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643" r:id="rId6"/>
    <p:sldId id="699" r:id="rId7"/>
    <p:sldId id="856" r:id="rId8"/>
    <p:sldId id="874" r:id="rId9"/>
    <p:sldId id="646" r:id="rId10"/>
    <p:sldId id="880" r:id="rId11"/>
    <p:sldId id="875" r:id="rId12"/>
    <p:sldId id="877" r:id="rId13"/>
    <p:sldId id="275" r:id="rId14"/>
    <p:sldId id="672" r:id="rId15"/>
    <p:sldId id="737" r:id="rId16"/>
    <p:sldId id="861" r:id="rId17"/>
    <p:sldId id="860" r:id="rId18"/>
    <p:sldId id="862" r:id="rId19"/>
    <p:sldId id="270" r:id="rId20"/>
    <p:sldId id="674" r:id="rId21"/>
    <p:sldId id="277" r:id="rId22"/>
    <p:sldId id="287" r:id="rId23"/>
    <p:sldId id="289" r:id="rId24"/>
    <p:sldId id="683" r:id="rId25"/>
    <p:sldId id="863" r:id="rId26"/>
    <p:sldId id="839" r:id="rId27"/>
    <p:sldId id="864" r:id="rId28"/>
    <p:sldId id="840" r:id="rId29"/>
    <p:sldId id="866" r:id="rId30"/>
    <p:sldId id="867" r:id="rId31"/>
    <p:sldId id="868" r:id="rId32"/>
    <p:sldId id="869" r:id="rId33"/>
    <p:sldId id="870" r:id="rId34"/>
    <p:sldId id="871" r:id="rId35"/>
    <p:sldId id="872" r:id="rId36"/>
    <p:sldId id="3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380"/>
    <a:srgbClr val="FFFC00"/>
    <a:srgbClr val="D883FF"/>
    <a:srgbClr val="945200"/>
    <a:srgbClr val="00FDFF"/>
    <a:srgbClr val="FC6A03"/>
    <a:srgbClr val="E20000"/>
    <a:srgbClr val="FF7E79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4" autoAdjust="0"/>
    <p:restoredTop sz="91291"/>
  </p:normalViewPr>
  <p:slideViewPr>
    <p:cSldViewPr snapToGrid="0">
      <p:cViewPr varScale="1">
        <p:scale>
          <a:sx n="101" d="100"/>
          <a:sy n="101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266B-734C-FC42-954E-1D186295DB5E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6643D-879D-9841-90D2-339F8A7E5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8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2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6643D-879D-9841-90D2-339F8A7E53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4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46BD-049F-8F49-A9C5-40C6B4EB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2D9C9-6246-FE4F-AB34-B3D61386C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519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EBAB7A-A5E6-144C-BB8D-EB107198A68B}"/>
              </a:ext>
            </a:extLst>
          </p:cNvPr>
          <p:cNvSpPr/>
          <p:nvPr userDrawn="1"/>
        </p:nvSpPr>
        <p:spPr>
          <a:xfrm>
            <a:off x="1400148" y="970430"/>
            <a:ext cx="4292314" cy="17437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FDF5F2-8DFA-A44F-BE80-198F588F7AE8}"/>
              </a:ext>
            </a:extLst>
          </p:cNvPr>
          <p:cNvGrpSpPr/>
          <p:nvPr userDrawn="1"/>
        </p:nvGrpSpPr>
        <p:grpSpPr>
          <a:xfrm>
            <a:off x="-108946" y="8244"/>
            <a:ext cx="11618948" cy="4567081"/>
            <a:chOff x="-21264" y="-65464"/>
            <a:chExt cx="11618948" cy="45670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61CD275-B170-7E4F-AE93-6D1AA01C0B63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4567081"/>
              <a:chOff x="-21264" y="-65464"/>
              <a:chExt cx="11491845" cy="4567081"/>
            </a:xfrm>
          </p:grpSpPr>
          <p:sp>
            <p:nvSpPr>
              <p:cNvPr id="34" name="Rounded Rectangular Callout 33">
                <a:extLst>
                  <a:ext uri="{FF2B5EF4-FFF2-40B4-BE49-F238E27FC236}">
                    <a16:creationId xmlns:a16="http://schemas.microsoft.com/office/drawing/2014/main" id="{800A8C9C-F8F0-8E4C-A8BF-7822A346548C}"/>
                  </a:ext>
                </a:extLst>
              </p:cNvPr>
              <p:cNvSpPr/>
              <p:nvPr userDrawn="1"/>
            </p:nvSpPr>
            <p:spPr>
              <a:xfrm>
                <a:off x="1750059" y="1269856"/>
                <a:ext cx="9720522" cy="3231761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F24736F-B215-3E45-91B5-9E95182384EE}"/>
                  </a:ext>
                </a:extLst>
              </p:cNvPr>
              <p:cNvSpPr/>
              <p:nvPr userDrawn="1"/>
            </p:nvSpPr>
            <p:spPr>
              <a:xfrm>
                <a:off x="1217903" y="187116"/>
                <a:ext cx="617355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Did You Know?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FFDC425-C10D-7F46-B62C-F41DB0CE303B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D12CDF90-89B6-4A44-8BBF-2DE59DB0AEE3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8" name="Picture 37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EF20018-DFA3-964B-9CA2-385999CC7E3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1BDBDB-A9C1-8F44-9C60-90E2BE397590}"/>
                </a:ext>
              </a:extLst>
            </p:cNvPr>
            <p:cNvSpPr/>
            <p:nvPr userDrawn="1"/>
          </p:nvSpPr>
          <p:spPr>
            <a:xfrm>
              <a:off x="1877163" y="1407339"/>
              <a:ext cx="9720521" cy="2985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There are two important parts of a </a:t>
              </a:r>
              <a:r>
                <a:rPr lang="en-US" sz="2800" b="1" dirty="0">
                  <a:latin typeface="Century Gothic" panose="020B0502020202020204" pitchFamily="34" charset="0"/>
                </a:rPr>
                <a:t>fraction</a:t>
              </a:r>
              <a:r>
                <a:rPr lang="en-US" sz="2800" dirty="0">
                  <a:latin typeface="Century Gothic" panose="020B0502020202020204" pitchFamily="34" charset="0"/>
                </a:rPr>
                <a:t>:  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    • the </a:t>
              </a:r>
              <a:r>
                <a:rPr lang="en-US" sz="2800" b="1" dirty="0">
                  <a:latin typeface="Century Gothic" panose="020B0502020202020204" pitchFamily="34" charset="0"/>
                </a:rPr>
                <a:t>numerator</a:t>
              </a:r>
              <a:r>
                <a:rPr lang="en-US" sz="2800" dirty="0">
                  <a:latin typeface="Century Gothic" panose="020B0502020202020204" pitchFamily="34" charset="0"/>
                </a:rPr>
                <a:t> (top number) </a:t>
              </a:r>
            </a:p>
            <a:p>
              <a:pPr lvl="0">
                <a:spcAft>
                  <a:spcPts val="1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    • the </a:t>
              </a:r>
              <a:r>
                <a:rPr lang="en-US" sz="2800" b="1" dirty="0">
                  <a:latin typeface="Century Gothic" panose="020B0502020202020204" pitchFamily="34" charset="0"/>
                </a:rPr>
                <a:t>denominator</a:t>
              </a:r>
              <a:r>
                <a:rPr lang="en-US" sz="2800" dirty="0">
                  <a:latin typeface="Century Gothic" panose="020B0502020202020204" pitchFamily="34" charset="0"/>
                </a:rPr>
                <a:t> (bottom number)</a:t>
              </a:r>
            </a:p>
            <a:p>
              <a:pPr lvl="0">
                <a:spcAft>
                  <a:spcPts val="7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The </a:t>
              </a:r>
              <a:r>
                <a:rPr lang="en-US" sz="2800" b="1" dirty="0">
                  <a:latin typeface="Century Gothic" panose="020B0502020202020204" pitchFamily="34" charset="0"/>
                </a:rPr>
                <a:t>numerator</a:t>
              </a:r>
              <a:r>
                <a:rPr lang="en-US" sz="2800" dirty="0">
                  <a:latin typeface="Century Gothic" panose="020B0502020202020204" pitchFamily="34" charset="0"/>
                </a:rPr>
                <a:t> tells how many equal parts are being considered or counted. The </a:t>
              </a:r>
              <a:r>
                <a:rPr lang="en-US" sz="2800" b="1" dirty="0">
                  <a:latin typeface="Century Gothic" panose="020B0502020202020204" pitchFamily="34" charset="0"/>
                </a:rPr>
                <a:t>denominator</a:t>
              </a:r>
              <a:r>
                <a:rPr lang="en-US" sz="2800" dirty="0">
                  <a:latin typeface="Century Gothic" panose="020B0502020202020204" pitchFamily="34" charset="0"/>
                </a:rPr>
                <a:t> tells how many equal parts are in the whole.</a:t>
              </a:r>
              <a:endParaRPr lang="en-US" sz="2800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096470-6AB9-B142-BCBD-30BE3B702E59}"/>
              </a:ext>
            </a:extLst>
          </p:cNvPr>
          <p:cNvGrpSpPr/>
          <p:nvPr userDrawn="1"/>
        </p:nvGrpSpPr>
        <p:grpSpPr>
          <a:xfrm>
            <a:off x="2546948" y="4762297"/>
            <a:ext cx="7599751" cy="1834879"/>
            <a:chOff x="2687249" y="4228900"/>
            <a:chExt cx="7599751" cy="18348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E78DF81-A059-0F4B-B4C9-8AEDDC50753B}"/>
                </a:ext>
              </a:extLst>
            </p:cNvPr>
            <p:cNvGrpSpPr/>
            <p:nvPr/>
          </p:nvGrpSpPr>
          <p:grpSpPr>
            <a:xfrm>
              <a:off x="2687249" y="4228900"/>
              <a:ext cx="7599751" cy="1834879"/>
              <a:chOff x="2621935" y="4734859"/>
              <a:chExt cx="7599751" cy="1834879"/>
            </a:xfrm>
          </p:grpSpPr>
          <p:pic>
            <p:nvPicPr>
              <p:cNvPr id="42" name="Picture 41" descr="Shape, square&#10;&#10;Description automatically generated">
                <a:extLst>
                  <a:ext uri="{FF2B5EF4-FFF2-40B4-BE49-F238E27FC236}">
                    <a16:creationId xmlns:a16="http://schemas.microsoft.com/office/drawing/2014/main" id="{C7D71576-63E0-5847-8CAF-4828C90DB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1935" y="5332259"/>
                <a:ext cx="2459255" cy="64008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2A3D93C-159E-7F4B-9DE7-0E8A5A4CA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6150" y="4734859"/>
                <a:ext cx="961732" cy="1834879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A3C494-DD20-5B4D-AC8A-2F7589A276AF}"/>
                  </a:ext>
                </a:extLst>
              </p:cNvPr>
              <p:cNvSpPr txBox="1"/>
              <p:nvPr/>
            </p:nvSpPr>
            <p:spPr>
              <a:xfrm>
                <a:off x="5206386" y="5279808"/>
                <a:ext cx="62456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entury Gothic" panose="020B0502020202020204" pitchFamily="34" charset="0"/>
                  </a:rPr>
                  <a:t>=</a:t>
                </a:r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ED310B-51F0-4E47-B652-713CB151C612}"/>
                  </a:ext>
                </a:extLst>
              </p:cNvPr>
              <p:cNvSpPr txBox="1"/>
              <p:nvPr/>
            </p:nvSpPr>
            <p:spPr>
              <a:xfrm>
                <a:off x="7248554" y="4860019"/>
                <a:ext cx="278672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numerator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6355BD-105C-DC4F-8D42-E5E62A4167B1}"/>
                  </a:ext>
                </a:extLst>
              </p:cNvPr>
              <p:cNvSpPr txBox="1"/>
              <p:nvPr/>
            </p:nvSpPr>
            <p:spPr>
              <a:xfrm>
                <a:off x="6977761" y="5799258"/>
                <a:ext cx="324392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>
                    <a:latin typeface="Century Gothic" panose="020B0502020202020204" pitchFamily="34" charset="0"/>
                  </a:rPr>
                  <a:t>denominator</a:t>
                </a:r>
                <a:endParaRPr lang="en-US" sz="1600" dirty="0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37CDB96-6B25-7E45-BC39-F4E28336E1B9}"/>
                </a:ext>
              </a:extLst>
            </p:cNvPr>
            <p:cNvCxnSpPr/>
            <p:nvPr/>
          </p:nvCxnSpPr>
          <p:spPr>
            <a:xfrm>
              <a:off x="7179141" y="5146339"/>
              <a:ext cx="2917915" cy="1854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308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0063489-A270-8248-B01C-D9BBB7574E71}"/>
              </a:ext>
            </a:extLst>
          </p:cNvPr>
          <p:cNvSpPr/>
          <p:nvPr userDrawn="1"/>
        </p:nvSpPr>
        <p:spPr>
          <a:xfrm>
            <a:off x="1400148" y="970430"/>
            <a:ext cx="4292314" cy="17437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78EF4B-27E4-1740-A8B7-8A690AE50343}"/>
              </a:ext>
            </a:extLst>
          </p:cNvPr>
          <p:cNvGrpSpPr/>
          <p:nvPr userDrawn="1"/>
        </p:nvGrpSpPr>
        <p:grpSpPr>
          <a:xfrm>
            <a:off x="-108946" y="8244"/>
            <a:ext cx="11618948" cy="2650913"/>
            <a:chOff x="-21264" y="-65464"/>
            <a:chExt cx="11618948" cy="265091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339B26-6C11-A641-83C1-DDE985097036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2650913"/>
              <a:chOff x="-21264" y="-65464"/>
              <a:chExt cx="11491845" cy="2650913"/>
            </a:xfrm>
          </p:grpSpPr>
          <p:sp>
            <p:nvSpPr>
              <p:cNvPr id="24" name="Rounded Rectangular Callout 23">
                <a:extLst>
                  <a:ext uri="{FF2B5EF4-FFF2-40B4-BE49-F238E27FC236}">
                    <a16:creationId xmlns:a16="http://schemas.microsoft.com/office/drawing/2014/main" id="{2C96547B-6B96-1642-87C2-F67C1E75CBD1}"/>
                  </a:ext>
                </a:extLst>
              </p:cNvPr>
              <p:cNvSpPr/>
              <p:nvPr userDrawn="1"/>
            </p:nvSpPr>
            <p:spPr>
              <a:xfrm>
                <a:off x="1750059" y="1269857"/>
                <a:ext cx="9720522" cy="1315592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A087985-113D-3446-9545-A5E3C7A2FC59}"/>
                  </a:ext>
                </a:extLst>
              </p:cNvPr>
              <p:cNvSpPr/>
              <p:nvPr userDrawn="1"/>
            </p:nvSpPr>
            <p:spPr>
              <a:xfrm>
                <a:off x="1217903" y="187116"/>
                <a:ext cx="823272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dirty="0">
                    <a:latin typeface="Century Gothic" panose="020B0502020202020204" pitchFamily="34" charset="0"/>
                  </a:rPr>
                  <a:t>Vocabulary Highlight</a:t>
                </a:r>
                <a:endParaRPr lang="en-US" sz="6000" b="1" i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ACD4809-9911-224E-B31A-7FB44547B5F9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A3B25AD5-5D5E-2B40-8248-B9764507A7CE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8" name="Picture 27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E9BF24D-06E2-F744-90D8-31ADE8C5F64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556190-6C56-0748-B4DC-6819CA840A00}"/>
                </a:ext>
              </a:extLst>
            </p:cNvPr>
            <p:cNvSpPr/>
            <p:nvPr userDrawn="1"/>
          </p:nvSpPr>
          <p:spPr>
            <a:xfrm>
              <a:off x="1877163" y="1407339"/>
              <a:ext cx="972052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Any fraction with a </a:t>
              </a:r>
              <a:r>
                <a:rPr lang="en-US" sz="2800" b="1" dirty="0">
                  <a:latin typeface="Century Gothic" panose="020B0502020202020204" pitchFamily="34" charset="0"/>
                </a:rPr>
                <a:t>1</a:t>
              </a:r>
              <a:r>
                <a:rPr lang="en-US" sz="2800" dirty="0">
                  <a:latin typeface="Century Gothic" panose="020B0502020202020204" pitchFamily="34" charset="0"/>
                </a:rPr>
                <a:t> in the numerator is called a </a:t>
              </a:r>
              <a:r>
                <a:rPr lang="en-US" sz="2800" b="1" dirty="0">
                  <a:latin typeface="Century Gothic" panose="020B0502020202020204" pitchFamily="34" charset="0"/>
                </a:rPr>
                <a:t>unit fraction.  </a:t>
              </a:r>
            </a:p>
          </p:txBody>
        </p:sp>
      </p:grpSp>
      <p:pic>
        <p:nvPicPr>
          <p:cNvPr id="29" name="Picture 28" descr="Shape, square&#10;&#10;Description automatically generated">
            <a:extLst>
              <a:ext uri="{FF2B5EF4-FFF2-40B4-BE49-F238E27FC236}">
                <a16:creationId xmlns:a16="http://schemas.microsoft.com/office/drawing/2014/main" id="{23291B5C-A635-3D4D-96C9-1DFE85E48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42" y="5877343"/>
            <a:ext cx="1522439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72537F-8761-D648-ACDA-9BFCB2FDFF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45" y="3887659"/>
            <a:ext cx="830763" cy="1828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3A0002F-822B-984D-8FA8-F9BE5987F5F2}"/>
              </a:ext>
            </a:extLst>
          </p:cNvPr>
          <p:cNvSpPr txBox="1"/>
          <p:nvPr userDrawn="1"/>
        </p:nvSpPr>
        <p:spPr>
          <a:xfrm>
            <a:off x="2202021" y="2916657"/>
            <a:ext cx="778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Century Gothic" panose="020B0502020202020204" pitchFamily="34" charset="0"/>
              </a:rPr>
              <a:t>Examples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D545009-FFD7-5644-ACEB-E1599DD745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9254" y="5877343"/>
            <a:ext cx="153416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2D9302-F65C-0A40-8420-E9A63DF228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464" y="3887659"/>
            <a:ext cx="958544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2ECB57-1B8B-A243-92F4-1D36E5BD258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3145" y="5877343"/>
            <a:ext cx="1534257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F9B865D-3BAD-B84B-B2A9-ACAF5C51561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1140" y="3887659"/>
            <a:ext cx="958544" cy="1828800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D61B703-30FC-2D47-B371-29F3F4CAB0DD}"/>
              </a:ext>
            </a:extLst>
          </p:cNvPr>
          <p:cNvCxnSpPr/>
          <p:nvPr userDrawn="1"/>
        </p:nvCxnSpPr>
        <p:spPr>
          <a:xfrm>
            <a:off x="8742060" y="7896608"/>
            <a:ext cx="307731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C1C0AAA-57A2-9C4E-AA25-077D4651BBE6}"/>
              </a:ext>
            </a:extLst>
          </p:cNvPr>
          <p:cNvSpPr txBox="1"/>
          <p:nvPr userDrawn="1"/>
        </p:nvSpPr>
        <p:spPr>
          <a:xfrm>
            <a:off x="9251356" y="7660576"/>
            <a:ext cx="2131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number of equal parts</a:t>
            </a:r>
          </a:p>
          <a:p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    being counted 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6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66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61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81A62815-9B3A-454D-99B0-53FF1846E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52" y="304480"/>
            <a:ext cx="6108807" cy="6858000"/>
          </a:xfrm>
          <a:prstGeom prst="rect">
            <a:avLst/>
          </a:prstGeom>
        </p:spPr>
      </p:pic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05AB5A92-C760-B945-A04C-B41F40FC77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49" y="304480"/>
            <a:ext cx="5506505" cy="6858000"/>
          </a:xfrm>
          <a:prstGeom prst="rect">
            <a:avLst/>
          </a:prstGeom>
        </p:spPr>
      </p:pic>
      <p:pic>
        <p:nvPicPr>
          <p:cNvPr id="19" name="Picture 1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D4828C76-87B7-324A-B799-9CBCBC17B3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446" y="7757160"/>
            <a:ext cx="6660805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CFDCAE4-C8A5-664A-9D67-C14FA2BEB6EC}"/>
              </a:ext>
            </a:extLst>
          </p:cNvPr>
          <p:cNvSpPr>
            <a:spLocks noChangeAspect="1"/>
          </p:cNvSpPr>
          <p:nvPr userDrawn="1"/>
        </p:nvSpPr>
        <p:spPr>
          <a:xfrm>
            <a:off x="2613803" y="-1085728"/>
            <a:ext cx="795969" cy="795528"/>
          </a:xfrm>
          <a:prstGeom prst="rect">
            <a:avLst/>
          </a:prstGeom>
          <a:solidFill>
            <a:srgbClr val="00F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8EF41-AB6E-2546-A45B-4514B069EF94}"/>
              </a:ext>
            </a:extLst>
          </p:cNvPr>
          <p:cNvSpPr>
            <a:spLocks noChangeAspect="1"/>
          </p:cNvSpPr>
          <p:nvPr userDrawn="1"/>
        </p:nvSpPr>
        <p:spPr>
          <a:xfrm>
            <a:off x="6710771" y="-1003481"/>
            <a:ext cx="308619" cy="320040"/>
          </a:xfrm>
          <a:prstGeom prst="rect">
            <a:avLst/>
          </a:prstGeom>
          <a:solidFill>
            <a:srgbClr val="FF7E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8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1009E0-36DC-B64B-8E31-A3052C4260A1}"/>
              </a:ext>
            </a:extLst>
          </p:cNvPr>
          <p:cNvSpPr/>
          <p:nvPr userDrawn="1"/>
        </p:nvSpPr>
        <p:spPr>
          <a:xfrm>
            <a:off x="1400148" y="970430"/>
            <a:ext cx="4292314" cy="174371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04F4B9-4AEE-FD4B-BBA6-F384C210E98A}"/>
              </a:ext>
            </a:extLst>
          </p:cNvPr>
          <p:cNvGrpSpPr/>
          <p:nvPr userDrawn="1"/>
        </p:nvGrpSpPr>
        <p:grpSpPr>
          <a:xfrm>
            <a:off x="-108946" y="8244"/>
            <a:ext cx="11491845" cy="3351258"/>
            <a:chOff x="-21264" y="-65464"/>
            <a:chExt cx="11491845" cy="33512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E67590A-5961-2141-B129-E03413924B4B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3351258"/>
              <a:chOff x="-21264" y="-65464"/>
              <a:chExt cx="11491845" cy="3351258"/>
            </a:xfrm>
          </p:grpSpPr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2BBF591A-893E-FC42-A4F0-82322044587A}"/>
                  </a:ext>
                </a:extLst>
              </p:cNvPr>
              <p:cNvSpPr/>
              <p:nvPr userDrawn="1"/>
            </p:nvSpPr>
            <p:spPr>
              <a:xfrm>
                <a:off x="1750059" y="1269858"/>
                <a:ext cx="9720522" cy="2015936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C3C400A-8780-D94D-9C74-662FA75B380B}"/>
                  </a:ext>
                </a:extLst>
              </p:cNvPr>
              <p:cNvSpPr/>
              <p:nvPr userDrawn="1"/>
            </p:nvSpPr>
            <p:spPr>
              <a:xfrm>
                <a:off x="1217902" y="187116"/>
                <a:ext cx="837744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Vocabulary Highlight!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AD0A27C-E400-5647-88BE-646E92A37411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7F6C9BE-AEC2-9344-ABDB-DACC8B9407A5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FC87D0B1-F1C7-1F45-B587-8FB14A7B357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884B9-97AD-C84F-AC7B-0D387783C1FC}"/>
                </a:ext>
              </a:extLst>
            </p:cNvPr>
            <p:cNvSpPr/>
            <p:nvPr userDrawn="1"/>
          </p:nvSpPr>
          <p:spPr>
            <a:xfrm>
              <a:off x="1920709" y="1469912"/>
              <a:ext cx="9538442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300" b="1" dirty="0">
                  <a:latin typeface="Century Gothic" panose="020B0502020202020204" pitchFamily="34" charset="0"/>
                </a:rPr>
                <a:t>Reasonableness</a:t>
              </a:r>
              <a:r>
                <a:rPr lang="en-US" sz="3300" dirty="0">
                  <a:latin typeface="Century Gothic" panose="020B0502020202020204" pitchFamily="34" charset="0"/>
                </a:rPr>
                <a:t> helps us check to ensure our answers make sense and are logical. This is an important math concept.</a:t>
              </a:r>
              <a:endParaRPr lang="en-US" sz="3300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183A1E-8759-D84F-ACBF-7C8DE6F1CE02}"/>
              </a:ext>
            </a:extLst>
          </p:cNvPr>
          <p:cNvSpPr txBox="1"/>
          <p:nvPr userDrawn="1"/>
        </p:nvSpPr>
        <p:spPr>
          <a:xfrm>
            <a:off x="2225377" y="3571083"/>
            <a:ext cx="8432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Two ways to check for reasonableness: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424E5A-0463-534A-80ED-BFD3B5B235EA}"/>
              </a:ext>
            </a:extLst>
          </p:cNvPr>
          <p:cNvSpPr/>
          <p:nvPr userDrawn="1"/>
        </p:nvSpPr>
        <p:spPr>
          <a:xfrm>
            <a:off x="1394773" y="4403483"/>
            <a:ext cx="4701227" cy="21936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ECA71-AF92-5841-B5B2-7D6CE2CE2FA5}"/>
              </a:ext>
            </a:extLst>
          </p:cNvPr>
          <p:cNvSpPr txBox="1"/>
          <p:nvPr userDrawn="1"/>
        </p:nvSpPr>
        <p:spPr>
          <a:xfrm>
            <a:off x="1880168" y="4493262"/>
            <a:ext cx="3730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Century Gothic" panose="020B0502020202020204" pitchFamily="34" charset="0"/>
              </a:rPr>
              <a:t>Estimate the Solution</a:t>
            </a:r>
            <a:endParaRPr lang="en-US" sz="28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980E0-DEC0-074D-B308-644A28476C37}"/>
              </a:ext>
            </a:extLst>
          </p:cNvPr>
          <p:cNvSpPr txBox="1"/>
          <p:nvPr userDrawn="1"/>
        </p:nvSpPr>
        <p:spPr>
          <a:xfrm>
            <a:off x="1394773" y="5088646"/>
            <a:ext cx="47063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Estimating is finding an answer that is close to the exact answer. Rounding can help you estimate.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BF001-8C7D-C04E-B8CA-8B7CB20931C1}"/>
              </a:ext>
            </a:extLst>
          </p:cNvPr>
          <p:cNvSpPr txBox="1"/>
          <p:nvPr userDrawn="1"/>
        </p:nvSpPr>
        <p:spPr>
          <a:xfrm>
            <a:off x="1281115" y="7397317"/>
            <a:ext cx="690086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Estimating is finding an answer that is close to the exact answer. Rounding can help you estimate.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Example: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39 + 12 is about 50 </a:t>
            </a:r>
          </a:p>
          <a:p>
            <a:pPr algn="ctr"/>
            <a:r>
              <a:rPr lang="en-US" sz="1600" dirty="0">
                <a:latin typeface="Century Gothic" panose="020B0502020202020204" pitchFamily="34" charset="0"/>
              </a:rPr>
              <a:t>Round to 39 to 40 and 12 to 10.  The sum of 40 + 10 is 50.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4B24B-DFB0-764D-8A0B-DC5A8C86ECD0}"/>
              </a:ext>
            </a:extLst>
          </p:cNvPr>
          <p:cNvSpPr/>
          <p:nvPr userDrawn="1"/>
        </p:nvSpPr>
        <p:spPr>
          <a:xfrm>
            <a:off x="6323527" y="4403483"/>
            <a:ext cx="5047942" cy="219369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FCD2C-CAF1-1A40-84CD-B7BF132C7579}"/>
              </a:ext>
            </a:extLst>
          </p:cNvPr>
          <p:cNvSpPr txBox="1"/>
          <p:nvPr userDrawn="1"/>
        </p:nvSpPr>
        <p:spPr>
          <a:xfrm>
            <a:off x="6382505" y="4478508"/>
            <a:ext cx="4701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Century Gothic" panose="020B0502020202020204" pitchFamily="34" charset="0"/>
              </a:rPr>
              <a:t>Use the Inverse Operation</a:t>
            </a:r>
            <a:endParaRPr lang="en-US" sz="2800" b="1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BEC87D-09B6-0B43-A1E4-288CCD70CAD9}"/>
              </a:ext>
            </a:extLst>
          </p:cNvPr>
          <p:cNvSpPr txBox="1"/>
          <p:nvPr userDrawn="1"/>
        </p:nvSpPr>
        <p:spPr>
          <a:xfrm>
            <a:off x="6427154" y="5088647"/>
            <a:ext cx="49557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You can easily check your work using the inverse operation. For example, check subtraction problems with addition.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442145-91B0-E447-9054-DCAC5A9B334E}"/>
              </a:ext>
            </a:extLst>
          </p:cNvPr>
          <p:cNvSpPr txBox="1"/>
          <p:nvPr userDrawn="1"/>
        </p:nvSpPr>
        <p:spPr>
          <a:xfrm>
            <a:off x="138355" y="2321518"/>
            <a:ext cx="1624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 correct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3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B8CA6D-0261-C74C-92C6-9D3C65CAEC72}"/>
              </a:ext>
            </a:extLst>
          </p:cNvPr>
          <p:cNvSpPr/>
          <p:nvPr userDrawn="1"/>
        </p:nvSpPr>
        <p:spPr>
          <a:xfrm>
            <a:off x="3550920" y="1020360"/>
            <a:ext cx="2937967" cy="180968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41AC96-A41A-D54A-8917-36132DC18946}"/>
              </a:ext>
            </a:extLst>
          </p:cNvPr>
          <p:cNvGrpSpPr/>
          <p:nvPr userDrawn="1"/>
        </p:nvGrpSpPr>
        <p:grpSpPr>
          <a:xfrm>
            <a:off x="-108946" y="8244"/>
            <a:ext cx="11577709" cy="3120719"/>
            <a:chOff x="-21264" y="-65464"/>
            <a:chExt cx="11577709" cy="312071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EDED25-82B9-A946-89FD-94BA37FB2FEA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3120719"/>
              <a:chOff x="-21264" y="-65464"/>
              <a:chExt cx="11491845" cy="3120719"/>
            </a:xfrm>
          </p:grpSpPr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77296AA9-B674-F844-A7E9-532A3CABB631}"/>
                  </a:ext>
                </a:extLst>
              </p:cNvPr>
              <p:cNvSpPr/>
              <p:nvPr userDrawn="1"/>
            </p:nvSpPr>
            <p:spPr>
              <a:xfrm>
                <a:off x="1750059" y="1269858"/>
                <a:ext cx="9720522" cy="1785397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AF8F49-447A-694E-85B1-80EA2BC70439}"/>
                  </a:ext>
                </a:extLst>
              </p:cNvPr>
              <p:cNvSpPr/>
              <p:nvPr userDrawn="1"/>
            </p:nvSpPr>
            <p:spPr>
              <a:xfrm>
                <a:off x="87682" y="212142"/>
                <a:ext cx="837744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Did You Know?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71E2485-B4DE-A541-8D58-6B52DA04301C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1016C388-77C3-B74C-924B-FAE8439F82EC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980E7EF-2C4F-C44B-A8FA-D3005201266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1CB5BF-51A6-A142-B4B3-023D00E68E2B}"/>
                </a:ext>
              </a:extLst>
            </p:cNvPr>
            <p:cNvSpPr/>
            <p:nvPr userDrawn="1"/>
          </p:nvSpPr>
          <p:spPr>
            <a:xfrm>
              <a:off x="1835923" y="1375339"/>
              <a:ext cx="972052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latin typeface="Century Gothic" panose="020B0502020202020204" pitchFamily="34" charset="0"/>
                </a:rPr>
                <a:t>Understanding </a:t>
              </a:r>
              <a:r>
                <a:rPr lang="en-US" sz="3200" b="1" dirty="0">
                  <a:latin typeface="Century Gothic" panose="020B0502020202020204" pitchFamily="34" charset="0"/>
                </a:rPr>
                <a:t>what is happening </a:t>
              </a:r>
              <a:r>
                <a:rPr lang="en-US" sz="3200" dirty="0">
                  <a:latin typeface="Century Gothic" panose="020B0502020202020204" pitchFamily="34" charset="0"/>
                </a:rPr>
                <a:t>in a word problem as well as the </a:t>
              </a:r>
              <a:r>
                <a:rPr lang="en-US" sz="3200" b="1" dirty="0">
                  <a:latin typeface="Century Gothic" panose="020B0502020202020204" pitchFamily="34" charset="0"/>
                </a:rPr>
                <a:t>actions of the operations </a:t>
              </a:r>
              <a:r>
                <a:rPr lang="en-US" sz="3200" dirty="0">
                  <a:latin typeface="Century Gothic" panose="020B0502020202020204" pitchFamily="34" charset="0"/>
                </a:rPr>
                <a:t>will help you solve the problem.</a:t>
              </a:r>
              <a:endParaRPr lang="en-US" sz="3200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1E1794E-0A90-EE4B-B8A7-48EF9A08A2C5}"/>
              </a:ext>
            </a:extLst>
          </p:cNvPr>
          <p:cNvSpPr txBox="1"/>
          <p:nvPr userDrawn="1"/>
        </p:nvSpPr>
        <p:spPr>
          <a:xfrm>
            <a:off x="1316231" y="3230572"/>
            <a:ext cx="10190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Math Operations and Actions</a:t>
            </a:r>
            <a:endParaRPr lang="en-US" sz="3200" b="1" i="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E8C02ED7-E45E-1344-83E4-EE2E4330AE9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1242362" y="3941288"/>
          <a:ext cx="10338271" cy="2630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976">
                  <a:extLst>
                    <a:ext uri="{9D8B030D-6E8A-4147-A177-3AD203B41FA5}">
                      <a16:colId xmlns:a16="http://schemas.microsoft.com/office/drawing/2014/main" val="2336330983"/>
                    </a:ext>
                  </a:extLst>
                </a:gridCol>
                <a:gridCol w="5451295">
                  <a:extLst>
                    <a:ext uri="{9D8B030D-6E8A-4147-A177-3AD203B41FA5}">
                      <a16:colId xmlns:a16="http://schemas.microsoft.com/office/drawing/2014/main" val="4046186671"/>
                    </a:ext>
                  </a:extLst>
                </a:gridCol>
              </a:tblGrid>
              <a:tr h="13154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6872"/>
                  </a:ext>
                </a:extLst>
              </a:tr>
              <a:tr h="13154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656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AEE8B81-1A9B-E346-883B-833758BF0512}"/>
              </a:ext>
            </a:extLst>
          </p:cNvPr>
          <p:cNvSpPr txBox="1"/>
          <p:nvPr userDrawn="1"/>
        </p:nvSpPr>
        <p:spPr>
          <a:xfrm>
            <a:off x="2751393" y="4199167"/>
            <a:ext cx="3423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Join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Put together</a:t>
            </a:r>
            <a:endParaRPr lang="en-US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533D01-49A2-4C4F-BC3A-7DE1499A89F5}"/>
              </a:ext>
            </a:extLst>
          </p:cNvPr>
          <p:cNvGrpSpPr/>
          <p:nvPr userDrawn="1"/>
        </p:nvGrpSpPr>
        <p:grpSpPr>
          <a:xfrm>
            <a:off x="1099483" y="3977795"/>
            <a:ext cx="1859848" cy="2677268"/>
            <a:chOff x="1499544" y="3977795"/>
            <a:chExt cx="1859848" cy="26772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B561-AB8D-DF4F-A557-7D034CA13812}"/>
                </a:ext>
              </a:extLst>
            </p:cNvPr>
            <p:cNvSpPr txBox="1"/>
            <p:nvPr/>
          </p:nvSpPr>
          <p:spPr>
            <a:xfrm>
              <a:off x="1960257" y="4379594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➕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BFEA05-5E1C-1644-9065-EF4B8395E437}"/>
                </a:ext>
              </a:extLst>
            </p:cNvPr>
            <p:cNvSpPr txBox="1"/>
            <p:nvPr/>
          </p:nvSpPr>
          <p:spPr>
            <a:xfrm>
              <a:off x="1937319" y="5639400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✖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AF932A-CB58-CE45-8995-2C4C5B487E9D}"/>
                </a:ext>
              </a:extLst>
            </p:cNvPr>
            <p:cNvSpPr txBox="1"/>
            <p:nvPr/>
          </p:nvSpPr>
          <p:spPr>
            <a:xfrm>
              <a:off x="1701832" y="3977795"/>
              <a:ext cx="13150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Addition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B1896-5866-7047-8047-7D6A694A0CB6}"/>
                </a:ext>
              </a:extLst>
            </p:cNvPr>
            <p:cNvSpPr txBox="1"/>
            <p:nvPr/>
          </p:nvSpPr>
          <p:spPr>
            <a:xfrm>
              <a:off x="1499544" y="5286329"/>
              <a:ext cx="18598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Multiplication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622863A-4BCA-9847-BA5F-535A21AA8BEA}"/>
              </a:ext>
            </a:extLst>
          </p:cNvPr>
          <p:cNvGrpSpPr/>
          <p:nvPr userDrawn="1"/>
        </p:nvGrpSpPr>
        <p:grpSpPr>
          <a:xfrm>
            <a:off x="6116748" y="3990535"/>
            <a:ext cx="1351132" cy="2703677"/>
            <a:chOff x="6331066" y="3990535"/>
            <a:chExt cx="1351132" cy="27036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87A82F-DD50-A741-9049-7FB5389ED81B}"/>
                </a:ext>
              </a:extLst>
            </p:cNvPr>
            <p:cNvSpPr txBox="1"/>
            <p:nvPr/>
          </p:nvSpPr>
          <p:spPr>
            <a:xfrm>
              <a:off x="6547904" y="4221479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➖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B16AC3-B735-1B47-8558-F407262B6FF2}"/>
                </a:ext>
              </a:extLst>
            </p:cNvPr>
            <p:cNvSpPr txBox="1"/>
            <p:nvPr/>
          </p:nvSpPr>
          <p:spPr>
            <a:xfrm>
              <a:off x="6562191" y="5678549"/>
              <a:ext cx="681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anose="020B0502020202020204" pitchFamily="34" charset="0"/>
                </a:rPr>
                <a:t>➗</a:t>
              </a:r>
              <a:endParaRPr lang="en-US" sz="6000" b="1" i="0" dirty="0"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D84AD7-41F7-5F44-9FF7-6E01AAF9DCD3}"/>
                </a:ext>
              </a:extLst>
            </p:cNvPr>
            <p:cNvSpPr txBox="1"/>
            <p:nvPr/>
          </p:nvSpPr>
          <p:spPr>
            <a:xfrm>
              <a:off x="6367104" y="3990535"/>
              <a:ext cx="13150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Subtraction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0D11DC-9D20-6346-BEE6-09C4DD2E86B7}"/>
                </a:ext>
              </a:extLst>
            </p:cNvPr>
            <p:cNvSpPr txBox="1"/>
            <p:nvPr/>
          </p:nvSpPr>
          <p:spPr>
            <a:xfrm>
              <a:off x="6331066" y="5299068"/>
              <a:ext cx="11722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entury Gothic" panose="020B0502020202020204" pitchFamily="34" charset="0"/>
                </a:rPr>
                <a:t>Division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A86FB08-4759-E444-9BF6-60DE9CBFAE72}"/>
              </a:ext>
            </a:extLst>
          </p:cNvPr>
          <p:cNvSpPr txBox="1"/>
          <p:nvPr userDrawn="1"/>
        </p:nvSpPr>
        <p:spPr>
          <a:xfrm>
            <a:off x="2751393" y="5578954"/>
            <a:ext cx="3423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Join equal groups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BFCA9B-E259-354D-99B2-4856E025CBEE}"/>
              </a:ext>
            </a:extLst>
          </p:cNvPr>
          <p:cNvSpPr txBox="1"/>
          <p:nvPr userDrawn="1"/>
        </p:nvSpPr>
        <p:spPr>
          <a:xfrm>
            <a:off x="7315207" y="4093282"/>
            <a:ext cx="36681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Take apart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Compare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Take from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F56FB5-2304-8446-A408-A39919E49777}"/>
              </a:ext>
            </a:extLst>
          </p:cNvPr>
          <p:cNvSpPr txBox="1"/>
          <p:nvPr userDrawn="1"/>
        </p:nvSpPr>
        <p:spPr>
          <a:xfrm>
            <a:off x="7268809" y="5402551"/>
            <a:ext cx="462968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Separate a total into equal groups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Find the number of groups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entury Gothic" panose="020B0502020202020204" pitchFamily="34" charset="0"/>
              </a:rPr>
              <a:t>Find the amount in each group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699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8700F-D928-F84D-9319-1055C7F56790}"/>
              </a:ext>
            </a:extLst>
          </p:cNvPr>
          <p:cNvGrpSpPr/>
          <p:nvPr userDrawn="1"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B30899-531C-424A-BA9F-3BFFDC126DD6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2767B6-1365-6341-B2DF-D1A8DD23B18C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23" name="Graphic 22" descr="Classroom with solid fill">
              <a:extLst>
                <a:ext uri="{FF2B5EF4-FFF2-40B4-BE49-F238E27FC236}">
                  <a16:creationId xmlns:a16="http://schemas.microsoft.com/office/drawing/2014/main" id="{4557F32F-648E-8C4F-A6B2-24D8C53967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B56AA9-53AD-F642-9EA2-AC45E48EFEF7}"/>
              </a:ext>
            </a:extLst>
          </p:cNvPr>
          <p:cNvGrpSpPr/>
          <p:nvPr userDrawn="1"/>
        </p:nvGrpSpPr>
        <p:grpSpPr>
          <a:xfrm>
            <a:off x="0" y="5670281"/>
            <a:ext cx="12324716" cy="1184891"/>
            <a:chOff x="0" y="5670281"/>
            <a:chExt cx="12324716" cy="118489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7F8204B-CED2-FF40-91A2-94C1B03A859B}"/>
                </a:ext>
              </a:extLst>
            </p:cNvPr>
            <p:cNvGrpSpPr/>
            <p:nvPr userDrawn="1"/>
          </p:nvGrpSpPr>
          <p:grpSpPr>
            <a:xfrm>
              <a:off x="0" y="5825652"/>
              <a:ext cx="12324716" cy="1029520"/>
              <a:chOff x="22568" y="1425243"/>
              <a:chExt cx="12275860" cy="51105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4E6BFA0-17A8-D046-B9D4-9193FE01A3B2}"/>
                  </a:ext>
                </a:extLst>
              </p:cNvPr>
              <p:cNvSpPr/>
              <p:nvPr userDrawn="1"/>
            </p:nvSpPr>
            <p:spPr>
              <a:xfrm>
                <a:off x="22568" y="1425243"/>
                <a:ext cx="12164947" cy="511051"/>
              </a:xfrm>
              <a:prstGeom prst="rect">
                <a:avLst/>
              </a:prstGeom>
              <a:solidFill>
                <a:srgbClr val="FFF3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668E3CA-BC3E-784E-9DE1-FFD847F3539D}"/>
                  </a:ext>
                </a:extLst>
              </p:cNvPr>
              <p:cNvSpPr/>
              <p:nvPr userDrawn="1"/>
            </p:nvSpPr>
            <p:spPr>
              <a:xfrm>
                <a:off x="722545" y="1479182"/>
                <a:ext cx="11575883" cy="42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>
                  <a:spcAft>
                    <a:spcPts val="200"/>
                  </a:spcAft>
                  <a:buNone/>
                </a:pPr>
                <a:r>
                  <a:rPr lang="en-US" sz="2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I wonder if these patterns work with other multiplication problems</a:t>
                </a:r>
                <a:r>
                  <a:rPr lang="en-US" sz="2400" b="1" dirty="0">
                    <a:latin typeface="Century Gothic" panose="020B0502020202020204" pitchFamily="34" charset="0"/>
                  </a:rPr>
                  <a:t>?</a:t>
                </a:r>
                <a:r>
                  <a:rPr lang="en-US" sz="2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</a:p>
              <a:p>
                <a:pPr marL="0" indent="0" algn="ctr">
                  <a:spcAft>
                    <a:spcPts val="200"/>
                  </a:spcAft>
                  <a:buNone/>
                </a:pPr>
                <a:r>
                  <a:rPr lang="en-US" sz="2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Let’s do a few problems together to find out! 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23DF5FC-24AB-D74C-B847-FC7A7301B86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353574" y="5670281"/>
              <a:ext cx="1071656" cy="1102680"/>
              <a:chOff x="16041" y="1422065"/>
              <a:chExt cx="1040931" cy="104092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35CF533-45F6-7D49-823C-92DFEB27B6F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21099380">
                <a:off x="406875" y="1691372"/>
                <a:ext cx="324238" cy="5292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7A5911C6-C972-C045-854D-C1737C4E220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35016">
                <a:off x="16041" y="1422065"/>
                <a:ext cx="1040931" cy="1040929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9747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0258BF-2627-0F48-95EF-CF5CA1E46CB3}"/>
              </a:ext>
            </a:extLst>
          </p:cNvPr>
          <p:cNvGrpSpPr/>
          <p:nvPr userDrawn="1"/>
        </p:nvGrpSpPr>
        <p:grpSpPr>
          <a:xfrm>
            <a:off x="7122964" y="1499632"/>
            <a:ext cx="4804018" cy="885171"/>
            <a:chOff x="442928" y="1885114"/>
            <a:chExt cx="6210009" cy="744442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99266A03-5708-1247-9698-58B6541DA6E3}"/>
                </a:ext>
              </a:extLst>
            </p:cNvPr>
            <p:cNvSpPr/>
            <p:nvPr/>
          </p:nvSpPr>
          <p:spPr>
            <a:xfrm rot="10800000">
              <a:off x="442928" y="1885114"/>
              <a:ext cx="6210009" cy="744442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CD5D22-DB58-6543-B1D9-D5A9237797BD}"/>
                </a:ext>
              </a:extLst>
            </p:cNvPr>
            <p:cNvSpPr/>
            <p:nvPr/>
          </p:nvSpPr>
          <p:spPr>
            <a:xfrm>
              <a:off x="537439" y="2031213"/>
              <a:ext cx="5918693" cy="388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are we trying to find?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5BF9F6-334A-9A4D-AF6A-6DF22B9A856A}"/>
              </a:ext>
            </a:extLst>
          </p:cNvPr>
          <p:cNvGrpSpPr/>
          <p:nvPr userDrawn="1"/>
        </p:nvGrpSpPr>
        <p:grpSpPr>
          <a:xfrm>
            <a:off x="7122961" y="2679428"/>
            <a:ext cx="4881658" cy="1793766"/>
            <a:chOff x="469493" y="1673986"/>
            <a:chExt cx="5727353" cy="1488426"/>
          </a:xfrm>
          <a:solidFill>
            <a:srgbClr val="85DFFF"/>
          </a:solidFill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22FE0256-0BD1-C34A-8A9A-28CE9176DEEE}"/>
                </a:ext>
              </a:extLst>
            </p:cNvPr>
            <p:cNvSpPr/>
            <p:nvPr/>
          </p:nvSpPr>
          <p:spPr>
            <a:xfrm rot="10800000">
              <a:off x="469493" y="1673986"/>
              <a:ext cx="5636263" cy="1488426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A0E6A-1528-7944-B218-566E62C1A0F2}"/>
                </a:ext>
              </a:extLst>
            </p:cNvPr>
            <p:cNvSpPr/>
            <p:nvPr/>
          </p:nvSpPr>
          <p:spPr>
            <a:xfrm>
              <a:off x="560583" y="1749624"/>
              <a:ext cx="5636263" cy="138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math actions are happening? </a:t>
              </a:r>
            </a:p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operation can we use to solve the problem?</a:t>
              </a:r>
              <a:endParaRPr lang="en-US" sz="24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FFA7916-B003-6046-8A54-7427AF92E666}"/>
              </a:ext>
            </a:extLst>
          </p:cNvPr>
          <p:cNvSpPr/>
          <p:nvPr userDrawn="1"/>
        </p:nvSpPr>
        <p:spPr>
          <a:xfrm>
            <a:off x="317645" y="2153652"/>
            <a:ext cx="6593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Ms. Davis brings 17 students to the library. 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Mr. Coleman has more students than Ms. Davis. He brings 24 students to the library.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How many students did they bring to the library in all?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E734A4-93D9-9C44-A161-79C8F9CBA5B8}"/>
              </a:ext>
            </a:extLst>
          </p:cNvPr>
          <p:cNvGrpSpPr/>
          <p:nvPr userDrawn="1"/>
        </p:nvGrpSpPr>
        <p:grpSpPr>
          <a:xfrm>
            <a:off x="7122962" y="4783359"/>
            <a:ext cx="4881657" cy="1105254"/>
            <a:chOff x="442928" y="1885112"/>
            <a:chExt cx="6310368" cy="832153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EA3CAD3E-2666-124D-B9E0-6C0B0E2BD9C9}"/>
                </a:ext>
              </a:extLst>
            </p:cNvPr>
            <p:cNvSpPr/>
            <p:nvPr/>
          </p:nvSpPr>
          <p:spPr>
            <a:xfrm rot="10800000">
              <a:off x="442928" y="1885112"/>
              <a:ext cx="6210009" cy="832153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D72249-7FC5-6A48-AE75-AD73DAF799A0}"/>
                </a:ext>
              </a:extLst>
            </p:cNvPr>
            <p:cNvSpPr/>
            <p:nvPr/>
          </p:nvSpPr>
          <p:spPr>
            <a:xfrm>
              <a:off x="543288" y="1970026"/>
              <a:ext cx="6210008" cy="62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could you solve this problem?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7FDE015-1864-0C42-9F98-D92A8C2F82CB}"/>
              </a:ext>
            </a:extLst>
          </p:cNvPr>
          <p:cNvSpPr/>
          <p:nvPr userDrawn="1"/>
        </p:nvSpPr>
        <p:spPr>
          <a:xfrm>
            <a:off x="3339805" y="-2100"/>
            <a:ext cx="8852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Word Problem Discussion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6B4134-6B38-B047-9320-60D9DCF46793}"/>
              </a:ext>
            </a:extLst>
          </p:cNvPr>
          <p:cNvGrpSpPr/>
          <p:nvPr userDrawn="1"/>
        </p:nvGrpSpPr>
        <p:grpSpPr>
          <a:xfrm>
            <a:off x="-1" y="19968"/>
            <a:ext cx="3329410" cy="783113"/>
            <a:chOff x="-1" y="19968"/>
            <a:chExt cx="3329410" cy="7831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63578B-31F7-8449-8373-FC438C3A8DF2}"/>
                </a:ext>
              </a:extLst>
            </p:cNvPr>
            <p:cNvGrpSpPr/>
            <p:nvPr userDrawn="1"/>
          </p:nvGrpSpPr>
          <p:grpSpPr>
            <a:xfrm>
              <a:off x="-1" y="19968"/>
              <a:ext cx="3243533" cy="779506"/>
              <a:chOff x="-1" y="19968"/>
              <a:chExt cx="3243533" cy="77950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A84200-7C8B-3546-818C-2CA643C0E105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A0ABA5-67CC-D341-A3A1-478F1F774902}"/>
                  </a:ext>
                </a:extLst>
              </p:cNvPr>
              <p:cNvSpPr txBox="1"/>
              <p:nvPr userDrawn="1"/>
            </p:nvSpPr>
            <p:spPr>
              <a:xfrm>
                <a:off x="602613" y="19968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#1</a:t>
                </a:r>
              </a:p>
            </p:txBody>
          </p:sp>
          <p:pic>
            <p:nvPicPr>
              <p:cNvPr id="18" name="Graphic 17" descr="Group brainstorm with solid fill">
                <a:extLst>
                  <a:ext uri="{FF2B5EF4-FFF2-40B4-BE49-F238E27FC236}">
                    <a16:creationId xmlns:a16="http://schemas.microsoft.com/office/drawing/2014/main" id="{523CF636-5C78-2543-803F-76B6F2167B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9C715E-A8F7-5044-8368-6BB565FA2EC7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8AB4F-C8BD-DF4A-B3C4-E32B0B588C79}"/>
              </a:ext>
            </a:extLst>
          </p:cNvPr>
          <p:cNvSpPr/>
          <p:nvPr userDrawn="1"/>
        </p:nvSpPr>
        <p:spPr>
          <a:xfrm>
            <a:off x="288673" y="1518074"/>
            <a:ext cx="6102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entury Gothic" panose="020B0502020202020204" pitchFamily="34" charset="0"/>
              </a:rPr>
              <a:t>Read the problem. Answer each question.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C94669-0DF3-9947-A79E-342828290FCF}"/>
              </a:ext>
            </a:extLst>
          </p:cNvPr>
          <p:cNvSpPr/>
          <p:nvPr userDrawn="1"/>
        </p:nvSpPr>
        <p:spPr>
          <a:xfrm>
            <a:off x="8982663" y="3173999"/>
            <a:ext cx="3021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Join or Putting together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9D7B25-7572-C841-A347-020D8EF37042}"/>
              </a:ext>
            </a:extLst>
          </p:cNvPr>
          <p:cNvSpPr/>
          <p:nvPr userDrawn="1"/>
        </p:nvSpPr>
        <p:spPr>
          <a:xfrm>
            <a:off x="9878013" y="4006935"/>
            <a:ext cx="189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Addition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5BF688-BA81-CB4D-8837-A36D2AC8438E}"/>
              </a:ext>
            </a:extLst>
          </p:cNvPr>
          <p:cNvSpPr/>
          <p:nvPr userDrawn="1"/>
        </p:nvSpPr>
        <p:spPr>
          <a:xfrm>
            <a:off x="8537045" y="5335986"/>
            <a:ext cx="2350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Add 17 and 24</a:t>
            </a:r>
          </a:p>
        </p:txBody>
      </p:sp>
    </p:spTree>
    <p:extLst>
      <p:ext uri="{BB962C8B-B14F-4D97-AF65-F5344CB8AC3E}">
        <p14:creationId xmlns:p14="http://schemas.microsoft.com/office/powerpoint/2010/main" val="12529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9BD0EE-6D69-094C-8109-2708CAB86526}"/>
              </a:ext>
            </a:extLst>
          </p:cNvPr>
          <p:cNvGrpSpPr/>
          <p:nvPr userDrawn="1"/>
        </p:nvGrpSpPr>
        <p:grpSpPr>
          <a:xfrm>
            <a:off x="7122964" y="1499632"/>
            <a:ext cx="4804018" cy="885171"/>
            <a:chOff x="442928" y="1885114"/>
            <a:chExt cx="6210009" cy="744442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3805C301-EF6F-AF43-9A23-B48A202436E0}"/>
                </a:ext>
              </a:extLst>
            </p:cNvPr>
            <p:cNvSpPr/>
            <p:nvPr/>
          </p:nvSpPr>
          <p:spPr>
            <a:xfrm rot="10800000">
              <a:off x="442928" y="1885114"/>
              <a:ext cx="6210009" cy="744442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1F671A-C710-B34F-BF6C-83730CC2593E}"/>
                </a:ext>
              </a:extLst>
            </p:cNvPr>
            <p:cNvSpPr/>
            <p:nvPr/>
          </p:nvSpPr>
          <p:spPr>
            <a:xfrm>
              <a:off x="537439" y="2031213"/>
              <a:ext cx="5918693" cy="388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are we trying to find?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A6F0FA1-E421-5A44-88C9-45143D415D65}"/>
              </a:ext>
            </a:extLst>
          </p:cNvPr>
          <p:cNvGrpSpPr/>
          <p:nvPr userDrawn="1"/>
        </p:nvGrpSpPr>
        <p:grpSpPr>
          <a:xfrm>
            <a:off x="7122961" y="2679428"/>
            <a:ext cx="4881658" cy="1793766"/>
            <a:chOff x="469493" y="1673986"/>
            <a:chExt cx="5727353" cy="1488426"/>
          </a:xfrm>
          <a:solidFill>
            <a:srgbClr val="85DFFF"/>
          </a:solidFill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FB2BF440-81F6-E942-AF93-4A962EDDB675}"/>
                </a:ext>
              </a:extLst>
            </p:cNvPr>
            <p:cNvSpPr/>
            <p:nvPr/>
          </p:nvSpPr>
          <p:spPr>
            <a:xfrm rot="10800000">
              <a:off x="469493" y="1673986"/>
              <a:ext cx="5636263" cy="1488426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51185A-0623-BE42-A1D6-E73413FAF3BF}"/>
                </a:ext>
              </a:extLst>
            </p:cNvPr>
            <p:cNvSpPr/>
            <p:nvPr/>
          </p:nvSpPr>
          <p:spPr>
            <a:xfrm>
              <a:off x="560583" y="1749624"/>
              <a:ext cx="5636263" cy="1387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math actions are happening? </a:t>
              </a:r>
            </a:p>
            <a:p>
              <a:pPr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latin typeface="Century Gothic" panose="020B0502020202020204" pitchFamily="34" charset="0"/>
                </a:rPr>
                <a:t>What operation can we use to solve the problem?</a:t>
              </a:r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801192-A875-B64A-9F7E-2A92DD4DDB5F}"/>
              </a:ext>
            </a:extLst>
          </p:cNvPr>
          <p:cNvGrpSpPr/>
          <p:nvPr userDrawn="1"/>
        </p:nvGrpSpPr>
        <p:grpSpPr>
          <a:xfrm>
            <a:off x="7122962" y="4783359"/>
            <a:ext cx="4881657" cy="1105254"/>
            <a:chOff x="442928" y="1885112"/>
            <a:chExt cx="6310368" cy="832153"/>
          </a:xfrm>
        </p:grpSpPr>
        <p:sp>
          <p:nvSpPr>
            <p:cNvPr id="9" name="Rounded Rectangular Callout 8">
              <a:extLst>
                <a:ext uri="{FF2B5EF4-FFF2-40B4-BE49-F238E27FC236}">
                  <a16:creationId xmlns:a16="http://schemas.microsoft.com/office/drawing/2014/main" id="{858F3FDC-1EC5-8847-82F9-D77C4E31D02E}"/>
                </a:ext>
              </a:extLst>
            </p:cNvPr>
            <p:cNvSpPr/>
            <p:nvPr/>
          </p:nvSpPr>
          <p:spPr>
            <a:xfrm rot="10800000">
              <a:off x="442928" y="1885112"/>
              <a:ext cx="6210009" cy="832153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C711B-D577-EE4D-A26A-E17EE162F580}"/>
                </a:ext>
              </a:extLst>
            </p:cNvPr>
            <p:cNvSpPr/>
            <p:nvPr/>
          </p:nvSpPr>
          <p:spPr>
            <a:xfrm>
              <a:off x="543288" y="1970026"/>
              <a:ext cx="6210008" cy="62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could you solve this problem?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4AFBBB2-B5EA-D74A-A8C1-0AAC351D24F4}"/>
              </a:ext>
            </a:extLst>
          </p:cNvPr>
          <p:cNvSpPr/>
          <p:nvPr userDrawn="1"/>
        </p:nvSpPr>
        <p:spPr>
          <a:xfrm>
            <a:off x="3339805" y="-2100"/>
            <a:ext cx="8852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Word Problem Discussion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33537-E62D-F646-B2BA-0C7A5D104EFE}"/>
              </a:ext>
            </a:extLst>
          </p:cNvPr>
          <p:cNvGrpSpPr/>
          <p:nvPr userDrawn="1"/>
        </p:nvGrpSpPr>
        <p:grpSpPr>
          <a:xfrm>
            <a:off x="-1" y="19968"/>
            <a:ext cx="3329410" cy="783113"/>
            <a:chOff x="-1" y="19968"/>
            <a:chExt cx="3329410" cy="78311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EFA1574-C1AE-5344-ABA7-29831866CFC5}"/>
                </a:ext>
              </a:extLst>
            </p:cNvPr>
            <p:cNvGrpSpPr/>
            <p:nvPr userDrawn="1"/>
          </p:nvGrpSpPr>
          <p:grpSpPr>
            <a:xfrm>
              <a:off x="-1" y="19968"/>
              <a:ext cx="3243533" cy="779506"/>
              <a:chOff x="-1" y="19968"/>
              <a:chExt cx="3243533" cy="77950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325B660-B403-7E4E-852D-2F4FE6165EC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E8911-038C-BC45-ABED-643E53638381}"/>
                  </a:ext>
                </a:extLst>
              </p:cNvPr>
              <p:cNvSpPr txBox="1"/>
              <p:nvPr userDrawn="1"/>
            </p:nvSpPr>
            <p:spPr>
              <a:xfrm>
                <a:off x="602613" y="19968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17" name="Graphic 16" descr="Group brainstorm with solid fill">
                <a:extLst>
                  <a:ext uri="{FF2B5EF4-FFF2-40B4-BE49-F238E27FC236}">
                    <a16:creationId xmlns:a16="http://schemas.microsoft.com/office/drawing/2014/main" id="{3B76A8C5-5C33-4F42-A3D2-ACB66F5B1D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8A5126-18FD-5E44-991C-71A2A83B2EA0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ECB01-8C9E-AF47-A2C0-067C394112B9}"/>
              </a:ext>
            </a:extLst>
          </p:cNvPr>
          <p:cNvSpPr/>
          <p:nvPr userDrawn="1"/>
        </p:nvSpPr>
        <p:spPr>
          <a:xfrm>
            <a:off x="288673" y="1518074"/>
            <a:ext cx="6102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entury Gothic" panose="020B0502020202020204" pitchFamily="34" charset="0"/>
              </a:rPr>
              <a:t>Read the problem. Answer each question.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B07436-0765-9840-BD27-C36BF87FC5F0}"/>
              </a:ext>
            </a:extLst>
          </p:cNvPr>
          <p:cNvSpPr/>
          <p:nvPr userDrawn="1"/>
        </p:nvSpPr>
        <p:spPr>
          <a:xfrm>
            <a:off x="8928070" y="3231125"/>
            <a:ext cx="3182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Find the amount in each group.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596A67-7F0A-1B4E-A144-96933600C4AD}"/>
              </a:ext>
            </a:extLst>
          </p:cNvPr>
          <p:cNvSpPr/>
          <p:nvPr userDrawn="1"/>
        </p:nvSpPr>
        <p:spPr>
          <a:xfrm>
            <a:off x="9878013" y="4006935"/>
            <a:ext cx="1896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Division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4097C1-3369-924F-ACBB-69A3C7E11756}"/>
              </a:ext>
            </a:extLst>
          </p:cNvPr>
          <p:cNvSpPr/>
          <p:nvPr userDrawn="1"/>
        </p:nvSpPr>
        <p:spPr>
          <a:xfrm>
            <a:off x="8537045" y="5335986"/>
            <a:ext cx="1889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16 ÷ 4 = 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6B80B-4A69-D54C-A092-73A55F65B33E}"/>
              </a:ext>
            </a:extLst>
          </p:cNvPr>
          <p:cNvSpPr/>
          <p:nvPr userDrawn="1"/>
        </p:nvSpPr>
        <p:spPr>
          <a:xfrm>
            <a:off x="317645" y="2153652"/>
            <a:ext cx="6593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Connor has 4 shelves in his bookcase.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He has 16 books and wants to place the same number of books on each shelf. 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3200" dirty="0">
                <a:latin typeface="Century Gothic" panose="020B0502020202020204" pitchFamily="34" charset="0"/>
              </a:rPr>
              <a:t>How many books will be placed on each shelf?</a:t>
            </a:r>
          </a:p>
        </p:txBody>
      </p:sp>
    </p:spTree>
    <p:extLst>
      <p:ext uri="{BB962C8B-B14F-4D97-AF65-F5344CB8AC3E}">
        <p14:creationId xmlns:p14="http://schemas.microsoft.com/office/powerpoint/2010/main" val="23933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45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9C629F4-FDF3-EF46-B502-B2F76FA0BD12}"/>
              </a:ext>
            </a:extLst>
          </p:cNvPr>
          <p:cNvGrpSpPr/>
          <p:nvPr userDrawn="1"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436EE5A-A445-FF4B-B29B-97BCC115BB92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1556F5E-56D8-B34B-905D-912AAFD9D07C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128" name="Graphic 127" descr="Classroom with solid fill">
              <a:extLst>
                <a:ext uri="{FF2B5EF4-FFF2-40B4-BE49-F238E27FC236}">
                  <a16:creationId xmlns:a16="http://schemas.microsoft.com/office/drawing/2014/main" id="{F0CA2950-D8B2-AA43-BE10-3CF08B67A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41CD07F-F1C4-D04D-B974-053F4907523C}"/>
              </a:ext>
            </a:extLst>
          </p:cNvPr>
          <p:cNvGrpSpPr/>
          <p:nvPr userDrawn="1"/>
        </p:nvGrpSpPr>
        <p:grpSpPr>
          <a:xfrm>
            <a:off x="3441032" y="147767"/>
            <a:ext cx="8523440" cy="1298398"/>
            <a:chOff x="2832255" y="4661206"/>
            <a:chExt cx="7848688" cy="1889984"/>
          </a:xfrm>
        </p:grpSpPr>
        <p:sp>
          <p:nvSpPr>
            <p:cNvPr id="130" name="Rounded Rectangular Callout 129">
              <a:extLst>
                <a:ext uri="{FF2B5EF4-FFF2-40B4-BE49-F238E27FC236}">
                  <a16:creationId xmlns:a16="http://schemas.microsoft.com/office/drawing/2014/main" id="{D05686C9-20F5-734E-AE59-38276A3C041C}"/>
                </a:ext>
              </a:extLst>
            </p:cNvPr>
            <p:cNvSpPr/>
            <p:nvPr/>
          </p:nvSpPr>
          <p:spPr>
            <a:xfrm rot="10800000">
              <a:off x="2832255" y="4661206"/>
              <a:ext cx="7848688" cy="1889984"/>
            </a:xfrm>
            <a:prstGeom prst="wedgeRoundRectCallout">
              <a:avLst>
                <a:gd name="adj1" fmla="val 4830"/>
                <a:gd name="adj2" fmla="val -72856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1C09DED-BE9D-984D-992C-53B0C445D849}"/>
                </a:ext>
              </a:extLst>
            </p:cNvPr>
            <p:cNvSpPr/>
            <p:nvPr/>
          </p:nvSpPr>
          <p:spPr>
            <a:xfrm>
              <a:off x="2902341" y="4839676"/>
              <a:ext cx="7708516" cy="13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Pat has a dentist appointment in the morning. Using the clock, what time is her appointment?</a:t>
              </a:r>
            </a:p>
          </p:txBody>
        </p:sp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id="{7AB4B833-45BD-D34A-B4D5-1627186781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50" y="1581912"/>
            <a:ext cx="5060437" cy="5029200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B045CD2-3687-DD46-8B76-2F57E576A10F}"/>
              </a:ext>
            </a:extLst>
          </p:cNvPr>
          <p:cNvGrpSpPr/>
          <p:nvPr userDrawn="1"/>
        </p:nvGrpSpPr>
        <p:grpSpPr>
          <a:xfrm>
            <a:off x="6011108" y="2630262"/>
            <a:ext cx="5817804" cy="2993607"/>
            <a:chOff x="387308" y="4515717"/>
            <a:chExt cx="6712006" cy="2475660"/>
          </a:xfrm>
        </p:grpSpPr>
        <p:sp>
          <p:nvSpPr>
            <p:cNvPr id="134" name="Rounded Rectangular Callout 133">
              <a:extLst>
                <a:ext uri="{FF2B5EF4-FFF2-40B4-BE49-F238E27FC236}">
                  <a16:creationId xmlns:a16="http://schemas.microsoft.com/office/drawing/2014/main" id="{7D702642-D4C5-314F-B12D-8F16D1B2A51D}"/>
                </a:ext>
              </a:extLst>
            </p:cNvPr>
            <p:cNvSpPr/>
            <p:nvPr/>
          </p:nvSpPr>
          <p:spPr>
            <a:xfrm rot="10800000">
              <a:off x="387308" y="4515717"/>
              <a:ext cx="6712006" cy="2475660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13D3A97-E4B7-0C42-AA27-EF2D2BE0BE99}"/>
                </a:ext>
              </a:extLst>
            </p:cNvPr>
            <p:cNvSpPr/>
            <p:nvPr/>
          </p:nvSpPr>
          <p:spPr>
            <a:xfrm>
              <a:off x="487411" y="4689826"/>
              <a:ext cx="6511800" cy="21380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 notice the hour hand is pointing towards the 9 and the minute hand is a little past the 10.</a:t>
              </a:r>
            </a:p>
            <a:p>
              <a:r>
                <a:rPr lang="en-US" sz="2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r>
                <a:rPr lang="en-US" sz="2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This tells me the hour is about to change.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5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67D244D-ED94-A34C-8BC9-996D9D9DCABF}"/>
              </a:ext>
            </a:extLst>
          </p:cNvPr>
          <p:cNvGrpSpPr/>
          <p:nvPr userDrawn="1"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36210C-6B80-A441-A33E-F5400D954ED1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538C6A-D57A-0D4C-A628-D7D7C98907DE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16" name="Graphic 15" descr="Classroom with solid fill">
              <a:extLst>
                <a:ext uri="{FF2B5EF4-FFF2-40B4-BE49-F238E27FC236}">
                  <a16:creationId xmlns:a16="http://schemas.microsoft.com/office/drawing/2014/main" id="{4C2FD5B2-ED57-7246-97C4-2ED78C2606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1CB9A31-39E1-2B49-9D89-2CA12B4F2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50" y="1577798"/>
            <a:ext cx="5060437" cy="50292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D43DD13-55D6-EB4D-AB35-019AF940ADF5}"/>
              </a:ext>
            </a:extLst>
          </p:cNvPr>
          <p:cNvGrpSpPr/>
          <p:nvPr userDrawn="1"/>
        </p:nvGrpSpPr>
        <p:grpSpPr>
          <a:xfrm>
            <a:off x="6174822" y="2566770"/>
            <a:ext cx="5789648" cy="1477194"/>
            <a:chOff x="-343587" y="2179923"/>
            <a:chExt cx="7484103" cy="1242340"/>
          </a:xfrm>
        </p:grpSpPr>
        <p:sp>
          <p:nvSpPr>
            <p:cNvPr id="19" name="Rounded Rectangular Callout 18">
              <a:extLst>
                <a:ext uri="{FF2B5EF4-FFF2-40B4-BE49-F238E27FC236}">
                  <a16:creationId xmlns:a16="http://schemas.microsoft.com/office/drawing/2014/main" id="{2BC74836-3448-CB40-9466-BD0FDF7BBA41}"/>
                </a:ext>
              </a:extLst>
            </p:cNvPr>
            <p:cNvSpPr/>
            <p:nvPr/>
          </p:nvSpPr>
          <p:spPr>
            <a:xfrm rot="10800000">
              <a:off x="-343587" y="2179923"/>
              <a:ext cx="7484103" cy="1242340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DD92B9-1E3C-D74E-8692-0809998F8D11}"/>
                </a:ext>
              </a:extLst>
            </p:cNvPr>
            <p:cNvSpPr/>
            <p:nvPr/>
          </p:nvSpPr>
          <p:spPr>
            <a:xfrm>
              <a:off x="-104105" y="2361817"/>
              <a:ext cx="6971436" cy="776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Now, I’ll look at the hour hand to determine the hour.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372195-644E-744A-8422-AE858B26A43D}"/>
              </a:ext>
            </a:extLst>
          </p:cNvPr>
          <p:cNvGrpSpPr/>
          <p:nvPr userDrawn="1"/>
        </p:nvGrpSpPr>
        <p:grpSpPr>
          <a:xfrm>
            <a:off x="2443968" y="1549716"/>
            <a:ext cx="2240934" cy="901494"/>
            <a:chOff x="2443968" y="1549716"/>
            <a:chExt cx="2240934" cy="901494"/>
          </a:xfrm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A47EE555-460B-7941-A1AC-68D2964EB108}"/>
                </a:ext>
              </a:extLst>
            </p:cNvPr>
            <p:cNvSpPr/>
            <p:nvPr/>
          </p:nvSpPr>
          <p:spPr>
            <a:xfrm rot="913274">
              <a:off x="2443968" y="1966508"/>
              <a:ext cx="2063701" cy="484702"/>
            </a:xfrm>
            <a:prstGeom prst="arc">
              <a:avLst>
                <a:gd name="adj1" fmla="val 11813652"/>
                <a:gd name="adj2" fmla="val 2005873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81F612-1390-4540-9912-A26D1F35BC3D}"/>
                </a:ext>
              </a:extLst>
            </p:cNvPr>
            <p:cNvSpPr txBox="1"/>
            <p:nvPr/>
          </p:nvSpPr>
          <p:spPr>
            <a:xfrm>
              <a:off x="3961455" y="15497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F97BAB-8C25-9446-A2FE-039C322B8E8B}"/>
              </a:ext>
            </a:extLst>
          </p:cNvPr>
          <p:cNvGrpSpPr/>
          <p:nvPr userDrawn="1"/>
        </p:nvGrpSpPr>
        <p:grpSpPr>
          <a:xfrm>
            <a:off x="4102844" y="1718558"/>
            <a:ext cx="1507057" cy="2063701"/>
            <a:chOff x="4102844" y="1718558"/>
            <a:chExt cx="1507057" cy="2063701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21DC9D68-147A-B94E-81FE-D40FF498FE31}"/>
                </a:ext>
              </a:extLst>
            </p:cNvPr>
            <p:cNvSpPr/>
            <p:nvPr/>
          </p:nvSpPr>
          <p:spPr>
            <a:xfrm rot="2760621">
              <a:off x="3313344" y="2508058"/>
              <a:ext cx="2063701" cy="484702"/>
            </a:xfrm>
            <a:prstGeom prst="arc">
              <a:avLst>
                <a:gd name="adj1" fmla="val 11813652"/>
                <a:gd name="adj2" fmla="val 1983299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733935-1642-454B-AE5C-CEDF02420260}"/>
                </a:ext>
              </a:extLst>
            </p:cNvPr>
            <p:cNvSpPr txBox="1"/>
            <p:nvPr/>
          </p:nvSpPr>
          <p:spPr>
            <a:xfrm>
              <a:off x="4886454" y="2480271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959873-4C81-9344-80D6-A3ABB1789F01}"/>
              </a:ext>
            </a:extLst>
          </p:cNvPr>
          <p:cNvGrpSpPr/>
          <p:nvPr userDrawn="1"/>
        </p:nvGrpSpPr>
        <p:grpSpPr>
          <a:xfrm>
            <a:off x="4608211" y="2777130"/>
            <a:ext cx="1359736" cy="2063701"/>
            <a:chOff x="4608211" y="2777130"/>
            <a:chExt cx="1359736" cy="206370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E550005A-7A78-784A-ACB3-5B4E3A38B56D}"/>
                </a:ext>
              </a:extLst>
            </p:cNvPr>
            <p:cNvSpPr/>
            <p:nvPr/>
          </p:nvSpPr>
          <p:spPr>
            <a:xfrm rot="4780908">
              <a:off x="3818711" y="3566630"/>
              <a:ext cx="2063701" cy="484702"/>
            </a:xfrm>
            <a:prstGeom prst="arc">
              <a:avLst>
                <a:gd name="adj1" fmla="val 11361591"/>
                <a:gd name="adj2" fmla="val 1933117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A01188-F12B-5046-BD74-63983A6F768B}"/>
                </a:ext>
              </a:extLst>
            </p:cNvPr>
            <p:cNvSpPr txBox="1"/>
            <p:nvPr/>
          </p:nvSpPr>
          <p:spPr>
            <a:xfrm>
              <a:off x="5244500" y="3706379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6B3D38-BB4C-D64F-8991-13558BDCE36C}"/>
              </a:ext>
            </a:extLst>
          </p:cNvPr>
          <p:cNvGrpSpPr/>
          <p:nvPr userDrawn="1"/>
        </p:nvGrpSpPr>
        <p:grpSpPr>
          <a:xfrm>
            <a:off x="4421507" y="3935468"/>
            <a:ext cx="1268406" cy="2063701"/>
            <a:chOff x="4421507" y="3935468"/>
            <a:chExt cx="1268406" cy="206370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D9C786-1920-4F44-B0DC-1389BDA064A4}"/>
                </a:ext>
              </a:extLst>
            </p:cNvPr>
            <p:cNvSpPr txBox="1"/>
            <p:nvPr/>
          </p:nvSpPr>
          <p:spPr>
            <a:xfrm>
              <a:off x="4966466" y="51462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B8DD8B0E-51F0-3D4B-8378-F9A61A33D0CB}"/>
                </a:ext>
              </a:extLst>
            </p:cNvPr>
            <p:cNvSpPr/>
            <p:nvPr/>
          </p:nvSpPr>
          <p:spPr>
            <a:xfrm rot="6773076">
              <a:off x="3632007" y="4724968"/>
              <a:ext cx="2063701" cy="484702"/>
            </a:xfrm>
            <a:prstGeom prst="arc">
              <a:avLst>
                <a:gd name="adj1" fmla="val 11163963"/>
                <a:gd name="adj2" fmla="val 17202698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208B54-7815-494A-97F6-9AD7E445FB91}"/>
              </a:ext>
            </a:extLst>
          </p:cNvPr>
          <p:cNvGrpSpPr/>
          <p:nvPr userDrawn="1"/>
        </p:nvGrpSpPr>
        <p:grpSpPr>
          <a:xfrm>
            <a:off x="3970289" y="4505041"/>
            <a:ext cx="758634" cy="2099612"/>
            <a:chOff x="3970289" y="4505041"/>
            <a:chExt cx="758634" cy="209961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F7B8DD-CFB0-1C48-8BFE-6992C3E2E10A}"/>
                </a:ext>
              </a:extLst>
            </p:cNvPr>
            <p:cNvSpPr txBox="1"/>
            <p:nvPr/>
          </p:nvSpPr>
          <p:spPr>
            <a:xfrm>
              <a:off x="4005476" y="6081433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9692D25D-E020-E84F-8362-9597B755E852}"/>
                </a:ext>
              </a:extLst>
            </p:cNvPr>
            <p:cNvSpPr/>
            <p:nvPr/>
          </p:nvSpPr>
          <p:spPr>
            <a:xfrm rot="8082983">
              <a:off x="3180789" y="5294541"/>
              <a:ext cx="2063701" cy="484702"/>
            </a:xfrm>
            <a:prstGeom prst="arc">
              <a:avLst>
                <a:gd name="adj1" fmla="val 11733800"/>
                <a:gd name="adj2" fmla="val 1991165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53299D-7B26-2040-997A-7E51BC4664B7}"/>
              </a:ext>
            </a:extLst>
          </p:cNvPr>
          <p:cNvGrpSpPr/>
          <p:nvPr userDrawn="1"/>
        </p:nvGrpSpPr>
        <p:grpSpPr>
          <a:xfrm>
            <a:off x="2278698" y="5771020"/>
            <a:ext cx="2063701" cy="1184396"/>
            <a:chOff x="2278698" y="5771020"/>
            <a:chExt cx="2063701" cy="11843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3D02FBC-D478-E343-9ACA-CDF4B1CFCE48}"/>
                </a:ext>
              </a:extLst>
            </p:cNvPr>
            <p:cNvSpPr txBox="1"/>
            <p:nvPr/>
          </p:nvSpPr>
          <p:spPr>
            <a:xfrm>
              <a:off x="2520085" y="643219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31E4A325-1F20-4044-A34A-9CA050137C59}"/>
                </a:ext>
              </a:extLst>
            </p:cNvPr>
            <p:cNvSpPr/>
            <p:nvPr/>
          </p:nvSpPr>
          <p:spPr>
            <a:xfrm rot="9944357">
              <a:off x="2278698" y="5771020"/>
              <a:ext cx="2063701" cy="484702"/>
            </a:xfrm>
            <a:prstGeom prst="arc">
              <a:avLst>
                <a:gd name="adj1" fmla="val 11733800"/>
                <a:gd name="adj2" fmla="val 20072046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2419B9-0B19-B14A-A4B9-35DB69F2E1D5}"/>
              </a:ext>
            </a:extLst>
          </p:cNvPr>
          <p:cNvGrpSpPr/>
          <p:nvPr userDrawn="1"/>
        </p:nvGrpSpPr>
        <p:grpSpPr>
          <a:xfrm>
            <a:off x="1013164" y="5599888"/>
            <a:ext cx="2063701" cy="1011366"/>
            <a:chOff x="1013164" y="5599888"/>
            <a:chExt cx="2063701" cy="101136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09B74EF-6B1B-8549-B509-C42B76286054}"/>
                </a:ext>
              </a:extLst>
            </p:cNvPr>
            <p:cNvSpPr txBox="1"/>
            <p:nvPr/>
          </p:nvSpPr>
          <p:spPr>
            <a:xfrm>
              <a:off x="1027613" y="6088034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9CEF4D8C-E0ED-114D-B457-AA383010FFA8}"/>
                </a:ext>
              </a:extLst>
            </p:cNvPr>
            <p:cNvSpPr/>
            <p:nvPr/>
          </p:nvSpPr>
          <p:spPr>
            <a:xfrm rot="12365280">
              <a:off x="1013164" y="5599888"/>
              <a:ext cx="2063701" cy="484702"/>
            </a:xfrm>
            <a:prstGeom prst="arc">
              <a:avLst>
                <a:gd name="adj1" fmla="val 11186802"/>
                <a:gd name="adj2" fmla="val 18465974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375902-B90A-3D45-A03F-2F62DB150CE6}"/>
              </a:ext>
            </a:extLst>
          </p:cNvPr>
          <p:cNvGrpSpPr/>
          <p:nvPr userDrawn="1"/>
        </p:nvGrpSpPr>
        <p:grpSpPr>
          <a:xfrm>
            <a:off x="97025" y="4106620"/>
            <a:ext cx="1371211" cy="2063701"/>
            <a:chOff x="97025" y="4106620"/>
            <a:chExt cx="1371211" cy="206370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0B537F-F8BB-1A48-951F-8C1BEF7AD279}"/>
                </a:ext>
              </a:extLst>
            </p:cNvPr>
            <p:cNvSpPr txBox="1"/>
            <p:nvPr/>
          </p:nvSpPr>
          <p:spPr>
            <a:xfrm>
              <a:off x="97025" y="5052570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E21E39DB-341C-6B4B-93CA-FA91CB7AFED3}"/>
                </a:ext>
              </a:extLst>
            </p:cNvPr>
            <p:cNvSpPr/>
            <p:nvPr/>
          </p:nvSpPr>
          <p:spPr>
            <a:xfrm rot="14047875">
              <a:off x="194034" y="4896120"/>
              <a:ext cx="2063701" cy="484702"/>
            </a:xfrm>
            <a:prstGeom prst="arc">
              <a:avLst>
                <a:gd name="adj1" fmla="val 11186802"/>
                <a:gd name="adj2" fmla="val 17981117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EC50C9F-9A12-E747-989E-54CA130A8B7E}"/>
              </a:ext>
            </a:extLst>
          </p:cNvPr>
          <p:cNvGrpSpPr/>
          <p:nvPr userDrawn="1"/>
        </p:nvGrpSpPr>
        <p:grpSpPr>
          <a:xfrm>
            <a:off x="-156230" y="3129131"/>
            <a:ext cx="1306606" cy="2063701"/>
            <a:chOff x="-156230" y="3129131"/>
            <a:chExt cx="1306606" cy="206370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C33441-43B9-EA46-AF3A-743A6FEA987E}"/>
                </a:ext>
              </a:extLst>
            </p:cNvPr>
            <p:cNvSpPr txBox="1"/>
            <p:nvPr/>
          </p:nvSpPr>
          <p:spPr>
            <a:xfrm>
              <a:off x="-156230" y="3789211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A889113E-0645-224A-8C3B-E82E81E0E873}"/>
                </a:ext>
              </a:extLst>
            </p:cNvPr>
            <p:cNvSpPr/>
            <p:nvPr/>
          </p:nvSpPr>
          <p:spPr>
            <a:xfrm rot="15833545">
              <a:off x="-123826" y="3918631"/>
              <a:ext cx="2063701" cy="484702"/>
            </a:xfrm>
            <a:prstGeom prst="arc">
              <a:avLst>
                <a:gd name="adj1" fmla="val 11186802"/>
                <a:gd name="adj2" fmla="val 1686558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CC5B68-076B-0543-9E81-BFA14EA0333B}"/>
              </a:ext>
            </a:extLst>
          </p:cNvPr>
          <p:cNvGrpSpPr/>
          <p:nvPr userDrawn="1"/>
        </p:nvGrpSpPr>
        <p:grpSpPr>
          <a:xfrm>
            <a:off x="162765" y="2210577"/>
            <a:ext cx="1212238" cy="2063701"/>
            <a:chOff x="162765" y="2210577"/>
            <a:chExt cx="1212238" cy="206370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0214B6-8D1E-FF4D-AC98-7853A025930E}"/>
                </a:ext>
              </a:extLst>
            </p:cNvPr>
            <p:cNvSpPr txBox="1"/>
            <p:nvPr/>
          </p:nvSpPr>
          <p:spPr>
            <a:xfrm>
              <a:off x="162765" y="2494535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8BEB4335-F907-6B43-8CED-A2A3134F0932}"/>
                </a:ext>
              </a:extLst>
            </p:cNvPr>
            <p:cNvSpPr/>
            <p:nvPr/>
          </p:nvSpPr>
          <p:spPr>
            <a:xfrm rot="17682488">
              <a:off x="100801" y="3000077"/>
              <a:ext cx="2063701" cy="484702"/>
            </a:xfrm>
            <a:prstGeom prst="arc">
              <a:avLst>
                <a:gd name="adj1" fmla="val 11191863"/>
                <a:gd name="adj2" fmla="val 1806010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CDDD850-3795-024F-996E-344711EED10A}"/>
              </a:ext>
            </a:extLst>
          </p:cNvPr>
          <p:cNvGrpSpPr/>
          <p:nvPr userDrawn="1"/>
        </p:nvGrpSpPr>
        <p:grpSpPr>
          <a:xfrm>
            <a:off x="405393" y="2186292"/>
            <a:ext cx="2443132" cy="484702"/>
            <a:chOff x="405393" y="2186292"/>
            <a:chExt cx="2443132" cy="484702"/>
          </a:xfrm>
        </p:grpSpPr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5EDB4FBF-322A-C540-A347-78BA8E00A096}"/>
                </a:ext>
              </a:extLst>
            </p:cNvPr>
            <p:cNvSpPr/>
            <p:nvPr/>
          </p:nvSpPr>
          <p:spPr>
            <a:xfrm rot="19270657">
              <a:off x="784824" y="2186292"/>
              <a:ext cx="2063701" cy="484702"/>
            </a:xfrm>
            <a:prstGeom prst="arc">
              <a:avLst>
                <a:gd name="adj1" fmla="val 11191863"/>
                <a:gd name="adj2" fmla="val 1159344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9D15DE6-DC3C-694D-98A3-C4D628D131FE}"/>
                </a:ext>
              </a:extLst>
            </p:cNvPr>
            <p:cNvSpPr txBox="1"/>
            <p:nvPr/>
          </p:nvSpPr>
          <p:spPr>
            <a:xfrm>
              <a:off x="405393" y="2325258"/>
              <a:ext cx="72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51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B180CE5-CE70-314E-846C-6A478AD769D8}"/>
              </a:ext>
            </a:extLst>
          </p:cNvPr>
          <p:cNvGrpSpPr/>
          <p:nvPr userDrawn="1"/>
        </p:nvGrpSpPr>
        <p:grpSpPr>
          <a:xfrm>
            <a:off x="624122" y="2138136"/>
            <a:ext cx="2419544" cy="550736"/>
            <a:chOff x="624122" y="2138136"/>
            <a:chExt cx="2419544" cy="550736"/>
          </a:xfrm>
        </p:grpSpPr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D8775564-7492-FD45-9689-C519058A61C2}"/>
                </a:ext>
              </a:extLst>
            </p:cNvPr>
            <p:cNvSpPr/>
            <p:nvPr/>
          </p:nvSpPr>
          <p:spPr>
            <a:xfrm rot="20021647">
              <a:off x="979965" y="2204170"/>
              <a:ext cx="2063701" cy="484702"/>
            </a:xfrm>
            <a:prstGeom prst="arc">
              <a:avLst>
                <a:gd name="adj1" fmla="val 11191863"/>
                <a:gd name="adj2" fmla="val 1166819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FA52F9-70FC-624D-A0DE-3592D4063BB7}"/>
                </a:ext>
              </a:extLst>
            </p:cNvPr>
            <p:cNvSpPr txBox="1"/>
            <p:nvPr/>
          </p:nvSpPr>
          <p:spPr>
            <a:xfrm>
              <a:off x="624122" y="2138136"/>
              <a:ext cx="72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52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59E4583-E3A0-9045-8E6E-A77622ABA926}"/>
              </a:ext>
            </a:extLst>
          </p:cNvPr>
          <p:cNvGrpSpPr/>
          <p:nvPr userDrawn="1"/>
        </p:nvGrpSpPr>
        <p:grpSpPr>
          <a:xfrm>
            <a:off x="6148750" y="4312428"/>
            <a:ext cx="5941355" cy="2328670"/>
            <a:chOff x="-343586" y="1690642"/>
            <a:chExt cx="7680209" cy="1958444"/>
          </a:xfrm>
        </p:grpSpPr>
        <p:sp>
          <p:nvSpPr>
            <p:cNvPr id="58" name="Rounded Rectangular Callout 57">
              <a:extLst>
                <a:ext uri="{FF2B5EF4-FFF2-40B4-BE49-F238E27FC236}">
                  <a16:creationId xmlns:a16="http://schemas.microsoft.com/office/drawing/2014/main" id="{A1AFFD85-2F17-2E46-BB5D-1B5A0863CC66}"/>
                </a:ext>
              </a:extLst>
            </p:cNvPr>
            <p:cNvSpPr/>
            <p:nvPr/>
          </p:nvSpPr>
          <p:spPr>
            <a:xfrm rot="10800000">
              <a:off x="-343586" y="1690642"/>
              <a:ext cx="7517806" cy="192779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8C0DDDC-CAC2-1A4D-8F57-2141BB653E39}"/>
                </a:ext>
              </a:extLst>
            </p:cNvPr>
            <p:cNvSpPr/>
            <p:nvPr/>
          </p:nvSpPr>
          <p:spPr>
            <a:xfrm>
              <a:off x="-181183" y="1737952"/>
              <a:ext cx="7517806" cy="1911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600" dirty="0">
                  <a:latin typeface="Century Gothic" panose="020B0502020202020204" pitchFamily="34" charset="0"/>
                </a:rPr>
                <a:t>The hour hand is pointing towards 9 because it’s 52 minutes after the hour. </a:t>
              </a:r>
            </a:p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600" dirty="0">
                  <a:latin typeface="Century Gothic" panose="020B0502020202020204" pitchFamily="34" charset="0"/>
                </a:rPr>
                <a:t>It will be 9 o’clock soon, but right now the hour is still 8.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13F5E0E-44C4-D54C-98CD-FBA7682154A7}"/>
              </a:ext>
            </a:extLst>
          </p:cNvPr>
          <p:cNvGrpSpPr/>
          <p:nvPr userDrawn="1"/>
        </p:nvGrpSpPr>
        <p:grpSpPr>
          <a:xfrm>
            <a:off x="3441032" y="147767"/>
            <a:ext cx="8523440" cy="1298398"/>
            <a:chOff x="2832255" y="4661206"/>
            <a:chExt cx="7848688" cy="1889984"/>
          </a:xfrm>
        </p:grpSpPr>
        <p:sp>
          <p:nvSpPr>
            <p:cNvPr id="61" name="Rounded Rectangular Callout 60">
              <a:extLst>
                <a:ext uri="{FF2B5EF4-FFF2-40B4-BE49-F238E27FC236}">
                  <a16:creationId xmlns:a16="http://schemas.microsoft.com/office/drawing/2014/main" id="{978C32A4-DA19-9F40-BC05-B893C8049342}"/>
                </a:ext>
              </a:extLst>
            </p:cNvPr>
            <p:cNvSpPr/>
            <p:nvPr/>
          </p:nvSpPr>
          <p:spPr>
            <a:xfrm rot="10800000">
              <a:off x="2832255" y="4661206"/>
              <a:ext cx="7848688" cy="1889984"/>
            </a:xfrm>
            <a:prstGeom prst="wedgeRoundRectCallout">
              <a:avLst>
                <a:gd name="adj1" fmla="val 4830"/>
                <a:gd name="adj2" fmla="val -72856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2815165-9466-294B-810E-4AEA064BA2B3}"/>
                </a:ext>
              </a:extLst>
            </p:cNvPr>
            <p:cNvSpPr/>
            <p:nvPr/>
          </p:nvSpPr>
          <p:spPr>
            <a:xfrm>
              <a:off x="2972427" y="4895325"/>
              <a:ext cx="7708516" cy="13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Pat has a dentist appointment in the morning. Using the clock, what time is her appointment?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28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F64E8E8-B6AB-9740-94BF-A9A7F3C6BB2D}"/>
              </a:ext>
            </a:extLst>
          </p:cNvPr>
          <p:cNvGrpSpPr/>
          <p:nvPr userDrawn="1"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47B745-AC3D-C24B-A46A-CE11637DDE0B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FC0FBEF-CB96-C44C-B8DB-3CA2537602BA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76" name="Graphic 75" descr="Classroom with solid fill">
              <a:extLst>
                <a:ext uri="{FF2B5EF4-FFF2-40B4-BE49-F238E27FC236}">
                  <a16:creationId xmlns:a16="http://schemas.microsoft.com/office/drawing/2014/main" id="{EB412493-E047-E741-91BB-A1807B1C42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7F67734B-A51D-3444-8BA5-2C928A09AB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50" y="1577798"/>
            <a:ext cx="5060437" cy="5029200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A44AECF3-1E96-0440-8E88-C509672F9823}"/>
              </a:ext>
            </a:extLst>
          </p:cNvPr>
          <p:cNvGrpSpPr/>
          <p:nvPr userDrawn="1"/>
        </p:nvGrpSpPr>
        <p:grpSpPr>
          <a:xfrm>
            <a:off x="6174822" y="2566770"/>
            <a:ext cx="5789648" cy="1477194"/>
            <a:chOff x="-343587" y="2179923"/>
            <a:chExt cx="7484103" cy="1242340"/>
          </a:xfrm>
        </p:grpSpPr>
        <p:sp>
          <p:nvSpPr>
            <p:cNvPr id="79" name="Rounded Rectangular Callout 78">
              <a:extLst>
                <a:ext uri="{FF2B5EF4-FFF2-40B4-BE49-F238E27FC236}">
                  <a16:creationId xmlns:a16="http://schemas.microsoft.com/office/drawing/2014/main" id="{432A7696-86EE-484B-8C46-70D848B38BC2}"/>
                </a:ext>
              </a:extLst>
            </p:cNvPr>
            <p:cNvSpPr/>
            <p:nvPr/>
          </p:nvSpPr>
          <p:spPr>
            <a:xfrm rot="10800000">
              <a:off x="-343587" y="2179923"/>
              <a:ext cx="7484103" cy="1242340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1FB686D-1F26-4244-836A-D5839A0C8492}"/>
                </a:ext>
              </a:extLst>
            </p:cNvPr>
            <p:cNvSpPr/>
            <p:nvPr/>
          </p:nvSpPr>
          <p:spPr>
            <a:xfrm>
              <a:off x="-104105" y="2361817"/>
              <a:ext cx="6971436" cy="776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Now, I’ll look at the hour hand to determine the hour.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028CB21-AEC6-934D-95B7-9D96C437DB01}"/>
              </a:ext>
            </a:extLst>
          </p:cNvPr>
          <p:cNvGrpSpPr/>
          <p:nvPr userDrawn="1"/>
        </p:nvGrpSpPr>
        <p:grpSpPr>
          <a:xfrm>
            <a:off x="2443968" y="1549716"/>
            <a:ext cx="2240934" cy="901494"/>
            <a:chOff x="2443968" y="1549716"/>
            <a:chExt cx="2240934" cy="901494"/>
          </a:xfrm>
        </p:grpSpPr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67631C16-2678-264D-83AA-31218178615C}"/>
                </a:ext>
              </a:extLst>
            </p:cNvPr>
            <p:cNvSpPr/>
            <p:nvPr/>
          </p:nvSpPr>
          <p:spPr>
            <a:xfrm rot="913274">
              <a:off x="2443968" y="1966508"/>
              <a:ext cx="2063701" cy="484702"/>
            </a:xfrm>
            <a:prstGeom prst="arc">
              <a:avLst>
                <a:gd name="adj1" fmla="val 11813652"/>
                <a:gd name="adj2" fmla="val 2005873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81E20EC-ECB7-0045-AD94-4791155332C6}"/>
                </a:ext>
              </a:extLst>
            </p:cNvPr>
            <p:cNvSpPr txBox="1"/>
            <p:nvPr/>
          </p:nvSpPr>
          <p:spPr>
            <a:xfrm>
              <a:off x="3961455" y="15497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5EC623B-6CBA-3549-84C3-5B66A9A9630F}"/>
              </a:ext>
            </a:extLst>
          </p:cNvPr>
          <p:cNvGrpSpPr/>
          <p:nvPr userDrawn="1"/>
        </p:nvGrpSpPr>
        <p:grpSpPr>
          <a:xfrm>
            <a:off x="4102844" y="1718558"/>
            <a:ext cx="1507057" cy="2063701"/>
            <a:chOff x="4102844" y="1718558"/>
            <a:chExt cx="1507057" cy="2063701"/>
          </a:xfrm>
        </p:grpSpPr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1301D0AD-52D3-7F44-827D-5C2A518878AE}"/>
                </a:ext>
              </a:extLst>
            </p:cNvPr>
            <p:cNvSpPr/>
            <p:nvPr/>
          </p:nvSpPr>
          <p:spPr>
            <a:xfrm rot="2760621">
              <a:off x="3313344" y="2508058"/>
              <a:ext cx="2063701" cy="484702"/>
            </a:xfrm>
            <a:prstGeom prst="arc">
              <a:avLst>
                <a:gd name="adj1" fmla="val 11813652"/>
                <a:gd name="adj2" fmla="val 1983299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BF8BD7A-E196-0541-AC76-F94363A19D8F}"/>
                </a:ext>
              </a:extLst>
            </p:cNvPr>
            <p:cNvSpPr txBox="1"/>
            <p:nvPr/>
          </p:nvSpPr>
          <p:spPr>
            <a:xfrm>
              <a:off x="4886454" y="2480271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514D340-4958-6A4B-8456-322046C44DF3}"/>
              </a:ext>
            </a:extLst>
          </p:cNvPr>
          <p:cNvGrpSpPr/>
          <p:nvPr userDrawn="1"/>
        </p:nvGrpSpPr>
        <p:grpSpPr>
          <a:xfrm>
            <a:off x="4608211" y="2777130"/>
            <a:ext cx="1359736" cy="2063701"/>
            <a:chOff x="4608211" y="2777130"/>
            <a:chExt cx="1359736" cy="2063701"/>
          </a:xfrm>
        </p:grpSpPr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88EE73EB-2C0A-2E4C-810E-63D86A805021}"/>
                </a:ext>
              </a:extLst>
            </p:cNvPr>
            <p:cNvSpPr/>
            <p:nvPr/>
          </p:nvSpPr>
          <p:spPr>
            <a:xfrm rot="4780908">
              <a:off x="3818711" y="3566630"/>
              <a:ext cx="2063701" cy="484702"/>
            </a:xfrm>
            <a:prstGeom prst="arc">
              <a:avLst>
                <a:gd name="adj1" fmla="val 11361591"/>
                <a:gd name="adj2" fmla="val 1933117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31A0836-E00A-804B-9D5F-6933364A5B98}"/>
                </a:ext>
              </a:extLst>
            </p:cNvPr>
            <p:cNvSpPr txBox="1"/>
            <p:nvPr/>
          </p:nvSpPr>
          <p:spPr>
            <a:xfrm>
              <a:off x="5244500" y="3706379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4DBDFA8-B854-3C4B-8A98-92508A1A4079}"/>
              </a:ext>
            </a:extLst>
          </p:cNvPr>
          <p:cNvGrpSpPr/>
          <p:nvPr userDrawn="1"/>
        </p:nvGrpSpPr>
        <p:grpSpPr>
          <a:xfrm>
            <a:off x="4421507" y="3935468"/>
            <a:ext cx="1268406" cy="2063701"/>
            <a:chOff x="4421507" y="3935468"/>
            <a:chExt cx="1268406" cy="2063701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F5F53E3-7A4C-6F47-9E5A-658C2733A761}"/>
                </a:ext>
              </a:extLst>
            </p:cNvPr>
            <p:cNvSpPr txBox="1"/>
            <p:nvPr/>
          </p:nvSpPr>
          <p:spPr>
            <a:xfrm>
              <a:off x="4966466" y="51462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06256311-C9FD-D246-91F7-91D431C3484F}"/>
                </a:ext>
              </a:extLst>
            </p:cNvPr>
            <p:cNvSpPr/>
            <p:nvPr/>
          </p:nvSpPr>
          <p:spPr>
            <a:xfrm rot="6773076">
              <a:off x="3632007" y="4724968"/>
              <a:ext cx="2063701" cy="484702"/>
            </a:xfrm>
            <a:prstGeom prst="arc">
              <a:avLst>
                <a:gd name="adj1" fmla="val 11163963"/>
                <a:gd name="adj2" fmla="val 17202698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BAF65D-0240-4E4D-9987-C618C747346F}"/>
              </a:ext>
            </a:extLst>
          </p:cNvPr>
          <p:cNvGrpSpPr/>
          <p:nvPr userDrawn="1"/>
        </p:nvGrpSpPr>
        <p:grpSpPr>
          <a:xfrm>
            <a:off x="3970289" y="4505041"/>
            <a:ext cx="758634" cy="2099612"/>
            <a:chOff x="3970289" y="4505041"/>
            <a:chExt cx="758634" cy="209961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9C2420E-3F7E-0541-BBBD-AE01571841BF}"/>
                </a:ext>
              </a:extLst>
            </p:cNvPr>
            <p:cNvSpPr txBox="1"/>
            <p:nvPr/>
          </p:nvSpPr>
          <p:spPr>
            <a:xfrm>
              <a:off x="4005476" y="6081433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BF59D7DB-2904-9C4A-BD58-4CC9F94590E5}"/>
                </a:ext>
              </a:extLst>
            </p:cNvPr>
            <p:cNvSpPr/>
            <p:nvPr/>
          </p:nvSpPr>
          <p:spPr>
            <a:xfrm rot="8082983">
              <a:off x="3180789" y="5294541"/>
              <a:ext cx="2063701" cy="484702"/>
            </a:xfrm>
            <a:prstGeom prst="arc">
              <a:avLst>
                <a:gd name="adj1" fmla="val 11733800"/>
                <a:gd name="adj2" fmla="val 1991165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750D3A7-913B-6047-97DF-DA76F46CCE11}"/>
              </a:ext>
            </a:extLst>
          </p:cNvPr>
          <p:cNvGrpSpPr/>
          <p:nvPr userDrawn="1"/>
        </p:nvGrpSpPr>
        <p:grpSpPr>
          <a:xfrm>
            <a:off x="2278698" y="5771020"/>
            <a:ext cx="2063701" cy="1184396"/>
            <a:chOff x="2278698" y="5771020"/>
            <a:chExt cx="2063701" cy="118439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4460B23-45D6-4A4C-8753-547DEA308256}"/>
                </a:ext>
              </a:extLst>
            </p:cNvPr>
            <p:cNvSpPr txBox="1"/>
            <p:nvPr/>
          </p:nvSpPr>
          <p:spPr>
            <a:xfrm>
              <a:off x="2520085" y="643219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B58D5C41-29CD-284C-8A3C-704EF4752DD0}"/>
                </a:ext>
              </a:extLst>
            </p:cNvPr>
            <p:cNvSpPr/>
            <p:nvPr/>
          </p:nvSpPr>
          <p:spPr>
            <a:xfrm rot="9944357">
              <a:off x="2278698" y="5771020"/>
              <a:ext cx="2063701" cy="484702"/>
            </a:xfrm>
            <a:prstGeom prst="arc">
              <a:avLst>
                <a:gd name="adj1" fmla="val 11733800"/>
                <a:gd name="adj2" fmla="val 20072046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5E4D690-1F56-7448-BE8B-B1F2EE3102BA}"/>
              </a:ext>
            </a:extLst>
          </p:cNvPr>
          <p:cNvGrpSpPr/>
          <p:nvPr userDrawn="1"/>
        </p:nvGrpSpPr>
        <p:grpSpPr>
          <a:xfrm>
            <a:off x="1013164" y="5599888"/>
            <a:ext cx="2063701" cy="1011366"/>
            <a:chOff x="1013164" y="5599888"/>
            <a:chExt cx="2063701" cy="101136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6435711-FB0C-5144-8773-6528995ADCE2}"/>
                </a:ext>
              </a:extLst>
            </p:cNvPr>
            <p:cNvSpPr txBox="1"/>
            <p:nvPr/>
          </p:nvSpPr>
          <p:spPr>
            <a:xfrm>
              <a:off x="1027613" y="6088034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C748575A-DF3A-B34A-8162-F1D86849828B}"/>
                </a:ext>
              </a:extLst>
            </p:cNvPr>
            <p:cNvSpPr/>
            <p:nvPr/>
          </p:nvSpPr>
          <p:spPr>
            <a:xfrm rot="12365280">
              <a:off x="1013164" y="5599888"/>
              <a:ext cx="2063701" cy="484702"/>
            </a:xfrm>
            <a:prstGeom prst="arc">
              <a:avLst>
                <a:gd name="adj1" fmla="val 11186802"/>
                <a:gd name="adj2" fmla="val 18465974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A21DA6A-94D8-EA43-8760-48B9C3DD4D6D}"/>
              </a:ext>
            </a:extLst>
          </p:cNvPr>
          <p:cNvGrpSpPr/>
          <p:nvPr userDrawn="1"/>
        </p:nvGrpSpPr>
        <p:grpSpPr>
          <a:xfrm>
            <a:off x="97025" y="4106620"/>
            <a:ext cx="1371211" cy="2063701"/>
            <a:chOff x="97025" y="4106620"/>
            <a:chExt cx="1371211" cy="2063701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02879E2-A488-7F47-8D65-E95832DB11E9}"/>
                </a:ext>
              </a:extLst>
            </p:cNvPr>
            <p:cNvSpPr txBox="1"/>
            <p:nvPr/>
          </p:nvSpPr>
          <p:spPr>
            <a:xfrm>
              <a:off x="97025" y="5052570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F1861193-BF0E-EF4E-92FC-04DB6533BAC3}"/>
                </a:ext>
              </a:extLst>
            </p:cNvPr>
            <p:cNvSpPr/>
            <p:nvPr/>
          </p:nvSpPr>
          <p:spPr>
            <a:xfrm rot="14047875">
              <a:off x="194034" y="4896120"/>
              <a:ext cx="2063701" cy="484702"/>
            </a:xfrm>
            <a:prstGeom prst="arc">
              <a:avLst>
                <a:gd name="adj1" fmla="val 11186802"/>
                <a:gd name="adj2" fmla="val 17981117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6264AC7-8E0C-B04D-B352-0ADD7FCA81D7}"/>
              </a:ext>
            </a:extLst>
          </p:cNvPr>
          <p:cNvGrpSpPr/>
          <p:nvPr userDrawn="1"/>
        </p:nvGrpSpPr>
        <p:grpSpPr>
          <a:xfrm>
            <a:off x="-156230" y="3129131"/>
            <a:ext cx="1306606" cy="2063701"/>
            <a:chOff x="-156230" y="3129131"/>
            <a:chExt cx="1306606" cy="206370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7471CB-2DD2-7041-93A9-273B96D6318A}"/>
                </a:ext>
              </a:extLst>
            </p:cNvPr>
            <p:cNvSpPr txBox="1"/>
            <p:nvPr/>
          </p:nvSpPr>
          <p:spPr>
            <a:xfrm>
              <a:off x="-156230" y="3789211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FF1FFCBF-6ABF-D24B-A7C1-86A890AF5172}"/>
                </a:ext>
              </a:extLst>
            </p:cNvPr>
            <p:cNvSpPr/>
            <p:nvPr/>
          </p:nvSpPr>
          <p:spPr>
            <a:xfrm rot="15833545">
              <a:off x="-123826" y="3918631"/>
              <a:ext cx="2063701" cy="484702"/>
            </a:xfrm>
            <a:prstGeom prst="arc">
              <a:avLst>
                <a:gd name="adj1" fmla="val 11186802"/>
                <a:gd name="adj2" fmla="val 1686558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4312DC6-04F0-0847-998D-1C17798A5A0E}"/>
              </a:ext>
            </a:extLst>
          </p:cNvPr>
          <p:cNvGrpSpPr/>
          <p:nvPr userDrawn="1"/>
        </p:nvGrpSpPr>
        <p:grpSpPr>
          <a:xfrm>
            <a:off x="162765" y="2210577"/>
            <a:ext cx="1212238" cy="2063701"/>
            <a:chOff x="162765" y="2210577"/>
            <a:chExt cx="1212238" cy="206370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E111CEB3-71F7-104B-BF9C-76AA4106EBC5}"/>
                </a:ext>
              </a:extLst>
            </p:cNvPr>
            <p:cNvSpPr txBox="1"/>
            <p:nvPr/>
          </p:nvSpPr>
          <p:spPr>
            <a:xfrm>
              <a:off x="162765" y="2494535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110" name="Arc 109">
              <a:extLst>
                <a:ext uri="{FF2B5EF4-FFF2-40B4-BE49-F238E27FC236}">
                  <a16:creationId xmlns:a16="http://schemas.microsoft.com/office/drawing/2014/main" id="{0866D53D-12D2-2245-8EBF-556195AD096C}"/>
                </a:ext>
              </a:extLst>
            </p:cNvPr>
            <p:cNvSpPr/>
            <p:nvPr/>
          </p:nvSpPr>
          <p:spPr>
            <a:xfrm rot="17682488">
              <a:off x="100801" y="3000077"/>
              <a:ext cx="2063701" cy="484702"/>
            </a:xfrm>
            <a:prstGeom prst="arc">
              <a:avLst>
                <a:gd name="adj1" fmla="val 11191863"/>
                <a:gd name="adj2" fmla="val 1806010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C415BCD-1185-FB41-94B4-7D1CA4957AD3}"/>
              </a:ext>
            </a:extLst>
          </p:cNvPr>
          <p:cNvGrpSpPr/>
          <p:nvPr userDrawn="1"/>
        </p:nvGrpSpPr>
        <p:grpSpPr>
          <a:xfrm>
            <a:off x="405393" y="2186292"/>
            <a:ext cx="2443132" cy="484702"/>
            <a:chOff x="405393" y="2186292"/>
            <a:chExt cx="2443132" cy="484702"/>
          </a:xfrm>
        </p:grpSpPr>
        <p:sp>
          <p:nvSpPr>
            <p:cNvPr id="112" name="Arc 111">
              <a:extLst>
                <a:ext uri="{FF2B5EF4-FFF2-40B4-BE49-F238E27FC236}">
                  <a16:creationId xmlns:a16="http://schemas.microsoft.com/office/drawing/2014/main" id="{F580E672-FCCF-C849-B8B8-300692F01589}"/>
                </a:ext>
              </a:extLst>
            </p:cNvPr>
            <p:cNvSpPr/>
            <p:nvPr/>
          </p:nvSpPr>
          <p:spPr>
            <a:xfrm rot="19270657">
              <a:off x="784824" y="2186292"/>
              <a:ext cx="2063701" cy="484702"/>
            </a:xfrm>
            <a:prstGeom prst="arc">
              <a:avLst>
                <a:gd name="adj1" fmla="val 11191863"/>
                <a:gd name="adj2" fmla="val 1159344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7600478-A90A-E944-AB7E-81181362F153}"/>
                </a:ext>
              </a:extLst>
            </p:cNvPr>
            <p:cNvSpPr txBox="1"/>
            <p:nvPr/>
          </p:nvSpPr>
          <p:spPr>
            <a:xfrm>
              <a:off x="405393" y="2325258"/>
              <a:ext cx="72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51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5BACD2-13AC-F046-BFB1-7703E7FE359C}"/>
              </a:ext>
            </a:extLst>
          </p:cNvPr>
          <p:cNvGrpSpPr/>
          <p:nvPr userDrawn="1"/>
        </p:nvGrpSpPr>
        <p:grpSpPr>
          <a:xfrm>
            <a:off x="624122" y="2138136"/>
            <a:ext cx="2419544" cy="550736"/>
            <a:chOff x="624122" y="2138136"/>
            <a:chExt cx="2419544" cy="550736"/>
          </a:xfrm>
        </p:grpSpPr>
        <p:sp>
          <p:nvSpPr>
            <p:cNvPr id="115" name="Arc 114">
              <a:extLst>
                <a:ext uri="{FF2B5EF4-FFF2-40B4-BE49-F238E27FC236}">
                  <a16:creationId xmlns:a16="http://schemas.microsoft.com/office/drawing/2014/main" id="{75186653-5FC4-DE49-8CC5-06714013CA72}"/>
                </a:ext>
              </a:extLst>
            </p:cNvPr>
            <p:cNvSpPr/>
            <p:nvPr/>
          </p:nvSpPr>
          <p:spPr>
            <a:xfrm rot="20021647">
              <a:off x="979965" y="2204170"/>
              <a:ext cx="2063701" cy="484702"/>
            </a:xfrm>
            <a:prstGeom prst="arc">
              <a:avLst>
                <a:gd name="adj1" fmla="val 11191863"/>
                <a:gd name="adj2" fmla="val 1166819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32CDE0F-5ECC-5442-8D89-F8047190BF6F}"/>
                </a:ext>
              </a:extLst>
            </p:cNvPr>
            <p:cNvSpPr txBox="1"/>
            <p:nvPr/>
          </p:nvSpPr>
          <p:spPr>
            <a:xfrm>
              <a:off x="624122" y="2138136"/>
              <a:ext cx="72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52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753B92A-AA79-9647-A4D8-98D10B43CA38}"/>
              </a:ext>
            </a:extLst>
          </p:cNvPr>
          <p:cNvGrpSpPr/>
          <p:nvPr userDrawn="1"/>
        </p:nvGrpSpPr>
        <p:grpSpPr>
          <a:xfrm>
            <a:off x="6148750" y="4312428"/>
            <a:ext cx="5941355" cy="2328670"/>
            <a:chOff x="-343586" y="1690642"/>
            <a:chExt cx="7680209" cy="1958444"/>
          </a:xfrm>
        </p:grpSpPr>
        <p:sp>
          <p:nvSpPr>
            <p:cNvPr id="118" name="Rounded Rectangular Callout 117">
              <a:extLst>
                <a:ext uri="{FF2B5EF4-FFF2-40B4-BE49-F238E27FC236}">
                  <a16:creationId xmlns:a16="http://schemas.microsoft.com/office/drawing/2014/main" id="{644745DC-75FE-834E-B262-5F180D33357C}"/>
                </a:ext>
              </a:extLst>
            </p:cNvPr>
            <p:cNvSpPr/>
            <p:nvPr/>
          </p:nvSpPr>
          <p:spPr>
            <a:xfrm rot="10800000">
              <a:off x="-343586" y="1690642"/>
              <a:ext cx="7517806" cy="192779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6E212F7-290C-0C43-B1FD-85E827C066F1}"/>
                </a:ext>
              </a:extLst>
            </p:cNvPr>
            <p:cNvSpPr/>
            <p:nvPr/>
          </p:nvSpPr>
          <p:spPr>
            <a:xfrm>
              <a:off x="-181183" y="1737952"/>
              <a:ext cx="7517806" cy="1911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600" dirty="0">
                  <a:latin typeface="Century Gothic" panose="020B0502020202020204" pitchFamily="34" charset="0"/>
                </a:rPr>
                <a:t>The hour hand is pointing towards 9 because it’s 52 minutes after the hour. </a:t>
              </a:r>
            </a:p>
            <a:p>
              <a:pPr lvl="0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600" dirty="0">
                  <a:latin typeface="Century Gothic" panose="020B0502020202020204" pitchFamily="34" charset="0"/>
                </a:rPr>
                <a:t>It will be 9 o’clock soon, but right now the hour is still 8.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85A0917-5CC7-A348-B3C3-90B722D09C47}"/>
              </a:ext>
            </a:extLst>
          </p:cNvPr>
          <p:cNvGrpSpPr/>
          <p:nvPr userDrawn="1"/>
        </p:nvGrpSpPr>
        <p:grpSpPr>
          <a:xfrm>
            <a:off x="3441032" y="147767"/>
            <a:ext cx="8523440" cy="1298398"/>
            <a:chOff x="2832255" y="4661206"/>
            <a:chExt cx="7848688" cy="1889984"/>
          </a:xfrm>
        </p:grpSpPr>
        <p:sp>
          <p:nvSpPr>
            <p:cNvPr id="121" name="Rounded Rectangular Callout 120">
              <a:extLst>
                <a:ext uri="{FF2B5EF4-FFF2-40B4-BE49-F238E27FC236}">
                  <a16:creationId xmlns:a16="http://schemas.microsoft.com/office/drawing/2014/main" id="{E9858DC8-26C5-074A-B8C9-F233F49DBAF7}"/>
                </a:ext>
              </a:extLst>
            </p:cNvPr>
            <p:cNvSpPr/>
            <p:nvPr/>
          </p:nvSpPr>
          <p:spPr>
            <a:xfrm rot="10800000">
              <a:off x="2832255" y="4661206"/>
              <a:ext cx="7848688" cy="1889984"/>
            </a:xfrm>
            <a:prstGeom prst="wedgeRoundRectCallout">
              <a:avLst>
                <a:gd name="adj1" fmla="val 4830"/>
                <a:gd name="adj2" fmla="val -72856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6722846-B105-DD41-8174-FB74D0AF4A4B}"/>
                </a:ext>
              </a:extLst>
            </p:cNvPr>
            <p:cNvSpPr/>
            <p:nvPr/>
          </p:nvSpPr>
          <p:spPr>
            <a:xfrm>
              <a:off x="2972427" y="4895325"/>
              <a:ext cx="7708516" cy="13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Pat has a dentist appointment in the morning. Using the clock, what time is her appointment?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2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0A090B-5CEF-1E49-8A62-B22A1373A72F}"/>
              </a:ext>
            </a:extLst>
          </p:cNvPr>
          <p:cNvGrpSpPr/>
          <p:nvPr userDrawn="1"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FC87B17-E35A-9441-A51C-016E49D00E82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B6EBD1-F61C-8A43-81D8-C6D4A58FAA43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5" name="Graphic 4" descr="Classroom with solid fill">
              <a:extLst>
                <a:ext uri="{FF2B5EF4-FFF2-40B4-BE49-F238E27FC236}">
                  <a16:creationId xmlns:a16="http://schemas.microsoft.com/office/drawing/2014/main" id="{88D1C4E0-2698-8D4F-886E-73D2264EF4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7C32579-D79E-974C-AC8E-17B0BC3B8B9F}"/>
              </a:ext>
            </a:extLst>
          </p:cNvPr>
          <p:cNvGrpSpPr/>
          <p:nvPr userDrawn="1"/>
        </p:nvGrpSpPr>
        <p:grpSpPr>
          <a:xfrm>
            <a:off x="3441032" y="147767"/>
            <a:ext cx="8523440" cy="1298398"/>
            <a:chOff x="2832255" y="4661206"/>
            <a:chExt cx="7848688" cy="1889984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A7EA25A5-2586-A344-93F4-D58821292215}"/>
                </a:ext>
              </a:extLst>
            </p:cNvPr>
            <p:cNvSpPr/>
            <p:nvPr/>
          </p:nvSpPr>
          <p:spPr>
            <a:xfrm rot="10800000">
              <a:off x="2832255" y="4661206"/>
              <a:ext cx="7848688" cy="1889984"/>
            </a:xfrm>
            <a:prstGeom prst="wedgeRoundRectCallout">
              <a:avLst>
                <a:gd name="adj1" fmla="val 4830"/>
                <a:gd name="adj2" fmla="val -72856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AC53D-F311-DA44-AC53-51925AD0E264}"/>
                </a:ext>
              </a:extLst>
            </p:cNvPr>
            <p:cNvSpPr/>
            <p:nvPr/>
          </p:nvSpPr>
          <p:spPr>
            <a:xfrm>
              <a:off x="2902341" y="4839676"/>
              <a:ext cx="7708516" cy="13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Pat has a dentist appointment in the morning. Using the clock, what time is her appointment?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B5E3A88-5A8C-074E-B1FC-A36228936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50" y="1581912"/>
            <a:ext cx="5060437" cy="5029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6D84A34-1C91-D149-BBEB-56D45BEA569D}"/>
              </a:ext>
            </a:extLst>
          </p:cNvPr>
          <p:cNvGrpSpPr/>
          <p:nvPr userDrawn="1"/>
        </p:nvGrpSpPr>
        <p:grpSpPr>
          <a:xfrm>
            <a:off x="6011108" y="2630261"/>
            <a:ext cx="5817804" cy="2677715"/>
            <a:chOff x="387308" y="4515716"/>
            <a:chExt cx="6712006" cy="2641820"/>
          </a:xfrm>
        </p:grpSpPr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86D7AC91-A281-E448-9004-9C35252AC1C2}"/>
                </a:ext>
              </a:extLst>
            </p:cNvPr>
            <p:cNvSpPr/>
            <p:nvPr/>
          </p:nvSpPr>
          <p:spPr>
            <a:xfrm rot="10800000">
              <a:off x="387308" y="4515716"/>
              <a:ext cx="6712006" cy="2641820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9ECFDE-CB41-AC4F-9617-F72CE24F7318}"/>
                </a:ext>
              </a:extLst>
            </p:cNvPr>
            <p:cNvSpPr/>
            <p:nvPr/>
          </p:nvSpPr>
          <p:spPr>
            <a:xfrm>
              <a:off x="485248" y="4606869"/>
              <a:ext cx="6511800" cy="25506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 notice the hour hand is between the 8 and 9, so the hour is 8 o’clock.</a:t>
              </a:r>
            </a:p>
            <a:p>
              <a:pPr algn="ctr"/>
              <a:r>
                <a:rPr lang="en-US" sz="2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</a:p>
            <a:p>
              <a:pPr algn="ctr"/>
              <a:r>
                <a:rPr lang="en-US" sz="2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This tells me the hour is about to change.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6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7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59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EAE5D33-F773-264C-AD7C-8BFE1C28C279}"/>
              </a:ext>
            </a:extLst>
          </p:cNvPr>
          <p:cNvSpPr/>
          <p:nvPr userDrawn="1"/>
        </p:nvSpPr>
        <p:spPr>
          <a:xfrm>
            <a:off x="1661577" y="939231"/>
            <a:ext cx="3786280" cy="153107"/>
          </a:xfrm>
          <a:prstGeom prst="rect">
            <a:avLst/>
          </a:prstGeom>
          <a:solidFill>
            <a:srgbClr val="00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F2E4B719-6DFB-9B42-BA77-D83EF22B8C93}"/>
              </a:ext>
            </a:extLst>
          </p:cNvPr>
          <p:cNvSpPr/>
          <p:nvPr userDrawn="1"/>
        </p:nvSpPr>
        <p:spPr>
          <a:xfrm>
            <a:off x="1662377" y="1343565"/>
            <a:ext cx="8666479" cy="1900735"/>
          </a:xfrm>
          <a:prstGeom prst="wedgeRoundRectCallout">
            <a:avLst>
              <a:gd name="adj1" fmla="val -53667"/>
              <a:gd name="adj2" fmla="val -49186"/>
              <a:gd name="adj3" fmla="val 16667"/>
            </a:avLst>
          </a:prstGeom>
          <a:solidFill>
            <a:srgbClr val="FFE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F2E191-1311-9A4E-9227-95621662DBD8}"/>
              </a:ext>
            </a:extLst>
          </p:cNvPr>
          <p:cNvGrpSpPr/>
          <p:nvPr userDrawn="1"/>
        </p:nvGrpSpPr>
        <p:grpSpPr>
          <a:xfrm rot="20421438">
            <a:off x="-108946" y="8244"/>
            <a:ext cx="1554480" cy="1554480"/>
            <a:chOff x="67285" y="1040325"/>
            <a:chExt cx="1554480" cy="155448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B66297-1E19-E241-9D71-46D45472B677}"/>
                </a:ext>
              </a:extLst>
            </p:cNvPr>
            <p:cNvSpPr/>
            <p:nvPr userDrawn="1"/>
          </p:nvSpPr>
          <p:spPr>
            <a:xfrm rot="21099380">
              <a:off x="594022" y="1376952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7E2E843B-D6B6-6741-BD84-99E0955AB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5" y="1040325"/>
              <a:ext cx="1554480" cy="155448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A0401F8-685A-DD4A-BF37-C8F45A02746C}"/>
              </a:ext>
            </a:extLst>
          </p:cNvPr>
          <p:cNvSpPr/>
          <p:nvPr userDrawn="1"/>
        </p:nvSpPr>
        <p:spPr>
          <a:xfrm>
            <a:off x="1856229" y="1527436"/>
            <a:ext cx="8472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3200" b="1" dirty="0">
                <a:latin typeface="Century Gothic" panose="020B0502020202020204" pitchFamily="34" charset="0"/>
              </a:rPr>
              <a:t>Fractions </a:t>
            </a:r>
            <a:r>
              <a:rPr lang="en-US" sz="3200" dirty="0">
                <a:latin typeface="Century Gothic" panose="020B0502020202020204" pitchFamily="34" charset="0"/>
              </a:rPr>
              <a:t>are numbers that name part of a whole, or part of a group. Fractions always show equal parts.</a:t>
            </a:r>
            <a:endParaRPr lang="en-US" sz="3200" i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5516E1-D35C-5340-A292-758D29EFE61E}"/>
              </a:ext>
            </a:extLst>
          </p:cNvPr>
          <p:cNvSpPr txBox="1"/>
          <p:nvPr userDrawn="1"/>
        </p:nvSpPr>
        <p:spPr>
          <a:xfrm>
            <a:off x="2202021" y="3609951"/>
            <a:ext cx="778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Century Gothic" panose="020B0502020202020204" pitchFamily="34" charset="0"/>
              </a:rPr>
              <a:t>Examples</a:t>
            </a:r>
          </a:p>
        </p:txBody>
      </p:sp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4576D2B3-1FBE-D24D-943B-CE40D8AE79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48" y="4818348"/>
            <a:ext cx="2459255" cy="640080"/>
          </a:xfrm>
          <a:prstGeom prst="rect">
            <a:avLst/>
          </a:prstGeom>
        </p:spPr>
      </p:pic>
      <p:pic>
        <p:nvPicPr>
          <p:cNvPr id="28" name="Picture 27" descr="Chart, pie chart&#10;&#10;Description automatically generated">
            <a:extLst>
              <a:ext uri="{FF2B5EF4-FFF2-40B4-BE49-F238E27FC236}">
                <a16:creationId xmlns:a16="http://schemas.microsoft.com/office/drawing/2014/main" id="{D74AE78A-02F6-FE4E-BEAE-3B50D485CB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34" y="4469931"/>
            <a:ext cx="1745331" cy="1737360"/>
          </a:xfrm>
          <a:prstGeom prst="rect">
            <a:avLst/>
          </a:prstGeom>
        </p:spPr>
      </p:pic>
      <p:pic>
        <p:nvPicPr>
          <p:cNvPr id="29" name="Picture 28" descr="Shape, square&#10;&#10;Description automatically generated">
            <a:extLst>
              <a:ext uri="{FF2B5EF4-FFF2-40B4-BE49-F238E27FC236}">
                <a16:creationId xmlns:a16="http://schemas.microsoft.com/office/drawing/2014/main" id="{B8379762-4AFE-0743-A41E-2578A2FA0E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4469931"/>
            <a:ext cx="1828800" cy="18288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121E089-396F-134F-AD40-1AD30728B2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6" y="5704371"/>
            <a:ext cx="479273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81EC54-6E62-DE4A-9CAB-982645FB2324}"/>
              </a:ext>
            </a:extLst>
          </p:cNvPr>
          <p:cNvSpPr txBox="1"/>
          <p:nvPr userDrawn="1"/>
        </p:nvSpPr>
        <p:spPr>
          <a:xfrm>
            <a:off x="2202021" y="6207291"/>
            <a:ext cx="7787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one third</a:t>
            </a:r>
          </a:p>
        </p:txBody>
      </p:sp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75482436-19F6-4746-9789-7F9048E37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215" y="4881411"/>
            <a:ext cx="479273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DAE6A5B-28E9-9E4C-A364-C3B6B02DE604}"/>
              </a:ext>
            </a:extLst>
          </p:cNvPr>
          <p:cNvSpPr/>
          <p:nvPr userDrawn="1"/>
        </p:nvSpPr>
        <p:spPr>
          <a:xfrm>
            <a:off x="938010" y="223452"/>
            <a:ext cx="8377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Vocabulary Review </a:t>
            </a:r>
          </a:p>
        </p:txBody>
      </p:sp>
    </p:spTree>
    <p:extLst>
      <p:ext uri="{BB962C8B-B14F-4D97-AF65-F5344CB8AC3E}">
        <p14:creationId xmlns:p14="http://schemas.microsoft.com/office/powerpoint/2010/main" val="375148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147490-B074-4876-A83F-7EC547EBE539}"/>
              </a:ext>
            </a:extLst>
          </p:cNvPr>
          <p:cNvSpPr txBox="1"/>
          <p:nvPr userDrawn="1"/>
        </p:nvSpPr>
        <p:spPr>
          <a:xfrm>
            <a:off x="9556891" y="6685686"/>
            <a:ext cx="2770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© One Stop Teacher Shop  © Mr. Elementary Math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C16BB2-0215-1F4E-9C04-8E6A57A5E9AC}"/>
              </a:ext>
            </a:extLst>
          </p:cNvPr>
          <p:cNvSpPr txBox="1"/>
          <p:nvPr userDrawn="1"/>
        </p:nvSpPr>
        <p:spPr>
          <a:xfrm>
            <a:off x="-519289" y="6657945"/>
            <a:ext cx="26283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Simplified Math Curriculum™ </a:t>
            </a:r>
          </a:p>
        </p:txBody>
      </p:sp>
    </p:spTree>
    <p:extLst>
      <p:ext uri="{BB962C8B-B14F-4D97-AF65-F5344CB8AC3E}">
        <p14:creationId xmlns:p14="http://schemas.microsoft.com/office/powerpoint/2010/main" val="227872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65" r:id="rId4"/>
    <p:sldLayoutId id="2147483663" r:id="rId5"/>
    <p:sldLayoutId id="2147483666" r:id="rId6"/>
    <p:sldLayoutId id="2147483667" r:id="rId7"/>
    <p:sldLayoutId id="2147483664" r:id="rId8"/>
    <p:sldLayoutId id="2147483657" r:id="rId9"/>
    <p:sldLayoutId id="2147483661" r:id="rId10"/>
    <p:sldLayoutId id="2147483662" r:id="rId11"/>
    <p:sldLayoutId id="2147483656" r:id="rId12"/>
    <p:sldLayoutId id="2147483660" r:id="rId13"/>
    <p:sldLayoutId id="2147483650" r:id="rId14"/>
    <p:sldLayoutId id="2147483653" r:id="rId15"/>
    <p:sldLayoutId id="2147483659" r:id="rId16"/>
    <p:sldLayoutId id="2147483654" r:id="rId17"/>
    <p:sldLayoutId id="2147483655" r:id="rId18"/>
    <p:sldLayoutId id="21474836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7F7B73-BB11-5749-832B-7E488E627348}"/>
              </a:ext>
            </a:extLst>
          </p:cNvPr>
          <p:cNvSpPr txBox="1"/>
          <p:nvPr/>
        </p:nvSpPr>
        <p:spPr>
          <a:xfrm>
            <a:off x="1735615" y="4439877"/>
            <a:ext cx="8629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TIME TO THE MINUTE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72BA0-31F3-7546-8345-759612DF234E}"/>
              </a:ext>
            </a:extLst>
          </p:cNvPr>
          <p:cNvGrpSpPr>
            <a:grpSpLocks noChangeAspect="1"/>
          </p:cNvGrpSpPr>
          <p:nvPr/>
        </p:nvGrpSpPr>
        <p:grpSpPr>
          <a:xfrm>
            <a:off x="1735616" y="5394009"/>
            <a:ext cx="8720768" cy="1188720"/>
            <a:chOff x="2028645" y="143457"/>
            <a:chExt cx="8220970" cy="11205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EF5F09-BDC9-6B41-9DE3-C1D9F918402A}"/>
                </a:ext>
              </a:extLst>
            </p:cNvPr>
            <p:cNvSpPr/>
            <p:nvPr userDrawn="1"/>
          </p:nvSpPr>
          <p:spPr>
            <a:xfrm>
              <a:off x="2114906" y="248387"/>
              <a:ext cx="8134709" cy="10156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F905EC-15A5-0A4C-BC15-A7591F3ADC8E}"/>
                </a:ext>
              </a:extLst>
            </p:cNvPr>
            <p:cNvSpPr/>
            <p:nvPr userDrawn="1"/>
          </p:nvSpPr>
          <p:spPr>
            <a:xfrm>
              <a:off x="2028645" y="166885"/>
              <a:ext cx="8134709" cy="10156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61ADB3-096F-B748-8626-555D97D33623}"/>
                </a:ext>
              </a:extLst>
            </p:cNvPr>
            <p:cNvSpPr txBox="1"/>
            <p:nvPr userDrawn="1"/>
          </p:nvSpPr>
          <p:spPr>
            <a:xfrm>
              <a:off x="2028645" y="143457"/>
              <a:ext cx="8134709" cy="104449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LESSON 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4A92C3A-8AC1-0840-92B6-5E3821C8A3FC}"/>
              </a:ext>
            </a:extLst>
          </p:cNvPr>
          <p:cNvGrpSpPr/>
          <p:nvPr/>
        </p:nvGrpSpPr>
        <p:grpSpPr>
          <a:xfrm>
            <a:off x="91277" y="722128"/>
            <a:ext cx="12283603" cy="3299297"/>
            <a:chOff x="-91603" y="-758883"/>
            <a:chExt cx="12283603" cy="32992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F1B9EA-143E-B64E-B546-0AD1E377855C}"/>
                </a:ext>
              </a:extLst>
            </p:cNvPr>
            <p:cNvSpPr txBox="1"/>
            <p:nvPr/>
          </p:nvSpPr>
          <p:spPr>
            <a:xfrm>
              <a:off x="-389" y="-629685"/>
              <a:ext cx="1219238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>
                  <a:latin typeface="Century Gothic" panose="020B0502020202020204" pitchFamily="34" charset="0"/>
                  <a:ea typeface="HelloAbracadabra" pitchFamily="2" charset="0"/>
                </a:rPr>
                <a:t>TIME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A87446-E03A-7B45-8A3D-CC34E4F1E6F9}"/>
                </a:ext>
              </a:extLst>
            </p:cNvPr>
            <p:cNvSpPr txBox="1"/>
            <p:nvPr/>
          </p:nvSpPr>
          <p:spPr>
            <a:xfrm>
              <a:off x="-91603" y="-758883"/>
              <a:ext cx="1219238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>
                  <a:solidFill>
                    <a:srgbClr val="00B0F0"/>
                  </a:solidFill>
                  <a:latin typeface="Century Gothic" panose="020B0502020202020204" pitchFamily="34" charset="0"/>
                  <a:ea typeface="HelloAbracadabra" pitchFamily="2" charset="0"/>
                </a:rPr>
                <a:t>TIME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03D9C2-C5CE-684E-983B-DFFABD835D97}"/>
              </a:ext>
            </a:extLst>
          </p:cNvPr>
          <p:cNvSpPr txBox="1"/>
          <p:nvPr/>
        </p:nvSpPr>
        <p:spPr>
          <a:xfrm>
            <a:off x="3409314" y="571463"/>
            <a:ext cx="528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EXPLORING</a:t>
            </a:r>
          </a:p>
        </p:txBody>
      </p:sp>
    </p:spTree>
    <p:extLst>
      <p:ext uri="{BB962C8B-B14F-4D97-AF65-F5344CB8AC3E}">
        <p14:creationId xmlns:p14="http://schemas.microsoft.com/office/powerpoint/2010/main" val="246847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A451F71-9A24-2340-BD7B-1801FB2C8A9B}"/>
              </a:ext>
            </a:extLst>
          </p:cNvPr>
          <p:cNvGrpSpPr/>
          <p:nvPr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C4267B-3819-E349-AE5F-C44140B5BC84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722B15-34B2-494E-98CC-C93484F59488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31" name="Graphic 30" descr="Classroom with solid fill">
              <a:extLst>
                <a:ext uri="{FF2B5EF4-FFF2-40B4-BE49-F238E27FC236}">
                  <a16:creationId xmlns:a16="http://schemas.microsoft.com/office/drawing/2014/main" id="{884CB7A0-DBC9-1744-B43C-42AE5D7E0E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CF2ED9-E4A0-664C-B3BC-52086C3049AC}"/>
              </a:ext>
            </a:extLst>
          </p:cNvPr>
          <p:cNvGrpSpPr/>
          <p:nvPr/>
        </p:nvGrpSpPr>
        <p:grpSpPr>
          <a:xfrm>
            <a:off x="3441032" y="147767"/>
            <a:ext cx="8523440" cy="1298398"/>
            <a:chOff x="2832255" y="4661206"/>
            <a:chExt cx="7848688" cy="1889984"/>
          </a:xfrm>
        </p:grpSpPr>
        <p:sp>
          <p:nvSpPr>
            <p:cNvPr id="40" name="Rounded Rectangular Callout 39">
              <a:extLst>
                <a:ext uri="{FF2B5EF4-FFF2-40B4-BE49-F238E27FC236}">
                  <a16:creationId xmlns:a16="http://schemas.microsoft.com/office/drawing/2014/main" id="{6F3271BD-5E40-4747-A353-8B5B772E8E92}"/>
                </a:ext>
              </a:extLst>
            </p:cNvPr>
            <p:cNvSpPr/>
            <p:nvPr/>
          </p:nvSpPr>
          <p:spPr>
            <a:xfrm rot="10800000">
              <a:off x="2832255" y="4661206"/>
              <a:ext cx="7848688" cy="1889984"/>
            </a:xfrm>
            <a:prstGeom prst="wedgeRoundRectCallout">
              <a:avLst>
                <a:gd name="adj1" fmla="val 4830"/>
                <a:gd name="adj2" fmla="val -72856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2ECA960-9869-8C43-9327-8B30A6287D9D}"/>
                </a:ext>
              </a:extLst>
            </p:cNvPr>
            <p:cNvSpPr/>
            <p:nvPr/>
          </p:nvSpPr>
          <p:spPr>
            <a:xfrm>
              <a:off x="2902341" y="4839676"/>
              <a:ext cx="7708516" cy="13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Pat has a dentist appointment in the morning. Using the clock, what time is her appointment?</a:t>
              </a: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9C6E58DC-EAFB-BE46-90A0-1DC242B37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50" y="1581912"/>
            <a:ext cx="5060437" cy="50292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D4ECC34-92AD-9B49-89B8-DB0DFBE379BF}"/>
              </a:ext>
            </a:extLst>
          </p:cNvPr>
          <p:cNvGrpSpPr/>
          <p:nvPr/>
        </p:nvGrpSpPr>
        <p:grpSpPr>
          <a:xfrm>
            <a:off x="6009233" y="2462095"/>
            <a:ext cx="5820766" cy="2288581"/>
            <a:chOff x="385145" y="4349803"/>
            <a:chExt cx="6715422" cy="2257902"/>
          </a:xfrm>
        </p:grpSpPr>
        <p:sp>
          <p:nvSpPr>
            <p:cNvPr id="110" name="Rounded Rectangular Callout 109">
              <a:extLst>
                <a:ext uri="{FF2B5EF4-FFF2-40B4-BE49-F238E27FC236}">
                  <a16:creationId xmlns:a16="http://schemas.microsoft.com/office/drawing/2014/main" id="{54328D64-6C39-F84E-B2BC-B906079AE2D4}"/>
                </a:ext>
              </a:extLst>
            </p:cNvPr>
            <p:cNvSpPr/>
            <p:nvPr/>
          </p:nvSpPr>
          <p:spPr>
            <a:xfrm rot="10800000">
              <a:off x="385145" y="4349803"/>
              <a:ext cx="6712006" cy="2257902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E10BD0D-02A6-E447-92B5-D473C8246859}"/>
                </a:ext>
              </a:extLst>
            </p:cNvPr>
            <p:cNvSpPr/>
            <p:nvPr/>
          </p:nvSpPr>
          <p:spPr>
            <a:xfrm>
              <a:off x="588766" y="4577922"/>
              <a:ext cx="6511801" cy="1801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As time passes, the hour hand moves. </a:t>
              </a:r>
            </a:p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The hour hand is between 8 and 9, so the hour is 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9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A451F71-9A24-2340-BD7B-1801FB2C8A9B}"/>
              </a:ext>
            </a:extLst>
          </p:cNvPr>
          <p:cNvGrpSpPr/>
          <p:nvPr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C4267B-3819-E349-AE5F-C44140B5BC84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722B15-34B2-494E-98CC-C93484F59488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31" name="Graphic 30" descr="Classroom with solid fill">
              <a:extLst>
                <a:ext uri="{FF2B5EF4-FFF2-40B4-BE49-F238E27FC236}">
                  <a16:creationId xmlns:a16="http://schemas.microsoft.com/office/drawing/2014/main" id="{884CB7A0-DBC9-1744-B43C-42AE5D7E0E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CF2ED9-E4A0-664C-B3BC-52086C3049AC}"/>
              </a:ext>
            </a:extLst>
          </p:cNvPr>
          <p:cNvGrpSpPr/>
          <p:nvPr/>
        </p:nvGrpSpPr>
        <p:grpSpPr>
          <a:xfrm>
            <a:off x="3441032" y="147767"/>
            <a:ext cx="8523440" cy="1298398"/>
            <a:chOff x="2832255" y="4661206"/>
            <a:chExt cx="7848688" cy="1889984"/>
          </a:xfrm>
        </p:grpSpPr>
        <p:sp>
          <p:nvSpPr>
            <p:cNvPr id="40" name="Rounded Rectangular Callout 39">
              <a:extLst>
                <a:ext uri="{FF2B5EF4-FFF2-40B4-BE49-F238E27FC236}">
                  <a16:creationId xmlns:a16="http://schemas.microsoft.com/office/drawing/2014/main" id="{6F3271BD-5E40-4747-A353-8B5B772E8E92}"/>
                </a:ext>
              </a:extLst>
            </p:cNvPr>
            <p:cNvSpPr/>
            <p:nvPr/>
          </p:nvSpPr>
          <p:spPr>
            <a:xfrm rot="10800000">
              <a:off x="2832255" y="4661206"/>
              <a:ext cx="7848688" cy="1889984"/>
            </a:xfrm>
            <a:prstGeom prst="wedgeRoundRectCallout">
              <a:avLst>
                <a:gd name="adj1" fmla="val 4830"/>
                <a:gd name="adj2" fmla="val -72856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2ECA960-9869-8C43-9327-8B30A6287D9D}"/>
                </a:ext>
              </a:extLst>
            </p:cNvPr>
            <p:cNvSpPr/>
            <p:nvPr/>
          </p:nvSpPr>
          <p:spPr>
            <a:xfrm>
              <a:off x="2972427" y="4895325"/>
              <a:ext cx="7708516" cy="13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Pat has a dentist appointment in the morning. Using the clock, what time is her appointment?</a:t>
              </a: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9C6E58DC-EAFB-BE46-90A0-1DC242B37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50" y="1577798"/>
            <a:ext cx="5060437" cy="5029200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93AB154-F108-0D4F-BFEF-CB3B3788932A}"/>
              </a:ext>
            </a:extLst>
          </p:cNvPr>
          <p:cNvGrpSpPr/>
          <p:nvPr/>
        </p:nvGrpSpPr>
        <p:grpSpPr>
          <a:xfrm>
            <a:off x="6492655" y="2494535"/>
            <a:ext cx="5393052" cy="1274836"/>
            <a:chOff x="-348318" y="1763287"/>
            <a:chExt cx="6971435" cy="1072154"/>
          </a:xfrm>
        </p:grpSpPr>
        <p:sp>
          <p:nvSpPr>
            <p:cNvPr id="107" name="Rounded Rectangular Callout 106">
              <a:extLst>
                <a:ext uri="{FF2B5EF4-FFF2-40B4-BE49-F238E27FC236}">
                  <a16:creationId xmlns:a16="http://schemas.microsoft.com/office/drawing/2014/main" id="{D000A19E-6BC5-854D-84E6-AFB35E92C6FD}"/>
                </a:ext>
              </a:extLst>
            </p:cNvPr>
            <p:cNvSpPr/>
            <p:nvPr/>
          </p:nvSpPr>
          <p:spPr>
            <a:xfrm rot="10800000">
              <a:off x="-348318" y="1763287"/>
              <a:ext cx="6958034" cy="1072154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B116E6-6060-7B43-810B-9FBDDF6BFD06}"/>
                </a:ext>
              </a:extLst>
            </p:cNvPr>
            <p:cNvSpPr/>
            <p:nvPr/>
          </p:nvSpPr>
          <p:spPr>
            <a:xfrm>
              <a:off x="-348318" y="1940527"/>
              <a:ext cx="6971435" cy="6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Now it’s time to find the minutes </a:t>
              </a:r>
            </a:p>
            <a:p>
              <a:pPr lvl="0" algn="ctr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by looking at the minute hand.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6B8AE3-7097-8D48-A18D-DEBAC728FA08}"/>
              </a:ext>
            </a:extLst>
          </p:cNvPr>
          <p:cNvGrpSpPr/>
          <p:nvPr/>
        </p:nvGrpSpPr>
        <p:grpSpPr>
          <a:xfrm>
            <a:off x="2443968" y="1549716"/>
            <a:ext cx="2240934" cy="901494"/>
            <a:chOff x="2443968" y="1549716"/>
            <a:chExt cx="2240934" cy="901494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84E26CE0-8BE7-784E-92A4-84CB4ECA7FAB}"/>
                </a:ext>
              </a:extLst>
            </p:cNvPr>
            <p:cNvSpPr/>
            <p:nvPr/>
          </p:nvSpPr>
          <p:spPr>
            <a:xfrm rot="913274">
              <a:off x="2443968" y="1966508"/>
              <a:ext cx="2063701" cy="484702"/>
            </a:xfrm>
            <a:prstGeom prst="arc">
              <a:avLst>
                <a:gd name="adj1" fmla="val 11813652"/>
                <a:gd name="adj2" fmla="val 2005873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E8DCE-F21C-7C4C-9BC7-8AA890695F64}"/>
                </a:ext>
              </a:extLst>
            </p:cNvPr>
            <p:cNvSpPr txBox="1"/>
            <p:nvPr/>
          </p:nvSpPr>
          <p:spPr>
            <a:xfrm>
              <a:off x="3961455" y="15497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70697-C9AC-2643-841F-7594B7AEB96B}"/>
              </a:ext>
            </a:extLst>
          </p:cNvPr>
          <p:cNvGrpSpPr/>
          <p:nvPr/>
        </p:nvGrpSpPr>
        <p:grpSpPr>
          <a:xfrm>
            <a:off x="4102844" y="1718558"/>
            <a:ext cx="1507057" cy="2063701"/>
            <a:chOff x="4102844" y="1718558"/>
            <a:chExt cx="1507057" cy="2063701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CACAC8C8-F7CB-9049-9A0D-E18AD3964495}"/>
                </a:ext>
              </a:extLst>
            </p:cNvPr>
            <p:cNvSpPr/>
            <p:nvPr/>
          </p:nvSpPr>
          <p:spPr>
            <a:xfrm rot="2760621">
              <a:off x="3313344" y="2508058"/>
              <a:ext cx="2063701" cy="484702"/>
            </a:xfrm>
            <a:prstGeom prst="arc">
              <a:avLst>
                <a:gd name="adj1" fmla="val 11813652"/>
                <a:gd name="adj2" fmla="val 1983299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88B44A-0F18-CE42-9666-7E35E6DF8FD3}"/>
                </a:ext>
              </a:extLst>
            </p:cNvPr>
            <p:cNvSpPr txBox="1"/>
            <p:nvPr/>
          </p:nvSpPr>
          <p:spPr>
            <a:xfrm>
              <a:off x="4886454" y="2480271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9F229-02ED-0B46-A6A6-4DE7851CF97F}"/>
              </a:ext>
            </a:extLst>
          </p:cNvPr>
          <p:cNvGrpSpPr/>
          <p:nvPr/>
        </p:nvGrpSpPr>
        <p:grpSpPr>
          <a:xfrm>
            <a:off x="4608211" y="2777130"/>
            <a:ext cx="1359736" cy="2063701"/>
            <a:chOff x="4608211" y="2777130"/>
            <a:chExt cx="1359736" cy="2063701"/>
          </a:xfrm>
        </p:grpSpPr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ACF1ED9F-CD7B-ED4A-BACF-74DFC865C17A}"/>
                </a:ext>
              </a:extLst>
            </p:cNvPr>
            <p:cNvSpPr/>
            <p:nvPr/>
          </p:nvSpPr>
          <p:spPr>
            <a:xfrm rot="4780908">
              <a:off x="3818711" y="3566630"/>
              <a:ext cx="2063701" cy="484702"/>
            </a:xfrm>
            <a:prstGeom prst="arc">
              <a:avLst>
                <a:gd name="adj1" fmla="val 11361591"/>
                <a:gd name="adj2" fmla="val 1933117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EE208C-A34F-2F43-8475-6E1E3B6BC35B}"/>
                </a:ext>
              </a:extLst>
            </p:cNvPr>
            <p:cNvSpPr txBox="1"/>
            <p:nvPr/>
          </p:nvSpPr>
          <p:spPr>
            <a:xfrm>
              <a:off x="5244500" y="3706379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C2EC8F-18ED-7347-B08E-B1FAD72EF511}"/>
              </a:ext>
            </a:extLst>
          </p:cNvPr>
          <p:cNvGrpSpPr/>
          <p:nvPr/>
        </p:nvGrpSpPr>
        <p:grpSpPr>
          <a:xfrm>
            <a:off x="4421507" y="3935468"/>
            <a:ext cx="1268406" cy="2063701"/>
            <a:chOff x="4421507" y="3935468"/>
            <a:chExt cx="1268406" cy="206370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F668BA-49DB-5943-81BA-045CDDAA8D6D}"/>
                </a:ext>
              </a:extLst>
            </p:cNvPr>
            <p:cNvSpPr txBox="1"/>
            <p:nvPr/>
          </p:nvSpPr>
          <p:spPr>
            <a:xfrm>
              <a:off x="4966466" y="51462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45084BB5-6BB8-6448-BA9B-8644B6831A83}"/>
                </a:ext>
              </a:extLst>
            </p:cNvPr>
            <p:cNvSpPr/>
            <p:nvPr/>
          </p:nvSpPr>
          <p:spPr>
            <a:xfrm rot="6773076">
              <a:off x="3632007" y="4724968"/>
              <a:ext cx="2063701" cy="484702"/>
            </a:xfrm>
            <a:prstGeom prst="arc">
              <a:avLst>
                <a:gd name="adj1" fmla="val 11163963"/>
                <a:gd name="adj2" fmla="val 17202698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BDD7CC-6236-4B4C-856F-3889E139F10C}"/>
              </a:ext>
            </a:extLst>
          </p:cNvPr>
          <p:cNvGrpSpPr/>
          <p:nvPr/>
        </p:nvGrpSpPr>
        <p:grpSpPr>
          <a:xfrm>
            <a:off x="3970289" y="4505041"/>
            <a:ext cx="758634" cy="2099612"/>
            <a:chOff x="3970289" y="4505041"/>
            <a:chExt cx="758634" cy="209961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DFD368-0E54-6E4C-AB54-86D038D666DF}"/>
                </a:ext>
              </a:extLst>
            </p:cNvPr>
            <p:cNvSpPr txBox="1"/>
            <p:nvPr/>
          </p:nvSpPr>
          <p:spPr>
            <a:xfrm>
              <a:off x="4005476" y="6081433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7C9E9A5E-F7C0-6F43-AE42-D6AB0CFF62E1}"/>
                </a:ext>
              </a:extLst>
            </p:cNvPr>
            <p:cNvSpPr/>
            <p:nvPr/>
          </p:nvSpPr>
          <p:spPr>
            <a:xfrm rot="8082983">
              <a:off x="3180789" y="5294541"/>
              <a:ext cx="2063701" cy="484702"/>
            </a:xfrm>
            <a:prstGeom prst="arc">
              <a:avLst>
                <a:gd name="adj1" fmla="val 11733800"/>
                <a:gd name="adj2" fmla="val 1991165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86800C-222D-924B-8D0E-B1C94B796A8D}"/>
              </a:ext>
            </a:extLst>
          </p:cNvPr>
          <p:cNvGrpSpPr/>
          <p:nvPr/>
        </p:nvGrpSpPr>
        <p:grpSpPr>
          <a:xfrm>
            <a:off x="2278698" y="5771020"/>
            <a:ext cx="2063701" cy="1184396"/>
            <a:chOff x="2278698" y="5771020"/>
            <a:chExt cx="2063701" cy="11843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F5576BC-2261-7543-A6C2-4F49922BFEDF}"/>
                </a:ext>
              </a:extLst>
            </p:cNvPr>
            <p:cNvSpPr txBox="1"/>
            <p:nvPr/>
          </p:nvSpPr>
          <p:spPr>
            <a:xfrm>
              <a:off x="2520085" y="643219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ADD67EA5-374D-654C-8CF2-82F3D9731D88}"/>
                </a:ext>
              </a:extLst>
            </p:cNvPr>
            <p:cNvSpPr/>
            <p:nvPr/>
          </p:nvSpPr>
          <p:spPr>
            <a:xfrm rot="9944357">
              <a:off x="2278698" y="5771020"/>
              <a:ext cx="2063701" cy="484702"/>
            </a:xfrm>
            <a:prstGeom prst="arc">
              <a:avLst>
                <a:gd name="adj1" fmla="val 11733800"/>
                <a:gd name="adj2" fmla="val 20072046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A5071-89A5-2E4D-A7A0-1A4D65BDED69}"/>
              </a:ext>
            </a:extLst>
          </p:cNvPr>
          <p:cNvGrpSpPr/>
          <p:nvPr/>
        </p:nvGrpSpPr>
        <p:grpSpPr>
          <a:xfrm>
            <a:off x="1013164" y="5599888"/>
            <a:ext cx="2063701" cy="1011366"/>
            <a:chOff x="1013164" y="5599888"/>
            <a:chExt cx="2063701" cy="101136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A3A176C-7119-8C4E-9DC9-63A7326D8D49}"/>
                </a:ext>
              </a:extLst>
            </p:cNvPr>
            <p:cNvSpPr txBox="1"/>
            <p:nvPr/>
          </p:nvSpPr>
          <p:spPr>
            <a:xfrm>
              <a:off x="1027613" y="6088034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356D009-1A44-2F48-9070-3E0C1BB1DD74}"/>
                </a:ext>
              </a:extLst>
            </p:cNvPr>
            <p:cNvSpPr/>
            <p:nvPr/>
          </p:nvSpPr>
          <p:spPr>
            <a:xfrm rot="12365280">
              <a:off x="1013164" y="5599888"/>
              <a:ext cx="2063701" cy="484702"/>
            </a:xfrm>
            <a:prstGeom prst="arc">
              <a:avLst>
                <a:gd name="adj1" fmla="val 11186802"/>
                <a:gd name="adj2" fmla="val 18465974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A86236-4732-A342-B488-D3C1191BA151}"/>
              </a:ext>
            </a:extLst>
          </p:cNvPr>
          <p:cNvGrpSpPr/>
          <p:nvPr/>
        </p:nvGrpSpPr>
        <p:grpSpPr>
          <a:xfrm>
            <a:off x="97025" y="4106620"/>
            <a:ext cx="1371211" cy="2063701"/>
            <a:chOff x="97025" y="4106620"/>
            <a:chExt cx="1371211" cy="206370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0E0064-7D3A-034F-A2BB-157D3F1D8A0E}"/>
                </a:ext>
              </a:extLst>
            </p:cNvPr>
            <p:cNvSpPr txBox="1"/>
            <p:nvPr/>
          </p:nvSpPr>
          <p:spPr>
            <a:xfrm>
              <a:off x="97025" y="5052570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5C2DC3DF-6579-4148-B29B-072576A8DCE0}"/>
                </a:ext>
              </a:extLst>
            </p:cNvPr>
            <p:cNvSpPr/>
            <p:nvPr/>
          </p:nvSpPr>
          <p:spPr>
            <a:xfrm rot="14047875">
              <a:off x="194034" y="4896120"/>
              <a:ext cx="2063701" cy="484702"/>
            </a:xfrm>
            <a:prstGeom prst="arc">
              <a:avLst>
                <a:gd name="adj1" fmla="val 11186802"/>
                <a:gd name="adj2" fmla="val 17981117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AEA4AA-7FE5-7944-BB5C-6E03340ACEC7}"/>
              </a:ext>
            </a:extLst>
          </p:cNvPr>
          <p:cNvGrpSpPr/>
          <p:nvPr/>
        </p:nvGrpSpPr>
        <p:grpSpPr>
          <a:xfrm>
            <a:off x="-156230" y="3129131"/>
            <a:ext cx="1306606" cy="2063701"/>
            <a:chOff x="-156230" y="3129131"/>
            <a:chExt cx="1306606" cy="206370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E950DD-7EF5-244D-8130-F3269411850E}"/>
                </a:ext>
              </a:extLst>
            </p:cNvPr>
            <p:cNvSpPr txBox="1"/>
            <p:nvPr/>
          </p:nvSpPr>
          <p:spPr>
            <a:xfrm>
              <a:off x="-156230" y="3789211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6F9ADD5F-B2CE-B748-90C1-2345078F85A8}"/>
                </a:ext>
              </a:extLst>
            </p:cNvPr>
            <p:cNvSpPr/>
            <p:nvPr/>
          </p:nvSpPr>
          <p:spPr>
            <a:xfrm rot="15833545">
              <a:off x="-123826" y="3918631"/>
              <a:ext cx="2063701" cy="484702"/>
            </a:xfrm>
            <a:prstGeom prst="arc">
              <a:avLst>
                <a:gd name="adj1" fmla="val 11186802"/>
                <a:gd name="adj2" fmla="val 1686558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86D9BE-F4BB-C448-9A0A-6865544848D0}"/>
              </a:ext>
            </a:extLst>
          </p:cNvPr>
          <p:cNvGrpSpPr/>
          <p:nvPr/>
        </p:nvGrpSpPr>
        <p:grpSpPr>
          <a:xfrm>
            <a:off x="162765" y="2210577"/>
            <a:ext cx="1212238" cy="2063701"/>
            <a:chOff x="162765" y="2210577"/>
            <a:chExt cx="1212238" cy="206370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003588-97D0-E940-AD27-7A98DC36CB3C}"/>
                </a:ext>
              </a:extLst>
            </p:cNvPr>
            <p:cNvSpPr txBox="1"/>
            <p:nvPr/>
          </p:nvSpPr>
          <p:spPr>
            <a:xfrm>
              <a:off x="162765" y="2494535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4F7081A2-4317-DC47-91E6-9BCAC11E2C0F}"/>
                </a:ext>
              </a:extLst>
            </p:cNvPr>
            <p:cNvSpPr/>
            <p:nvPr/>
          </p:nvSpPr>
          <p:spPr>
            <a:xfrm rot="17682488">
              <a:off x="100801" y="3000077"/>
              <a:ext cx="2063701" cy="484702"/>
            </a:xfrm>
            <a:prstGeom prst="arc">
              <a:avLst>
                <a:gd name="adj1" fmla="val 11191863"/>
                <a:gd name="adj2" fmla="val 1806010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23B612-5D9F-AF48-9CE2-EAA4726F2641}"/>
              </a:ext>
            </a:extLst>
          </p:cNvPr>
          <p:cNvGrpSpPr/>
          <p:nvPr/>
        </p:nvGrpSpPr>
        <p:grpSpPr>
          <a:xfrm>
            <a:off x="405393" y="2186292"/>
            <a:ext cx="2443132" cy="484702"/>
            <a:chOff x="405393" y="2186292"/>
            <a:chExt cx="2443132" cy="484702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60158680-E07B-144A-B32D-B5814A9E464B}"/>
                </a:ext>
              </a:extLst>
            </p:cNvPr>
            <p:cNvSpPr/>
            <p:nvPr/>
          </p:nvSpPr>
          <p:spPr>
            <a:xfrm rot="19270657">
              <a:off x="784824" y="2186292"/>
              <a:ext cx="2063701" cy="484702"/>
            </a:xfrm>
            <a:prstGeom prst="arc">
              <a:avLst>
                <a:gd name="adj1" fmla="val 11191863"/>
                <a:gd name="adj2" fmla="val 1159344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DFE395-A6FC-A146-A61F-CC5F49884A01}"/>
                </a:ext>
              </a:extLst>
            </p:cNvPr>
            <p:cNvSpPr txBox="1"/>
            <p:nvPr/>
          </p:nvSpPr>
          <p:spPr>
            <a:xfrm>
              <a:off x="405393" y="2325258"/>
              <a:ext cx="72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51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04D131-DDE0-C643-BE48-E79C528FEC2A}"/>
              </a:ext>
            </a:extLst>
          </p:cNvPr>
          <p:cNvGrpSpPr/>
          <p:nvPr/>
        </p:nvGrpSpPr>
        <p:grpSpPr>
          <a:xfrm>
            <a:off x="624122" y="2138136"/>
            <a:ext cx="2419544" cy="550736"/>
            <a:chOff x="624122" y="2138136"/>
            <a:chExt cx="2419544" cy="550736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A8D997CC-924C-1A43-B60D-C9C5FA54FA5F}"/>
                </a:ext>
              </a:extLst>
            </p:cNvPr>
            <p:cNvSpPr/>
            <p:nvPr/>
          </p:nvSpPr>
          <p:spPr>
            <a:xfrm rot="20021647">
              <a:off x="979965" y="2204170"/>
              <a:ext cx="2063701" cy="484702"/>
            </a:xfrm>
            <a:prstGeom prst="arc">
              <a:avLst>
                <a:gd name="adj1" fmla="val 11191863"/>
                <a:gd name="adj2" fmla="val 1166819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09CB48D-7824-634F-9CF9-B6357DD7C6B4}"/>
                </a:ext>
              </a:extLst>
            </p:cNvPr>
            <p:cNvSpPr txBox="1"/>
            <p:nvPr/>
          </p:nvSpPr>
          <p:spPr>
            <a:xfrm>
              <a:off x="624122" y="2138136"/>
              <a:ext cx="72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52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0BFB72-0BBA-6D32-9FEC-ACAAE6165FE5}"/>
              </a:ext>
            </a:extLst>
          </p:cNvPr>
          <p:cNvGrpSpPr/>
          <p:nvPr/>
        </p:nvGrpSpPr>
        <p:grpSpPr>
          <a:xfrm>
            <a:off x="6474855" y="4280477"/>
            <a:ext cx="5382685" cy="2149442"/>
            <a:chOff x="387309" y="4515718"/>
            <a:chExt cx="6210009" cy="1777550"/>
          </a:xfrm>
        </p:grpSpPr>
        <p:sp>
          <p:nvSpPr>
            <p:cNvPr id="74" name="Rounded Rectangular Callout 73">
              <a:extLst>
                <a:ext uri="{FF2B5EF4-FFF2-40B4-BE49-F238E27FC236}">
                  <a16:creationId xmlns:a16="http://schemas.microsoft.com/office/drawing/2014/main" id="{3F75489D-ED60-45CA-615E-F6E2F6B54F86}"/>
                </a:ext>
              </a:extLst>
            </p:cNvPr>
            <p:cNvSpPr/>
            <p:nvPr/>
          </p:nvSpPr>
          <p:spPr>
            <a:xfrm rot="10800000">
              <a:off x="387309" y="4515718"/>
              <a:ext cx="6210009" cy="1777550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353E644-A49D-0DC2-6778-31CE5102EA83}"/>
                </a:ext>
              </a:extLst>
            </p:cNvPr>
            <p:cNvSpPr/>
            <p:nvPr/>
          </p:nvSpPr>
          <p:spPr>
            <a:xfrm>
              <a:off x="387309" y="4774011"/>
              <a:ext cx="6210009" cy="738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dirty="0">
                  <a:latin typeface="Century Gothic" panose="020B0502020202020204" pitchFamily="34" charset="0"/>
                </a:rPr>
                <a:t>I’ll skip count by 5 </a:t>
              </a:r>
            </a:p>
            <a:p>
              <a:pPr algn="ctr"/>
              <a:r>
                <a:rPr lang="en-US" sz="2600" dirty="0">
                  <a:latin typeface="Century Gothic" panose="020B0502020202020204" pitchFamily="34" charset="0"/>
                </a:rPr>
                <a:t>and then count on by 1.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0F5B0652-148F-AAB7-65D8-87D21BEB994C}"/>
              </a:ext>
            </a:extLst>
          </p:cNvPr>
          <p:cNvSpPr/>
          <p:nvPr/>
        </p:nvSpPr>
        <p:spPr>
          <a:xfrm>
            <a:off x="6680911" y="5616083"/>
            <a:ext cx="49705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It’s 52 minutes past the hour.</a:t>
            </a:r>
          </a:p>
        </p:txBody>
      </p:sp>
    </p:spTree>
    <p:extLst>
      <p:ext uri="{BB962C8B-B14F-4D97-AF65-F5344CB8AC3E}">
        <p14:creationId xmlns:p14="http://schemas.microsoft.com/office/powerpoint/2010/main" val="14883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A451F71-9A24-2340-BD7B-1801FB2C8A9B}"/>
              </a:ext>
            </a:extLst>
          </p:cNvPr>
          <p:cNvGrpSpPr/>
          <p:nvPr/>
        </p:nvGrpSpPr>
        <p:grpSpPr>
          <a:xfrm>
            <a:off x="-1" y="85052"/>
            <a:ext cx="3252678" cy="714422"/>
            <a:chOff x="-1" y="85052"/>
            <a:chExt cx="3252678" cy="71442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C4267B-3819-E349-AE5F-C44140B5BC84}"/>
                </a:ext>
              </a:extLst>
            </p:cNvPr>
            <p:cNvSpPr/>
            <p:nvPr userDrawn="1"/>
          </p:nvSpPr>
          <p:spPr>
            <a:xfrm>
              <a:off x="-1" y="91588"/>
              <a:ext cx="3243533" cy="7078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722B15-34B2-494E-98CC-C93484F59488}"/>
                </a:ext>
              </a:extLst>
            </p:cNvPr>
            <p:cNvSpPr txBox="1"/>
            <p:nvPr userDrawn="1"/>
          </p:nvSpPr>
          <p:spPr>
            <a:xfrm>
              <a:off x="627695" y="85052"/>
              <a:ext cx="2624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WATCH ME FIRST</a:t>
              </a:r>
            </a:p>
          </p:txBody>
        </p:sp>
        <p:pic>
          <p:nvPicPr>
            <p:cNvPr id="31" name="Graphic 30" descr="Classroom with solid fill">
              <a:extLst>
                <a:ext uri="{FF2B5EF4-FFF2-40B4-BE49-F238E27FC236}">
                  <a16:creationId xmlns:a16="http://schemas.microsoft.com/office/drawing/2014/main" id="{884CB7A0-DBC9-1744-B43C-42AE5D7E0E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4" y="91588"/>
              <a:ext cx="707886" cy="707886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9C6E58DC-EAFB-BE46-90A0-1DC242B37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50" y="1577798"/>
            <a:ext cx="5060437" cy="50292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96B8AE3-7097-8D48-A18D-DEBAC728FA08}"/>
              </a:ext>
            </a:extLst>
          </p:cNvPr>
          <p:cNvGrpSpPr/>
          <p:nvPr/>
        </p:nvGrpSpPr>
        <p:grpSpPr>
          <a:xfrm>
            <a:off x="2443968" y="1549716"/>
            <a:ext cx="2240934" cy="901494"/>
            <a:chOff x="2443968" y="1549716"/>
            <a:chExt cx="2240934" cy="901494"/>
          </a:xfrm>
        </p:grpSpPr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84E26CE0-8BE7-784E-92A4-84CB4ECA7FAB}"/>
                </a:ext>
              </a:extLst>
            </p:cNvPr>
            <p:cNvSpPr/>
            <p:nvPr/>
          </p:nvSpPr>
          <p:spPr>
            <a:xfrm rot="913274">
              <a:off x="2443968" y="1966508"/>
              <a:ext cx="2063701" cy="484702"/>
            </a:xfrm>
            <a:prstGeom prst="arc">
              <a:avLst>
                <a:gd name="adj1" fmla="val 11813652"/>
                <a:gd name="adj2" fmla="val 2005873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E8DCE-F21C-7C4C-9BC7-8AA890695F64}"/>
                </a:ext>
              </a:extLst>
            </p:cNvPr>
            <p:cNvSpPr txBox="1"/>
            <p:nvPr/>
          </p:nvSpPr>
          <p:spPr>
            <a:xfrm>
              <a:off x="3961455" y="15497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3870697-C9AC-2643-841F-7594B7AEB96B}"/>
              </a:ext>
            </a:extLst>
          </p:cNvPr>
          <p:cNvGrpSpPr/>
          <p:nvPr/>
        </p:nvGrpSpPr>
        <p:grpSpPr>
          <a:xfrm>
            <a:off x="4102844" y="1718558"/>
            <a:ext cx="1507057" cy="2063701"/>
            <a:chOff x="4102844" y="1718558"/>
            <a:chExt cx="1507057" cy="2063701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CACAC8C8-F7CB-9049-9A0D-E18AD3964495}"/>
                </a:ext>
              </a:extLst>
            </p:cNvPr>
            <p:cNvSpPr/>
            <p:nvPr/>
          </p:nvSpPr>
          <p:spPr>
            <a:xfrm rot="2760621">
              <a:off x="3313344" y="2508058"/>
              <a:ext cx="2063701" cy="484702"/>
            </a:xfrm>
            <a:prstGeom prst="arc">
              <a:avLst>
                <a:gd name="adj1" fmla="val 11813652"/>
                <a:gd name="adj2" fmla="val 1983299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88B44A-0F18-CE42-9666-7E35E6DF8FD3}"/>
                </a:ext>
              </a:extLst>
            </p:cNvPr>
            <p:cNvSpPr txBox="1"/>
            <p:nvPr/>
          </p:nvSpPr>
          <p:spPr>
            <a:xfrm>
              <a:off x="4886454" y="2480271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9F229-02ED-0B46-A6A6-4DE7851CF97F}"/>
              </a:ext>
            </a:extLst>
          </p:cNvPr>
          <p:cNvGrpSpPr/>
          <p:nvPr/>
        </p:nvGrpSpPr>
        <p:grpSpPr>
          <a:xfrm>
            <a:off x="4608211" y="2777130"/>
            <a:ext cx="1359736" cy="2063701"/>
            <a:chOff x="4608211" y="2777130"/>
            <a:chExt cx="1359736" cy="2063701"/>
          </a:xfrm>
        </p:grpSpPr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ACF1ED9F-CD7B-ED4A-BACF-74DFC865C17A}"/>
                </a:ext>
              </a:extLst>
            </p:cNvPr>
            <p:cNvSpPr/>
            <p:nvPr/>
          </p:nvSpPr>
          <p:spPr>
            <a:xfrm rot="4780908">
              <a:off x="3818711" y="3566630"/>
              <a:ext cx="2063701" cy="484702"/>
            </a:xfrm>
            <a:prstGeom prst="arc">
              <a:avLst>
                <a:gd name="adj1" fmla="val 11361591"/>
                <a:gd name="adj2" fmla="val 1933117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EE208C-A34F-2F43-8475-6E1E3B6BC35B}"/>
                </a:ext>
              </a:extLst>
            </p:cNvPr>
            <p:cNvSpPr txBox="1"/>
            <p:nvPr/>
          </p:nvSpPr>
          <p:spPr>
            <a:xfrm>
              <a:off x="5244500" y="3706379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C2EC8F-18ED-7347-B08E-B1FAD72EF511}"/>
              </a:ext>
            </a:extLst>
          </p:cNvPr>
          <p:cNvGrpSpPr/>
          <p:nvPr/>
        </p:nvGrpSpPr>
        <p:grpSpPr>
          <a:xfrm>
            <a:off x="4421507" y="3935468"/>
            <a:ext cx="1268406" cy="2063701"/>
            <a:chOff x="4421507" y="3935468"/>
            <a:chExt cx="1268406" cy="206370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F668BA-49DB-5943-81BA-045CDDAA8D6D}"/>
                </a:ext>
              </a:extLst>
            </p:cNvPr>
            <p:cNvSpPr txBox="1"/>
            <p:nvPr/>
          </p:nvSpPr>
          <p:spPr>
            <a:xfrm>
              <a:off x="4966466" y="51462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45084BB5-6BB8-6448-BA9B-8644B6831A83}"/>
                </a:ext>
              </a:extLst>
            </p:cNvPr>
            <p:cNvSpPr/>
            <p:nvPr/>
          </p:nvSpPr>
          <p:spPr>
            <a:xfrm rot="6773076">
              <a:off x="3632007" y="4724968"/>
              <a:ext cx="2063701" cy="484702"/>
            </a:xfrm>
            <a:prstGeom prst="arc">
              <a:avLst>
                <a:gd name="adj1" fmla="val 11163963"/>
                <a:gd name="adj2" fmla="val 17202698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0BDD7CC-6236-4B4C-856F-3889E139F10C}"/>
              </a:ext>
            </a:extLst>
          </p:cNvPr>
          <p:cNvGrpSpPr/>
          <p:nvPr/>
        </p:nvGrpSpPr>
        <p:grpSpPr>
          <a:xfrm>
            <a:off x="3970289" y="4505041"/>
            <a:ext cx="758634" cy="2099612"/>
            <a:chOff x="3970289" y="4505041"/>
            <a:chExt cx="758634" cy="209961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7DFD368-0E54-6E4C-AB54-86D038D666DF}"/>
                </a:ext>
              </a:extLst>
            </p:cNvPr>
            <p:cNvSpPr txBox="1"/>
            <p:nvPr/>
          </p:nvSpPr>
          <p:spPr>
            <a:xfrm>
              <a:off x="4005476" y="6081433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7C9E9A5E-F7C0-6F43-AE42-D6AB0CFF62E1}"/>
                </a:ext>
              </a:extLst>
            </p:cNvPr>
            <p:cNvSpPr/>
            <p:nvPr/>
          </p:nvSpPr>
          <p:spPr>
            <a:xfrm rot="8082983">
              <a:off x="3180789" y="5294541"/>
              <a:ext cx="2063701" cy="484702"/>
            </a:xfrm>
            <a:prstGeom prst="arc">
              <a:avLst>
                <a:gd name="adj1" fmla="val 11733800"/>
                <a:gd name="adj2" fmla="val 1991165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86800C-222D-924B-8D0E-B1C94B796A8D}"/>
              </a:ext>
            </a:extLst>
          </p:cNvPr>
          <p:cNvGrpSpPr/>
          <p:nvPr/>
        </p:nvGrpSpPr>
        <p:grpSpPr>
          <a:xfrm>
            <a:off x="2278698" y="5771020"/>
            <a:ext cx="2063701" cy="1184396"/>
            <a:chOff x="2278698" y="5771020"/>
            <a:chExt cx="2063701" cy="11843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F5576BC-2261-7543-A6C2-4F49922BFEDF}"/>
                </a:ext>
              </a:extLst>
            </p:cNvPr>
            <p:cNvSpPr txBox="1"/>
            <p:nvPr/>
          </p:nvSpPr>
          <p:spPr>
            <a:xfrm>
              <a:off x="2520085" y="643219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ADD67EA5-374D-654C-8CF2-82F3D9731D88}"/>
                </a:ext>
              </a:extLst>
            </p:cNvPr>
            <p:cNvSpPr/>
            <p:nvPr/>
          </p:nvSpPr>
          <p:spPr>
            <a:xfrm rot="9944357">
              <a:off x="2278698" y="5771020"/>
              <a:ext cx="2063701" cy="484702"/>
            </a:xfrm>
            <a:prstGeom prst="arc">
              <a:avLst>
                <a:gd name="adj1" fmla="val 11733800"/>
                <a:gd name="adj2" fmla="val 20072046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A5071-89A5-2E4D-A7A0-1A4D65BDED69}"/>
              </a:ext>
            </a:extLst>
          </p:cNvPr>
          <p:cNvGrpSpPr/>
          <p:nvPr/>
        </p:nvGrpSpPr>
        <p:grpSpPr>
          <a:xfrm>
            <a:off x="1013164" y="5599888"/>
            <a:ext cx="2063701" cy="1011366"/>
            <a:chOff x="1013164" y="5599888"/>
            <a:chExt cx="2063701" cy="101136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A3A176C-7119-8C4E-9DC9-63A7326D8D49}"/>
                </a:ext>
              </a:extLst>
            </p:cNvPr>
            <p:cNvSpPr txBox="1"/>
            <p:nvPr/>
          </p:nvSpPr>
          <p:spPr>
            <a:xfrm>
              <a:off x="1027613" y="6088034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356D009-1A44-2F48-9070-3E0C1BB1DD74}"/>
                </a:ext>
              </a:extLst>
            </p:cNvPr>
            <p:cNvSpPr/>
            <p:nvPr/>
          </p:nvSpPr>
          <p:spPr>
            <a:xfrm rot="12365280">
              <a:off x="1013164" y="5599888"/>
              <a:ext cx="2063701" cy="484702"/>
            </a:xfrm>
            <a:prstGeom prst="arc">
              <a:avLst>
                <a:gd name="adj1" fmla="val 11186802"/>
                <a:gd name="adj2" fmla="val 18465974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A86236-4732-A342-B488-D3C1191BA151}"/>
              </a:ext>
            </a:extLst>
          </p:cNvPr>
          <p:cNvGrpSpPr/>
          <p:nvPr/>
        </p:nvGrpSpPr>
        <p:grpSpPr>
          <a:xfrm>
            <a:off x="97025" y="4106620"/>
            <a:ext cx="1371211" cy="2063701"/>
            <a:chOff x="97025" y="4106620"/>
            <a:chExt cx="1371211" cy="206370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B0E0064-7D3A-034F-A2BB-157D3F1D8A0E}"/>
                </a:ext>
              </a:extLst>
            </p:cNvPr>
            <p:cNvSpPr txBox="1"/>
            <p:nvPr/>
          </p:nvSpPr>
          <p:spPr>
            <a:xfrm>
              <a:off x="97025" y="5052570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5C2DC3DF-6579-4148-B29B-072576A8DCE0}"/>
                </a:ext>
              </a:extLst>
            </p:cNvPr>
            <p:cNvSpPr/>
            <p:nvPr/>
          </p:nvSpPr>
          <p:spPr>
            <a:xfrm rot="14047875">
              <a:off x="194034" y="4896120"/>
              <a:ext cx="2063701" cy="484702"/>
            </a:xfrm>
            <a:prstGeom prst="arc">
              <a:avLst>
                <a:gd name="adj1" fmla="val 11186802"/>
                <a:gd name="adj2" fmla="val 17981117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AEA4AA-7FE5-7944-BB5C-6E03340ACEC7}"/>
              </a:ext>
            </a:extLst>
          </p:cNvPr>
          <p:cNvGrpSpPr/>
          <p:nvPr/>
        </p:nvGrpSpPr>
        <p:grpSpPr>
          <a:xfrm>
            <a:off x="-156230" y="3129131"/>
            <a:ext cx="1306606" cy="2063701"/>
            <a:chOff x="-156230" y="3129131"/>
            <a:chExt cx="1306606" cy="206370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E950DD-7EF5-244D-8130-F3269411850E}"/>
                </a:ext>
              </a:extLst>
            </p:cNvPr>
            <p:cNvSpPr txBox="1"/>
            <p:nvPr/>
          </p:nvSpPr>
          <p:spPr>
            <a:xfrm>
              <a:off x="-156230" y="3789211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6F9ADD5F-B2CE-B748-90C1-2345078F85A8}"/>
                </a:ext>
              </a:extLst>
            </p:cNvPr>
            <p:cNvSpPr/>
            <p:nvPr/>
          </p:nvSpPr>
          <p:spPr>
            <a:xfrm rot="15833545">
              <a:off x="-123826" y="3918631"/>
              <a:ext cx="2063701" cy="484702"/>
            </a:xfrm>
            <a:prstGeom prst="arc">
              <a:avLst>
                <a:gd name="adj1" fmla="val 11186802"/>
                <a:gd name="adj2" fmla="val 1686558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86D9BE-F4BB-C448-9A0A-6865544848D0}"/>
              </a:ext>
            </a:extLst>
          </p:cNvPr>
          <p:cNvGrpSpPr/>
          <p:nvPr/>
        </p:nvGrpSpPr>
        <p:grpSpPr>
          <a:xfrm>
            <a:off x="162765" y="2210577"/>
            <a:ext cx="1212238" cy="2063701"/>
            <a:chOff x="162765" y="2210577"/>
            <a:chExt cx="1212238" cy="206370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003588-97D0-E940-AD27-7A98DC36CB3C}"/>
                </a:ext>
              </a:extLst>
            </p:cNvPr>
            <p:cNvSpPr txBox="1"/>
            <p:nvPr/>
          </p:nvSpPr>
          <p:spPr>
            <a:xfrm>
              <a:off x="162765" y="2494535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4F7081A2-4317-DC47-91E6-9BCAC11E2C0F}"/>
                </a:ext>
              </a:extLst>
            </p:cNvPr>
            <p:cNvSpPr/>
            <p:nvPr/>
          </p:nvSpPr>
          <p:spPr>
            <a:xfrm rot="17682488">
              <a:off x="100801" y="3000077"/>
              <a:ext cx="2063701" cy="484702"/>
            </a:xfrm>
            <a:prstGeom prst="arc">
              <a:avLst>
                <a:gd name="adj1" fmla="val 11191863"/>
                <a:gd name="adj2" fmla="val 1806010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23B612-5D9F-AF48-9CE2-EAA4726F2641}"/>
              </a:ext>
            </a:extLst>
          </p:cNvPr>
          <p:cNvGrpSpPr/>
          <p:nvPr/>
        </p:nvGrpSpPr>
        <p:grpSpPr>
          <a:xfrm>
            <a:off x="405393" y="2186292"/>
            <a:ext cx="2443132" cy="484702"/>
            <a:chOff x="405393" y="2186292"/>
            <a:chExt cx="2443132" cy="484702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60158680-E07B-144A-B32D-B5814A9E464B}"/>
                </a:ext>
              </a:extLst>
            </p:cNvPr>
            <p:cNvSpPr/>
            <p:nvPr/>
          </p:nvSpPr>
          <p:spPr>
            <a:xfrm rot="19270657">
              <a:off x="784824" y="2186292"/>
              <a:ext cx="2063701" cy="484702"/>
            </a:xfrm>
            <a:prstGeom prst="arc">
              <a:avLst>
                <a:gd name="adj1" fmla="val 11191863"/>
                <a:gd name="adj2" fmla="val 1159344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DFE395-A6FC-A146-A61F-CC5F49884A01}"/>
                </a:ext>
              </a:extLst>
            </p:cNvPr>
            <p:cNvSpPr txBox="1"/>
            <p:nvPr/>
          </p:nvSpPr>
          <p:spPr>
            <a:xfrm>
              <a:off x="405393" y="2325258"/>
              <a:ext cx="72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51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04D131-DDE0-C643-BE48-E79C528FEC2A}"/>
              </a:ext>
            </a:extLst>
          </p:cNvPr>
          <p:cNvGrpSpPr/>
          <p:nvPr/>
        </p:nvGrpSpPr>
        <p:grpSpPr>
          <a:xfrm>
            <a:off x="624122" y="2138136"/>
            <a:ext cx="2419544" cy="550736"/>
            <a:chOff x="624122" y="2138136"/>
            <a:chExt cx="2419544" cy="550736"/>
          </a:xfrm>
        </p:grpSpPr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A8D997CC-924C-1A43-B60D-C9C5FA54FA5F}"/>
                </a:ext>
              </a:extLst>
            </p:cNvPr>
            <p:cNvSpPr/>
            <p:nvPr/>
          </p:nvSpPr>
          <p:spPr>
            <a:xfrm rot="20021647">
              <a:off x="979965" y="2204170"/>
              <a:ext cx="2063701" cy="484702"/>
            </a:xfrm>
            <a:prstGeom prst="arc">
              <a:avLst>
                <a:gd name="adj1" fmla="val 11191863"/>
                <a:gd name="adj2" fmla="val 11668195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09CB48D-7824-634F-9CF9-B6357DD7C6B4}"/>
                </a:ext>
              </a:extLst>
            </p:cNvPr>
            <p:cNvSpPr txBox="1"/>
            <p:nvPr/>
          </p:nvSpPr>
          <p:spPr>
            <a:xfrm>
              <a:off x="624122" y="2138136"/>
              <a:ext cx="723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52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85F34E9-62C6-B1FF-2E7E-1A06A8FD28E2}"/>
              </a:ext>
            </a:extLst>
          </p:cNvPr>
          <p:cNvGrpSpPr/>
          <p:nvPr/>
        </p:nvGrpSpPr>
        <p:grpSpPr>
          <a:xfrm>
            <a:off x="3441032" y="147767"/>
            <a:ext cx="8523440" cy="1298398"/>
            <a:chOff x="2832255" y="4661206"/>
            <a:chExt cx="7848688" cy="1889984"/>
          </a:xfrm>
        </p:grpSpPr>
        <p:sp>
          <p:nvSpPr>
            <p:cNvPr id="69" name="Rounded Rectangular Callout 68">
              <a:extLst>
                <a:ext uri="{FF2B5EF4-FFF2-40B4-BE49-F238E27FC236}">
                  <a16:creationId xmlns:a16="http://schemas.microsoft.com/office/drawing/2014/main" id="{CA7CB438-52A6-BD8D-600C-28DDF01FB358}"/>
                </a:ext>
              </a:extLst>
            </p:cNvPr>
            <p:cNvSpPr/>
            <p:nvPr/>
          </p:nvSpPr>
          <p:spPr>
            <a:xfrm rot="10800000">
              <a:off x="2832255" y="4661206"/>
              <a:ext cx="7848688" cy="1889984"/>
            </a:xfrm>
            <a:prstGeom prst="wedgeRoundRectCallout">
              <a:avLst>
                <a:gd name="adj1" fmla="val 4830"/>
                <a:gd name="adj2" fmla="val -72856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11BCCAD-A788-5D14-DCB2-E8090A7810B8}"/>
                </a:ext>
              </a:extLst>
            </p:cNvPr>
            <p:cNvSpPr/>
            <p:nvPr/>
          </p:nvSpPr>
          <p:spPr>
            <a:xfrm>
              <a:off x="2972427" y="4895325"/>
              <a:ext cx="7708516" cy="1388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Pat has a dentist appointment in the morning. Using the clock, what time is her appointment?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E223353-8240-A266-B854-CA40EA3688AE}"/>
              </a:ext>
            </a:extLst>
          </p:cNvPr>
          <p:cNvGrpSpPr/>
          <p:nvPr/>
        </p:nvGrpSpPr>
        <p:grpSpPr>
          <a:xfrm>
            <a:off x="6339661" y="3429000"/>
            <a:ext cx="5382685" cy="1298400"/>
            <a:chOff x="387305" y="4515717"/>
            <a:chExt cx="6210009" cy="1073754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FC0ED3E4-CC02-1035-B54D-56AF895DA5EE}"/>
                </a:ext>
              </a:extLst>
            </p:cNvPr>
            <p:cNvSpPr/>
            <p:nvPr/>
          </p:nvSpPr>
          <p:spPr>
            <a:xfrm rot="10800000">
              <a:off x="387305" y="4515717"/>
              <a:ext cx="6210009" cy="1073754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53222D8-59B7-F93D-D41F-7CDD67C2F098}"/>
                </a:ext>
              </a:extLst>
            </p:cNvPr>
            <p:cNvSpPr/>
            <p:nvPr/>
          </p:nvSpPr>
          <p:spPr>
            <a:xfrm>
              <a:off x="387305" y="4663895"/>
              <a:ext cx="6210009" cy="763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Pat’s appointment is in the morning at 8:52 a.m.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62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F83D8DCB-F024-334F-85A7-00A0607ACD0E}"/>
              </a:ext>
            </a:extLst>
          </p:cNvPr>
          <p:cNvGrpSpPr/>
          <p:nvPr/>
        </p:nvGrpSpPr>
        <p:grpSpPr>
          <a:xfrm>
            <a:off x="444538" y="2707678"/>
            <a:ext cx="11302924" cy="1508480"/>
            <a:chOff x="444538" y="2707678"/>
            <a:chExt cx="11302924" cy="150848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9F137B5-2A8C-A04F-BD24-A7CC5CCF5EDE}"/>
                </a:ext>
              </a:extLst>
            </p:cNvPr>
            <p:cNvSpPr/>
            <p:nvPr userDrawn="1"/>
          </p:nvSpPr>
          <p:spPr>
            <a:xfrm>
              <a:off x="563137" y="2819734"/>
              <a:ext cx="11184325" cy="13964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BDE6B0C-451F-3E43-A43D-7CE8522EF818}"/>
                </a:ext>
              </a:extLst>
            </p:cNvPr>
            <p:cNvSpPr/>
            <p:nvPr userDrawn="1"/>
          </p:nvSpPr>
          <p:spPr>
            <a:xfrm>
              <a:off x="444538" y="2707678"/>
              <a:ext cx="11184325" cy="13964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D95B7E4-E7BE-3944-8C77-8A5670E5A0F3}"/>
                </a:ext>
              </a:extLst>
            </p:cNvPr>
            <p:cNvSpPr txBox="1"/>
            <p:nvPr userDrawn="1"/>
          </p:nvSpPr>
          <p:spPr>
            <a:xfrm>
              <a:off x="1435580" y="2753233"/>
              <a:ext cx="101498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70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LET’S WORK TOGETHER</a:t>
              </a:r>
            </a:p>
          </p:txBody>
        </p:sp>
        <p:pic>
          <p:nvPicPr>
            <p:cNvPr id="69" name="Graphic 68" descr="Group brainstorm with solid fill">
              <a:extLst>
                <a:ext uri="{FF2B5EF4-FFF2-40B4-BE49-F238E27FC236}">
                  <a16:creationId xmlns:a16="http://schemas.microsoft.com/office/drawing/2014/main" id="{32D22DA1-C660-864F-8AE1-41A44C41D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7069" y="2707678"/>
              <a:ext cx="1188720" cy="118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16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10A9A3-54BB-D544-AD99-E5FF696F23E2}"/>
              </a:ext>
            </a:extLst>
          </p:cNvPr>
          <p:cNvGrpSpPr/>
          <p:nvPr/>
        </p:nvGrpSpPr>
        <p:grpSpPr>
          <a:xfrm>
            <a:off x="501689" y="1023433"/>
            <a:ext cx="9670381" cy="2657708"/>
            <a:chOff x="-658119" y="1690771"/>
            <a:chExt cx="7777592" cy="2797259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8C90A39A-BF57-784B-B18E-A0C68A068DA7}"/>
                </a:ext>
              </a:extLst>
            </p:cNvPr>
            <p:cNvSpPr/>
            <p:nvPr/>
          </p:nvSpPr>
          <p:spPr>
            <a:xfrm rot="10800000">
              <a:off x="-658119" y="1690771"/>
              <a:ext cx="7777592" cy="2797259"/>
            </a:xfrm>
            <a:prstGeom prst="wedgeRoundRectCallout">
              <a:avLst>
                <a:gd name="adj1" fmla="val -49454"/>
                <a:gd name="adj2" fmla="val -67721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7CCB42-2292-8F46-9100-A913915E0B6A}"/>
                </a:ext>
              </a:extLst>
            </p:cNvPr>
            <p:cNvSpPr/>
            <p:nvPr/>
          </p:nvSpPr>
          <p:spPr>
            <a:xfrm>
              <a:off x="-658119" y="2287656"/>
              <a:ext cx="7777592" cy="1603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4400" dirty="0">
                  <a:latin typeface="Century Gothic" panose="020B0502020202020204" pitchFamily="34" charset="0"/>
                  <a:ea typeface="HelloAbracadabra" pitchFamily="2" charset="0"/>
                </a:rPr>
                <a:t>Let’s work together to tell time </a:t>
              </a:r>
            </a:p>
            <a:p>
              <a:pPr algn="ctr">
                <a:spcAft>
                  <a:spcPts val="6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4400" dirty="0">
                  <a:latin typeface="Century Gothic" panose="020B0502020202020204" pitchFamily="34" charset="0"/>
                  <a:ea typeface="HelloAbracadabra" pitchFamily="2" charset="0"/>
                </a:rPr>
                <a:t>to the nearest minute.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F2E3C-E2A0-1D4E-A314-34CBD8568ADE}"/>
              </a:ext>
            </a:extLst>
          </p:cNvPr>
          <p:cNvGrpSpPr>
            <a:grpSpLocks noChangeAspect="1"/>
          </p:cNvGrpSpPr>
          <p:nvPr/>
        </p:nvGrpSpPr>
        <p:grpSpPr>
          <a:xfrm rot="1396978">
            <a:off x="10009965" y="2478765"/>
            <a:ext cx="4114800" cy="4114800"/>
            <a:chOff x="-21264" y="-65464"/>
            <a:chExt cx="1554480" cy="15544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53BA76-1E75-B549-B862-FB16C8CE833E}"/>
                </a:ext>
              </a:extLst>
            </p:cNvPr>
            <p:cNvSpPr/>
            <p:nvPr/>
          </p:nvSpPr>
          <p:spPr>
            <a:xfrm rot="19920818">
              <a:off x="504113" y="264839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577F0D-5817-254A-A705-84B76CC1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1438">
              <a:off x="-21264" y="-65464"/>
              <a:ext cx="1554480" cy="155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6186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4"/>
            <a:ext cx="8463696" cy="1618762"/>
            <a:chOff x="2544223" y="4661196"/>
            <a:chExt cx="10481696" cy="2305170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6" cy="2305170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678480" y="4854412"/>
              <a:ext cx="10213182" cy="184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Century Gothic" panose="020B0502020202020204" pitchFamily="34" charset="0"/>
                  <a:ea typeface="HelloAbracadabra" pitchFamily="2" charset="0"/>
                </a:rPr>
                <a:t>Sunday afternoon, Jessie baked cookies. He took them out of the oven at the time shown on the clock. What time were the cookies done?</a:t>
              </a:r>
              <a:endParaRPr lang="en-US" sz="250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273ACDBD-916F-3E49-BF7A-E45E681C9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232" y="2074764"/>
            <a:ext cx="4550264" cy="4522175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006F7113-7EDF-CE49-A6AC-403172B4A040}"/>
              </a:ext>
            </a:extLst>
          </p:cNvPr>
          <p:cNvGrpSpPr/>
          <p:nvPr/>
        </p:nvGrpSpPr>
        <p:grpSpPr>
          <a:xfrm>
            <a:off x="6332423" y="2688158"/>
            <a:ext cx="5431968" cy="1481683"/>
            <a:chOff x="-1519956" y="1787394"/>
            <a:chExt cx="9495692" cy="1540338"/>
          </a:xfrm>
        </p:grpSpPr>
        <p:sp>
          <p:nvSpPr>
            <p:cNvPr id="93" name="Rounded Rectangular Callout 92">
              <a:extLst>
                <a:ext uri="{FF2B5EF4-FFF2-40B4-BE49-F238E27FC236}">
                  <a16:creationId xmlns:a16="http://schemas.microsoft.com/office/drawing/2014/main" id="{73F70613-F45A-4B4D-825A-13BB7A6594C1}"/>
                </a:ext>
              </a:extLst>
            </p:cNvPr>
            <p:cNvSpPr/>
            <p:nvPr/>
          </p:nvSpPr>
          <p:spPr>
            <a:xfrm rot="10800000">
              <a:off x="-1519956" y="1787394"/>
              <a:ext cx="9495692" cy="1540338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D569785-BF67-8647-9202-21452D939D97}"/>
                </a:ext>
              </a:extLst>
            </p:cNvPr>
            <p:cNvSpPr/>
            <p:nvPr/>
          </p:nvSpPr>
          <p:spPr>
            <a:xfrm>
              <a:off x="-1440807" y="2093621"/>
              <a:ext cx="9248493" cy="92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Which hand do we look at </a:t>
              </a:r>
            </a:p>
            <a:p>
              <a:pPr lvl="0" algn="ctr"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 find the hour?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EBED7E6-479C-FD41-B95A-AA9AEF37547B}"/>
              </a:ext>
            </a:extLst>
          </p:cNvPr>
          <p:cNvGrpSpPr/>
          <p:nvPr/>
        </p:nvGrpSpPr>
        <p:grpSpPr>
          <a:xfrm>
            <a:off x="6332423" y="4513644"/>
            <a:ext cx="5431968" cy="1213387"/>
            <a:chOff x="-1519956" y="1787393"/>
            <a:chExt cx="9495692" cy="1261421"/>
          </a:xfrm>
        </p:grpSpPr>
        <p:sp>
          <p:nvSpPr>
            <p:cNvPr id="96" name="Rounded Rectangular Callout 95">
              <a:extLst>
                <a:ext uri="{FF2B5EF4-FFF2-40B4-BE49-F238E27FC236}">
                  <a16:creationId xmlns:a16="http://schemas.microsoft.com/office/drawing/2014/main" id="{C6E7103F-EF48-EF40-AE9A-68F4D223D5A3}"/>
                </a:ext>
              </a:extLst>
            </p:cNvPr>
            <p:cNvSpPr/>
            <p:nvPr/>
          </p:nvSpPr>
          <p:spPr>
            <a:xfrm rot="10800000">
              <a:off x="-1519956" y="1787393"/>
              <a:ext cx="9495692" cy="126142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E69C78C-1B0A-E844-B1B4-1B26E58C5AB4}"/>
                </a:ext>
              </a:extLst>
            </p:cNvPr>
            <p:cNvSpPr/>
            <p:nvPr/>
          </p:nvSpPr>
          <p:spPr>
            <a:xfrm>
              <a:off x="-1440807" y="2162135"/>
              <a:ext cx="9248493" cy="511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600" dirty="0">
                  <a:latin typeface="Century Gothic" panose="020B0502020202020204" pitchFamily="34" charset="0"/>
                </a:rPr>
                <a:t>The short hand shows the hour.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9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8F5A3C9-7AA0-6C49-9893-DFAD0E6B00BB}"/>
              </a:ext>
            </a:extLst>
          </p:cNvPr>
          <p:cNvGrpSpPr/>
          <p:nvPr/>
        </p:nvGrpSpPr>
        <p:grpSpPr>
          <a:xfrm>
            <a:off x="3535798" y="157575"/>
            <a:ext cx="8463697" cy="1618762"/>
            <a:chOff x="2544223" y="4661196"/>
            <a:chExt cx="10481697" cy="2305169"/>
          </a:xfrm>
        </p:grpSpPr>
        <p:sp>
          <p:nvSpPr>
            <p:cNvPr id="85" name="Rounded Rectangular Callout 84">
              <a:extLst>
                <a:ext uri="{FF2B5EF4-FFF2-40B4-BE49-F238E27FC236}">
                  <a16:creationId xmlns:a16="http://schemas.microsoft.com/office/drawing/2014/main" id="{A83B8658-4753-7749-B7FE-B44BA1EB3EC3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2305169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DAAF9C8-A75B-F649-969F-7DFAFC481B22}"/>
                </a:ext>
              </a:extLst>
            </p:cNvPr>
            <p:cNvSpPr/>
            <p:nvPr/>
          </p:nvSpPr>
          <p:spPr>
            <a:xfrm>
              <a:off x="2790960" y="4836926"/>
              <a:ext cx="10213182" cy="1840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Century Gothic" panose="020B0502020202020204" pitchFamily="34" charset="0"/>
                  <a:ea typeface="HelloAbracadabra" pitchFamily="2" charset="0"/>
                </a:rPr>
                <a:t>Sunday afternoon, Jessie baked cookies. He took them out of the oven at the time shown on the clock. What time were the cookies done?</a:t>
              </a:r>
              <a:endParaRPr lang="en-US" sz="250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273ACDBD-916F-3E49-BF7A-E45E681C9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232" y="2074764"/>
            <a:ext cx="4550264" cy="4522175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006F7113-7EDF-CE49-A6AC-403172B4A040}"/>
              </a:ext>
            </a:extLst>
          </p:cNvPr>
          <p:cNvGrpSpPr/>
          <p:nvPr/>
        </p:nvGrpSpPr>
        <p:grpSpPr>
          <a:xfrm>
            <a:off x="6096000" y="2606120"/>
            <a:ext cx="5572259" cy="822880"/>
            <a:chOff x="-1519956" y="1644887"/>
            <a:chExt cx="9740937" cy="597195"/>
          </a:xfrm>
        </p:grpSpPr>
        <p:sp>
          <p:nvSpPr>
            <p:cNvPr id="93" name="Rounded Rectangular Callout 92">
              <a:extLst>
                <a:ext uri="{FF2B5EF4-FFF2-40B4-BE49-F238E27FC236}">
                  <a16:creationId xmlns:a16="http://schemas.microsoft.com/office/drawing/2014/main" id="{73F70613-F45A-4B4D-825A-13BB7A6594C1}"/>
                </a:ext>
              </a:extLst>
            </p:cNvPr>
            <p:cNvSpPr/>
            <p:nvPr/>
          </p:nvSpPr>
          <p:spPr>
            <a:xfrm rot="10800000">
              <a:off x="-1519956" y="1644887"/>
              <a:ext cx="9740937" cy="597195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D569785-BF67-8647-9202-21452D939D97}"/>
                </a:ext>
              </a:extLst>
            </p:cNvPr>
            <p:cNvSpPr/>
            <p:nvPr/>
          </p:nvSpPr>
          <p:spPr>
            <a:xfrm>
              <a:off x="-1288249" y="1753624"/>
              <a:ext cx="9136109" cy="37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is the hour? Explain.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0A790E-B159-D54E-A4F7-AC8E306884C6}"/>
              </a:ext>
            </a:extLst>
          </p:cNvPr>
          <p:cNvGrpSpPr/>
          <p:nvPr/>
        </p:nvGrpSpPr>
        <p:grpSpPr>
          <a:xfrm>
            <a:off x="6095999" y="3724130"/>
            <a:ext cx="5704808" cy="2423682"/>
            <a:chOff x="-1519958" y="1644885"/>
            <a:chExt cx="9972647" cy="1758958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DB74CCD6-4EBA-6D40-A90D-FA41EEADD58D}"/>
                </a:ext>
              </a:extLst>
            </p:cNvPr>
            <p:cNvSpPr/>
            <p:nvPr/>
          </p:nvSpPr>
          <p:spPr>
            <a:xfrm rot="10800000">
              <a:off x="-1519958" y="1644885"/>
              <a:ext cx="9972645" cy="1758958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A79A4F-B829-2344-B1A4-60655D23EF30}"/>
                </a:ext>
              </a:extLst>
            </p:cNvPr>
            <p:cNvSpPr/>
            <p:nvPr/>
          </p:nvSpPr>
          <p:spPr>
            <a:xfrm>
              <a:off x="-1288249" y="1772368"/>
              <a:ext cx="9740938" cy="1503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As time passes, the hour hand moves from 3 to 4. </a:t>
              </a:r>
            </a:p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Here the hour hand is between 3 and 4, it is still 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8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273ACDBD-916F-3E49-BF7A-E45E681C9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232" y="2074764"/>
            <a:ext cx="4550264" cy="4522175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006F7113-7EDF-CE49-A6AC-403172B4A040}"/>
              </a:ext>
            </a:extLst>
          </p:cNvPr>
          <p:cNvGrpSpPr/>
          <p:nvPr/>
        </p:nvGrpSpPr>
        <p:grpSpPr>
          <a:xfrm>
            <a:off x="6364507" y="2572621"/>
            <a:ext cx="5431968" cy="1094671"/>
            <a:chOff x="-1519956" y="1447638"/>
            <a:chExt cx="9495692" cy="794444"/>
          </a:xfrm>
        </p:grpSpPr>
        <p:sp>
          <p:nvSpPr>
            <p:cNvPr id="93" name="Rounded Rectangular Callout 92">
              <a:extLst>
                <a:ext uri="{FF2B5EF4-FFF2-40B4-BE49-F238E27FC236}">
                  <a16:creationId xmlns:a16="http://schemas.microsoft.com/office/drawing/2014/main" id="{73F70613-F45A-4B4D-825A-13BB7A6594C1}"/>
                </a:ext>
              </a:extLst>
            </p:cNvPr>
            <p:cNvSpPr/>
            <p:nvPr/>
          </p:nvSpPr>
          <p:spPr>
            <a:xfrm rot="10800000">
              <a:off x="-1519956" y="1447638"/>
              <a:ext cx="9495692" cy="794444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D569785-BF67-8647-9202-21452D939D97}"/>
                </a:ext>
              </a:extLst>
            </p:cNvPr>
            <p:cNvSpPr/>
            <p:nvPr/>
          </p:nvSpPr>
          <p:spPr>
            <a:xfrm>
              <a:off x="-1257508" y="1510025"/>
              <a:ext cx="9136109" cy="692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How many minutes past the hour is it? How do you know?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0A790E-B159-D54E-A4F7-AC8E306884C6}"/>
              </a:ext>
            </a:extLst>
          </p:cNvPr>
          <p:cNvGrpSpPr/>
          <p:nvPr/>
        </p:nvGrpSpPr>
        <p:grpSpPr>
          <a:xfrm>
            <a:off x="6364507" y="4093402"/>
            <a:ext cx="5431968" cy="2217597"/>
            <a:chOff x="-1519956" y="1644883"/>
            <a:chExt cx="9495692" cy="1609394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DB74CCD6-4EBA-6D40-A90D-FA41EEADD58D}"/>
                </a:ext>
              </a:extLst>
            </p:cNvPr>
            <p:cNvSpPr/>
            <p:nvPr/>
          </p:nvSpPr>
          <p:spPr>
            <a:xfrm rot="10800000">
              <a:off x="-1519956" y="1644883"/>
              <a:ext cx="9495692" cy="1609394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A79A4F-B829-2344-B1A4-60655D23EF30}"/>
                </a:ext>
              </a:extLst>
            </p:cNvPr>
            <p:cNvSpPr/>
            <p:nvPr/>
          </p:nvSpPr>
          <p:spPr>
            <a:xfrm>
              <a:off x="-1257508" y="1820836"/>
              <a:ext cx="9136109" cy="1191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It’s 34 minutes past the hour.</a:t>
              </a:r>
            </a:p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We can skip count by 5 and then count by 1.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7CA64D-B3F7-9144-BF53-E5A1B1E8247E}"/>
              </a:ext>
            </a:extLst>
          </p:cNvPr>
          <p:cNvGrpSpPr>
            <a:grpSpLocks noChangeAspect="1"/>
          </p:cNvGrpSpPr>
          <p:nvPr/>
        </p:nvGrpSpPr>
        <p:grpSpPr>
          <a:xfrm>
            <a:off x="2539603" y="2023911"/>
            <a:ext cx="2045714" cy="822960"/>
            <a:chOff x="2443968" y="1549716"/>
            <a:chExt cx="2240934" cy="901494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0A645C3E-1FB1-EB4D-B364-8A3906F0003F}"/>
                </a:ext>
              </a:extLst>
            </p:cNvPr>
            <p:cNvSpPr/>
            <p:nvPr/>
          </p:nvSpPr>
          <p:spPr>
            <a:xfrm rot="913274">
              <a:off x="2443968" y="1966508"/>
              <a:ext cx="2063701" cy="484702"/>
            </a:xfrm>
            <a:prstGeom prst="arc">
              <a:avLst>
                <a:gd name="adj1" fmla="val 11755385"/>
                <a:gd name="adj2" fmla="val 19954470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5AF733-7E2D-EE43-B86B-A698D3199F6F}"/>
                </a:ext>
              </a:extLst>
            </p:cNvPr>
            <p:cNvSpPr txBox="1"/>
            <p:nvPr/>
          </p:nvSpPr>
          <p:spPr>
            <a:xfrm>
              <a:off x="3961455" y="15497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840A80-3813-0648-A2ED-383C968615DA}"/>
              </a:ext>
            </a:extLst>
          </p:cNvPr>
          <p:cNvGrpSpPr/>
          <p:nvPr/>
        </p:nvGrpSpPr>
        <p:grpSpPr>
          <a:xfrm>
            <a:off x="4007601" y="2148249"/>
            <a:ext cx="1382317" cy="2063701"/>
            <a:chOff x="4102844" y="1718558"/>
            <a:chExt cx="1382317" cy="2063701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DB53F3CE-02A1-ED46-9C9F-00A5409AA960}"/>
                </a:ext>
              </a:extLst>
            </p:cNvPr>
            <p:cNvSpPr/>
            <p:nvPr/>
          </p:nvSpPr>
          <p:spPr>
            <a:xfrm rot="2760621">
              <a:off x="3313344" y="2508058"/>
              <a:ext cx="2063701" cy="484702"/>
            </a:xfrm>
            <a:prstGeom prst="arc">
              <a:avLst>
                <a:gd name="adj1" fmla="val 11860595"/>
                <a:gd name="adj2" fmla="val 19416840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EFC962-F022-054B-B287-0138E4F592E2}"/>
                </a:ext>
              </a:extLst>
            </p:cNvPr>
            <p:cNvSpPr txBox="1"/>
            <p:nvPr/>
          </p:nvSpPr>
          <p:spPr>
            <a:xfrm>
              <a:off x="4761714" y="2395118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6B3BA2-FCB5-E142-B399-3B337AA3F697}"/>
              </a:ext>
            </a:extLst>
          </p:cNvPr>
          <p:cNvGrpSpPr/>
          <p:nvPr/>
        </p:nvGrpSpPr>
        <p:grpSpPr>
          <a:xfrm>
            <a:off x="4448565" y="3138606"/>
            <a:ext cx="1303076" cy="2063701"/>
            <a:chOff x="4608211" y="2777130"/>
            <a:chExt cx="1303076" cy="2063701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CD2F5632-FCBF-1C4B-BCA5-BD3D01E0BEF4}"/>
                </a:ext>
              </a:extLst>
            </p:cNvPr>
            <p:cNvSpPr/>
            <p:nvPr/>
          </p:nvSpPr>
          <p:spPr>
            <a:xfrm rot="4780908">
              <a:off x="3818711" y="3566630"/>
              <a:ext cx="2063701" cy="484702"/>
            </a:xfrm>
            <a:prstGeom prst="arc">
              <a:avLst>
                <a:gd name="adj1" fmla="val 11361591"/>
                <a:gd name="adj2" fmla="val 18342280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366A5D-B43B-FE4E-BCE7-51F1C76F8297}"/>
                </a:ext>
              </a:extLst>
            </p:cNvPr>
            <p:cNvSpPr txBox="1"/>
            <p:nvPr/>
          </p:nvSpPr>
          <p:spPr>
            <a:xfrm>
              <a:off x="5187840" y="3704890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576BCA-5909-7944-8EA0-4B1EC9D3B393}"/>
              </a:ext>
            </a:extLst>
          </p:cNvPr>
          <p:cNvGrpSpPr/>
          <p:nvPr/>
        </p:nvGrpSpPr>
        <p:grpSpPr>
          <a:xfrm>
            <a:off x="2889974" y="5562743"/>
            <a:ext cx="2063701" cy="1190178"/>
            <a:chOff x="3022066" y="5401319"/>
            <a:chExt cx="2063701" cy="11901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7433DB-93F1-9449-93CF-13EE90292F0F}"/>
                </a:ext>
              </a:extLst>
            </p:cNvPr>
            <p:cNvSpPr txBox="1"/>
            <p:nvPr/>
          </p:nvSpPr>
          <p:spPr>
            <a:xfrm>
              <a:off x="4005476" y="6068277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A1086607-04E3-F64B-A165-23DD996D87DD}"/>
                </a:ext>
              </a:extLst>
            </p:cNvPr>
            <p:cNvSpPr/>
            <p:nvPr/>
          </p:nvSpPr>
          <p:spPr>
            <a:xfrm rot="8373652">
              <a:off x="3022066" y="5401319"/>
              <a:ext cx="2063701" cy="484702"/>
            </a:xfrm>
            <a:prstGeom prst="arc">
              <a:avLst>
                <a:gd name="adj1" fmla="val 11324752"/>
                <a:gd name="adj2" fmla="val 1770752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A2E5043-9818-2745-A135-0FFA64EB3C20}"/>
              </a:ext>
            </a:extLst>
          </p:cNvPr>
          <p:cNvGrpSpPr/>
          <p:nvPr/>
        </p:nvGrpSpPr>
        <p:grpSpPr>
          <a:xfrm>
            <a:off x="2196705" y="5815835"/>
            <a:ext cx="2063701" cy="1171240"/>
            <a:chOff x="2278698" y="5771020"/>
            <a:chExt cx="2063701" cy="11712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1445F1-C6B7-0144-9649-2C15E5A023EB}"/>
                </a:ext>
              </a:extLst>
            </p:cNvPr>
            <p:cNvSpPr txBox="1"/>
            <p:nvPr/>
          </p:nvSpPr>
          <p:spPr>
            <a:xfrm>
              <a:off x="2631915" y="6419040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8EA7C55C-DE51-524C-A388-4D6FE84F4EC4}"/>
                </a:ext>
              </a:extLst>
            </p:cNvPr>
            <p:cNvSpPr/>
            <p:nvPr/>
          </p:nvSpPr>
          <p:spPr>
            <a:xfrm rot="9944357">
              <a:off x="2278698" y="5771020"/>
              <a:ext cx="2063701" cy="484702"/>
            </a:xfrm>
            <a:prstGeom prst="arc">
              <a:avLst>
                <a:gd name="adj1" fmla="val 11733800"/>
                <a:gd name="adj2" fmla="val 19618319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88ED2A-97BD-2444-AAA8-268BB0C16C33}"/>
              </a:ext>
            </a:extLst>
          </p:cNvPr>
          <p:cNvGrpSpPr/>
          <p:nvPr/>
        </p:nvGrpSpPr>
        <p:grpSpPr>
          <a:xfrm>
            <a:off x="1045504" y="5617663"/>
            <a:ext cx="2063701" cy="1137343"/>
            <a:chOff x="1013164" y="5599888"/>
            <a:chExt cx="2063701" cy="11373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025651-1710-CB44-854E-A8F15F7DA140}"/>
                </a:ext>
              </a:extLst>
            </p:cNvPr>
            <p:cNvSpPr txBox="1"/>
            <p:nvPr/>
          </p:nvSpPr>
          <p:spPr>
            <a:xfrm>
              <a:off x="2150063" y="6460232"/>
              <a:ext cx="723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31</a:t>
              </a:r>
              <a:endParaRPr lang="en-US" sz="12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CC63D725-364A-1348-88B7-62AA37AD7892}"/>
                </a:ext>
              </a:extLst>
            </p:cNvPr>
            <p:cNvSpPr/>
            <p:nvPr/>
          </p:nvSpPr>
          <p:spPr>
            <a:xfrm rot="12365280">
              <a:off x="1013164" y="5599888"/>
              <a:ext cx="2063701" cy="484702"/>
            </a:xfrm>
            <a:prstGeom prst="arc">
              <a:avLst>
                <a:gd name="adj1" fmla="val 11186802"/>
                <a:gd name="adj2" fmla="val 11715812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66CA2-64EA-9C4C-9DC8-DABDCA5ABC9B}"/>
              </a:ext>
            </a:extLst>
          </p:cNvPr>
          <p:cNvGrpSpPr/>
          <p:nvPr/>
        </p:nvGrpSpPr>
        <p:grpSpPr>
          <a:xfrm>
            <a:off x="4249951" y="4169005"/>
            <a:ext cx="1239682" cy="2063701"/>
            <a:chOff x="4421507" y="3935468"/>
            <a:chExt cx="1239682" cy="206370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FCB9D8-6E59-5D4B-B3D7-403A0404C9E8}"/>
                </a:ext>
              </a:extLst>
            </p:cNvPr>
            <p:cNvSpPr txBox="1"/>
            <p:nvPr/>
          </p:nvSpPr>
          <p:spPr>
            <a:xfrm>
              <a:off x="4937742" y="5104512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753C7B04-B96E-6247-8E94-4EE584D90701}"/>
                </a:ext>
              </a:extLst>
            </p:cNvPr>
            <p:cNvSpPr/>
            <p:nvPr/>
          </p:nvSpPr>
          <p:spPr>
            <a:xfrm rot="6773076">
              <a:off x="3632007" y="4724968"/>
              <a:ext cx="2063701" cy="484702"/>
            </a:xfrm>
            <a:prstGeom prst="arc">
              <a:avLst>
                <a:gd name="adj1" fmla="val 11163963"/>
                <a:gd name="adj2" fmla="val 1595559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C1AA9A-CF15-5049-80A4-560D79916FB6}"/>
              </a:ext>
            </a:extLst>
          </p:cNvPr>
          <p:cNvGrpSpPr/>
          <p:nvPr/>
        </p:nvGrpSpPr>
        <p:grpSpPr>
          <a:xfrm>
            <a:off x="809710" y="5562743"/>
            <a:ext cx="2063701" cy="1155438"/>
            <a:chOff x="1010728" y="5581793"/>
            <a:chExt cx="2063701" cy="115543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8FB61F-6D65-7243-9EBD-398C2E24992A}"/>
                </a:ext>
              </a:extLst>
            </p:cNvPr>
            <p:cNvSpPr txBox="1"/>
            <p:nvPr/>
          </p:nvSpPr>
          <p:spPr>
            <a:xfrm>
              <a:off x="2150063" y="6460232"/>
              <a:ext cx="723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32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34655F01-134C-6C49-B97F-A02BF2C63540}"/>
                </a:ext>
              </a:extLst>
            </p:cNvPr>
            <p:cNvSpPr/>
            <p:nvPr/>
          </p:nvSpPr>
          <p:spPr>
            <a:xfrm rot="12441008">
              <a:off x="1010728" y="5581793"/>
              <a:ext cx="2063701" cy="484702"/>
            </a:xfrm>
            <a:prstGeom prst="arc">
              <a:avLst>
                <a:gd name="adj1" fmla="val 11186802"/>
                <a:gd name="adj2" fmla="val 1168785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1D29DA-884C-D847-BF91-386D327A7334}"/>
              </a:ext>
            </a:extLst>
          </p:cNvPr>
          <p:cNvGrpSpPr/>
          <p:nvPr/>
        </p:nvGrpSpPr>
        <p:grpSpPr>
          <a:xfrm>
            <a:off x="672017" y="5398775"/>
            <a:ext cx="2063701" cy="1270986"/>
            <a:chOff x="1108244" y="5466245"/>
            <a:chExt cx="2063701" cy="127098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FD4F6C1-11F4-224D-9FE8-9730156A04A8}"/>
                </a:ext>
              </a:extLst>
            </p:cNvPr>
            <p:cNvSpPr txBox="1"/>
            <p:nvPr/>
          </p:nvSpPr>
          <p:spPr>
            <a:xfrm>
              <a:off x="2222557" y="6460232"/>
              <a:ext cx="650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33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9370E9A-2F02-EB49-9FDF-63528A50169E}"/>
                </a:ext>
              </a:extLst>
            </p:cNvPr>
            <p:cNvSpPr/>
            <p:nvPr/>
          </p:nvSpPr>
          <p:spPr>
            <a:xfrm rot="13032721">
              <a:off x="1108244" y="5466245"/>
              <a:ext cx="2063701" cy="484702"/>
            </a:xfrm>
            <a:prstGeom prst="arc">
              <a:avLst>
                <a:gd name="adj1" fmla="val 11186802"/>
                <a:gd name="adj2" fmla="val 1154071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2CF030-A5AE-D34C-BEB4-3AABD28C8626}"/>
              </a:ext>
            </a:extLst>
          </p:cNvPr>
          <p:cNvGrpSpPr/>
          <p:nvPr/>
        </p:nvGrpSpPr>
        <p:grpSpPr>
          <a:xfrm>
            <a:off x="584347" y="5277547"/>
            <a:ext cx="2063701" cy="1310453"/>
            <a:chOff x="1179468" y="5414492"/>
            <a:chExt cx="2063701" cy="131045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CA573D9-00E7-434B-8928-56E81E0EE7D7}"/>
                </a:ext>
              </a:extLst>
            </p:cNvPr>
            <p:cNvSpPr txBox="1"/>
            <p:nvPr/>
          </p:nvSpPr>
          <p:spPr>
            <a:xfrm>
              <a:off x="2177477" y="6447946"/>
              <a:ext cx="650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34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A3D9F339-F295-CA44-911C-AE64483D5BA2}"/>
                </a:ext>
              </a:extLst>
            </p:cNvPr>
            <p:cNvSpPr/>
            <p:nvPr/>
          </p:nvSpPr>
          <p:spPr>
            <a:xfrm rot="13399341">
              <a:off x="1179468" y="5414492"/>
              <a:ext cx="2063701" cy="484702"/>
            </a:xfrm>
            <a:prstGeom prst="arc">
              <a:avLst>
                <a:gd name="adj1" fmla="val 11186802"/>
                <a:gd name="adj2" fmla="val 11597668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AF101C3E-B370-A042-8840-100B15EFE9C1}"/>
              </a:ext>
            </a:extLst>
          </p:cNvPr>
          <p:cNvSpPr txBox="1"/>
          <p:nvPr/>
        </p:nvSpPr>
        <p:spPr>
          <a:xfrm>
            <a:off x="2599407" y="1647751"/>
            <a:ext cx="66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FB2BE6-DEA9-B7CE-D121-366B7148F85E}"/>
              </a:ext>
            </a:extLst>
          </p:cNvPr>
          <p:cNvGrpSpPr/>
          <p:nvPr/>
        </p:nvGrpSpPr>
        <p:grpSpPr>
          <a:xfrm>
            <a:off x="3535798" y="157575"/>
            <a:ext cx="8463697" cy="1618762"/>
            <a:chOff x="2544223" y="4661196"/>
            <a:chExt cx="10481697" cy="2305169"/>
          </a:xfrm>
        </p:grpSpPr>
        <p:sp>
          <p:nvSpPr>
            <p:cNvPr id="53" name="Rounded Rectangular Callout 52">
              <a:extLst>
                <a:ext uri="{FF2B5EF4-FFF2-40B4-BE49-F238E27FC236}">
                  <a16:creationId xmlns:a16="http://schemas.microsoft.com/office/drawing/2014/main" id="{62EC0CFE-864A-FF86-EDCC-8D8E78B1006F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2305169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16E6D0B-B214-FB8F-D35F-015871CF0E46}"/>
                </a:ext>
              </a:extLst>
            </p:cNvPr>
            <p:cNvSpPr/>
            <p:nvPr/>
          </p:nvSpPr>
          <p:spPr>
            <a:xfrm>
              <a:off x="2790960" y="4836926"/>
              <a:ext cx="10213182" cy="1840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Century Gothic" panose="020B0502020202020204" pitchFamily="34" charset="0"/>
                  <a:ea typeface="HelloAbracadabra" pitchFamily="2" charset="0"/>
                </a:rPr>
                <a:t>Sunday afternoon Jessie baked cookies. He took them out of the oven at the time shown on the clock. What time were the cookies done?</a:t>
              </a:r>
              <a:endParaRPr lang="en-US" sz="250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3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3B2DC0E-719A-B740-95E4-33D8682ADFED}"/>
              </a:ext>
            </a:extLst>
          </p:cNvPr>
          <p:cNvGrpSpPr/>
          <p:nvPr/>
        </p:nvGrpSpPr>
        <p:grpSpPr>
          <a:xfrm>
            <a:off x="-1" y="91588"/>
            <a:ext cx="3329410" cy="711493"/>
            <a:chOff x="-1" y="91588"/>
            <a:chExt cx="3329410" cy="71149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2FFA0-836A-1D48-B054-F8E9D0A0E6CE}"/>
                </a:ext>
              </a:extLst>
            </p:cNvPr>
            <p:cNvGrpSpPr/>
            <p:nvPr userDrawn="1"/>
          </p:nvGrpSpPr>
          <p:grpSpPr>
            <a:xfrm>
              <a:off x="-1" y="91588"/>
              <a:ext cx="3243533" cy="707886"/>
              <a:chOff x="-1" y="91588"/>
              <a:chExt cx="3243533" cy="70788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8C14364-5068-9943-9A0C-A51F6212919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A2E7F9B5-D221-8744-A882-8587C059FA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B4B8AE-6D37-454F-81B9-1B9625C25C0F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70CE944-CCCE-ED4B-A796-B5B437E77E88}"/>
              </a:ext>
            </a:extLst>
          </p:cNvPr>
          <p:cNvSpPr txBox="1"/>
          <p:nvPr/>
        </p:nvSpPr>
        <p:spPr>
          <a:xfrm>
            <a:off x="570529" y="19968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Problem #1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273ACDBD-916F-3E49-BF7A-E45E681C9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232" y="2074764"/>
            <a:ext cx="4550264" cy="4522175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006F7113-7EDF-CE49-A6AC-403172B4A040}"/>
              </a:ext>
            </a:extLst>
          </p:cNvPr>
          <p:cNvGrpSpPr/>
          <p:nvPr/>
        </p:nvGrpSpPr>
        <p:grpSpPr>
          <a:xfrm>
            <a:off x="6336525" y="2671809"/>
            <a:ext cx="5571019" cy="1745287"/>
            <a:chOff x="-1519956" y="1447636"/>
            <a:chExt cx="9738769" cy="1266621"/>
          </a:xfrm>
        </p:grpSpPr>
        <p:sp>
          <p:nvSpPr>
            <p:cNvPr id="93" name="Rounded Rectangular Callout 92">
              <a:extLst>
                <a:ext uri="{FF2B5EF4-FFF2-40B4-BE49-F238E27FC236}">
                  <a16:creationId xmlns:a16="http://schemas.microsoft.com/office/drawing/2014/main" id="{73F70613-F45A-4B4D-825A-13BB7A6594C1}"/>
                </a:ext>
              </a:extLst>
            </p:cNvPr>
            <p:cNvSpPr/>
            <p:nvPr/>
          </p:nvSpPr>
          <p:spPr>
            <a:xfrm rot="10800000">
              <a:off x="-1519956" y="1447636"/>
              <a:ext cx="9495692" cy="126662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D569785-BF67-8647-9202-21452D939D97}"/>
                </a:ext>
              </a:extLst>
            </p:cNvPr>
            <p:cNvSpPr/>
            <p:nvPr/>
          </p:nvSpPr>
          <p:spPr>
            <a:xfrm>
              <a:off x="-1276879" y="1447636"/>
              <a:ext cx="9495692" cy="1191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What time were the cookies done? </a:t>
              </a:r>
            </a:p>
            <a:p>
              <a:pPr lvl="0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Write in your Math Journal.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0A790E-B159-D54E-A4F7-AC8E306884C6}"/>
              </a:ext>
            </a:extLst>
          </p:cNvPr>
          <p:cNvGrpSpPr/>
          <p:nvPr/>
        </p:nvGrpSpPr>
        <p:grpSpPr>
          <a:xfrm>
            <a:off x="6364507" y="4661960"/>
            <a:ext cx="5431968" cy="857938"/>
            <a:chOff x="-1519956" y="1644884"/>
            <a:chExt cx="9495692" cy="622638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DB74CCD6-4EBA-6D40-A90D-FA41EEADD58D}"/>
                </a:ext>
              </a:extLst>
            </p:cNvPr>
            <p:cNvSpPr/>
            <p:nvPr/>
          </p:nvSpPr>
          <p:spPr>
            <a:xfrm rot="10800000">
              <a:off x="-1519956" y="1644884"/>
              <a:ext cx="9495692" cy="622638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A79A4F-B829-2344-B1A4-60655D23EF30}"/>
                </a:ext>
              </a:extLst>
            </p:cNvPr>
            <p:cNvSpPr/>
            <p:nvPr/>
          </p:nvSpPr>
          <p:spPr>
            <a:xfrm>
              <a:off x="-1437300" y="1766343"/>
              <a:ext cx="9136109" cy="37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They were done at 3:34 p.m.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87CA64D-B3F7-9144-BF53-E5A1B1E8247E}"/>
              </a:ext>
            </a:extLst>
          </p:cNvPr>
          <p:cNvGrpSpPr>
            <a:grpSpLocks noChangeAspect="1"/>
          </p:cNvGrpSpPr>
          <p:nvPr/>
        </p:nvGrpSpPr>
        <p:grpSpPr>
          <a:xfrm>
            <a:off x="2539603" y="2023911"/>
            <a:ext cx="2045714" cy="822960"/>
            <a:chOff x="2443968" y="1549716"/>
            <a:chExt cx="2240934" cy="901494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0A645C3E-1FB1-EB4D-B364-8A3906F0003F}"/>
                </a:ext>
              </a:extLst>
            </p:cNvPr>
            <p:cNvSpPr/>
            <p:nvPr/>
          </p:nvSpPr>
          <p:spPr>
            <a:xfrm rot="913274">
              <a:off x="2443968" y="1966508"/>
              <a:ext cx="2063701" cy="484702"/>
            </a:xfrm>
            <a:prstGeom prst="arc">
              <a:avLst>
                <a:gd name="adj1" fmla="val 11755385"/>
                <a:gd name="adj2" fmla="val 19954470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5AF733-7E2D-EE43-B86B-A698D3199F6F}"/>
                </a:ext>
              </a:extLst>
            </p:cNvPr>
            <p:cNvSpPr txBox="1"/>
            <p:nvPr/>
          </p:nvSpPr>
          <p:spPr>
            <a:xfrm>
              <a:off x="3961455" y="1549716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840A80-3813-0648-A2ED-383C968615DA}"/>
              </a:ext>
            </a:extLst>
          </p:cNvPr>
          <p:cNvGrpSpPr/>
          <p:nvPr/>
        </p:nvGrpSpPr>
        <p:grpSpPr>
          <a:xfrm>
            <a:off x="4007601" y="2148249"/>
            <a:ext cx="1382317" cy="2063701"/>
            <a:chOff x="4102844" y="1718558"/>
            <a:chExt cx="1382317" cy="2063701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DB53F3CE-02A1-ED46-9C9F-00A5409AA960}"/>
                </a:ext>
              </a:extLst>
            </p:cNvPr>
            <p:cNvSpPr/>
            <p:nvPr/>
          </p:nvSpPr>
          <p:spPr>
            <a:xfrm rot="2760621">
              <a:off x="3313344" y="2508058"/>
              <a:ext cx="2063701" cy="484702"/>
            </a:xfrm>
            <a:prstGeom prst="arc">
              <a:avLst>
                <a:gd name="adj1" fmla="val 11860595"/>
                <a:gd name="adj2" fmla="val 19416840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EFC962-F022-054B-B287-0138E4F592E2}"/>
                </a:ext>
              </a:extLst>
            </p:cNvPr>
            <p:cNvSpPr txBox="1"/>
            <p:nvPr/>
          </p:nvSpPr>
          <p:spPr>
            <a:xfrm>
              <a:off x="4761714" y="2395118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6B3BA2-FCB5-E142-B399-3B337AA3F697}"/>
              </a:ext>
            </a:extLst>
          </p:cNvPr>
          <p:cNvGrpSpPr/>
          <p:nvPr/>
        </p:nvGrpSpPr>
        <p:grpSpPr>
          <a:xfrm>
            <a:off x="4448565" y="3138606"/>
            <a:ext cx="1303076" cy="2063701"/>
            <a:chOff x="4608211" y="2777130"/>
            <a:chExt cx="1303076" cy="2063701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CD2F5632-FCBF-1C4B-BCA5-BD3D01E0BEF4}"/>
                </a:ext>
              </a:extLst>
            </p:cNvPr>
            <p:cNvSpPr/>
            <p:nvPr/>
          </p:nvSpPr>
          <p:spPr>
            <a:xfrm rot="4780908">
              <a:off x="3818711" y="3566630"/>
              <a:ext cx="2063701" cy="484702"/>
            </a:xfrm>
            <a:prstGeom prst="arc">
              <a:avLst>
                <a:gd name="adj1" fmla="val 11361591"/>
                <a:gd name="adj2" fmla="val 18342280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366A5D-B43B-FE4E-BCE7-51F1C76F8297}"/>
                </a:ext>
              </a:extLst>
            </p:cNvPr>
            <p:cNvSpPr txBox="1"/>
            <p:nvPr/>
          </p:nvSpPr>
          <p:spPr>
            <a:xfrm>
              <a:off x="5187840" y="3704890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576BCA-5909-7944-8EA0-4B1EC9D3B393}"/>
              </a:ext>
            </a:extLst>
          </p:cNvPr>
          <p:cNvGrpSpPr/>
          <p:nvPr/>
        </p:nvGrpSpPr>
        <p:grpSpPr>
          <a:xfrm>
            <a:off x="2889974" y="5562743"/>
            <a:ext cx="2063701" cy="1190178"/>
            <a:chOff x="3022066" y="5401319"/>
            <a:chExt cx="2063701" cy="119017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7433DB-93F1-9449-93CF-13EE90292F0F}"/>
                </a:ext>
              </a:extLst>
            </p:cNvPr>
            <p:cNvSpPr txBox="1"/>
            <p:nvPr/>
          </p:nvSpPr>
          <p:spPr>
            <a:xfrm>
              <a:off x="4005476" y="6068277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A1086607-04E3-F64B-A165-23DD996D87DD}"/>
                </a:ext>
              </a:extLst>
            </p:cNvPr>
            <p:cNvSpPr/>
            <p:nvPr/>
          </p:nvSpPr>
          <p:spPr>
            <a:xfrm rot="8373652">
              <a:off x="3022066" y="5401319"/>
              <a:ext cx="2063701" cy="484702"/>
            </a:xfrm>
            <a:prstGeom prst="arc">
              <a:avLst>
                <a:gd name="adj1" fmla="val 11324752"/>
                <a:gd name="adj2" fmla="val 1770752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A2E5043-9818-2745-A135-0FFA64EB3C20}"/>
              </a:ext>
            </a:extLst>
          </p:cNvPr>
          <p:cNvGrpSpPr/>
          <p:nvPr/>
        </p:nvGrpSpPr>
        <p:grpSpPr>
          <a:xfrm>
            <a:off x="2196705" y="5815835"/>
            <a:ext cx="2063701" cy="1171240"/>
            <a:chOff x="2278698" y="5771020"/>
            <a:chExt cx="2063701" cy="11712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1445F1-C6B7-0144-9649-2C15E5A023EB}"/>
                </a:ext>
              </a:extLst>
            </p:cNvPr>
            <p:cNvSpPr txBox="1"/>
            <p:nvPr/>
          </p:nvSpPr>
          <p:spPr>
            <a:xfrm>
              <a:off x="2631915" y="6419040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8EA7C55C-DE51-524C-A388-4D6FE84F4EC4}"/>
                </a:ext>
              </a:extLst>
            </p:cNvPr>
            <p:cNvSpPr/>
            <p:nvPr/>
          </p:nvSpPr>
          <p:spPr>
            <a:xfrm rot="9944357">
              <a:off x="2278698" y="5771020"/>
              <a:ext cx="2063701" cy="484702"/>
            </a:xfrm>
            <a:prstGeom prst="arc">
              <a:avLst>
                <a:gd name="adj1" fmla="val 11733800"/>
                <a:gd name="adj2" fmla="val 19618319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88ED2A-97BD-2444-AAA8-268BB0C16C33}"/>
              </a:ext>
            </a:extLst>
          </p:cNvPr>
          <p:cNvGrpSpPr/>
          <p:nvPr/>
        </p:nvGrpSpPr>
        <p:grpSpPr>
          <a:xfrm>
            <a:off x="1045504" y="5617663"/>
            <a:ext cx="2063701" cy="1137343"/>
            <a:chOff x="1013164" y="5599888"/>
            <a:chExt cx="2063701" cy="11373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025651-1710-CB44-854E-A8F15F7DA140}"/>
                </a:ext>
              </a:extLst>
            </p:cNvPr>
            <p:cNvSpPr txBox="1"/>
            <p:nvPr/>
          </p:nvSpPr>
          <p:spPr>
            <a:xfrm>
              <a:off x="2150063" y="6460232"/>
              <a:ext cx="723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31</a:t>
              </a:r>
              <a:endParaRPr lang="en-US" sz="12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CC63D725-364A-1348-88B7-62AA37AD7892}"/>
                </a:ext>
              </a:extLst>
            </p:cNvPr>
            <p:cNvSpPr/>
            <p:nvPr/>
          </p:nvSpPr>
          <p:spPr>
            <a:xfrm rot="12365280">
              <a:off x="1013164" y="5599888"/>
              <a:ext cx="2063701" cy="484702"/>
            </a:xfrm>
            <a:prstGeom prst="arc">
              <a:avLst>
                <a:gd name="adj1" fmla="val 11186802"/>
                <a:gd name="adj2" fmla="val 11715812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B66CA2-64EA-9C4C-9DC8-DABDCA5ABC9B}"/>
              </a:ext>
            </a:extLst>
          </p:cNvPr>
          <p:cNvGrpSpPr/>
          <p:nvPr/>
        </p:nvGrpSpPr>
        <p:grpSpPr>
          <a:xfrm>
            <a:off x="4249951" y="4169005"/>
            <a:ext cx="1239682" cy="2063701"/>
            <a:chOff x="4421507" y="3935468"/>
            <a:chExt cx="1239682" cy="206370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FCB9D8-6E59-5D4B-B3D7-403A0404C9E8}"/>
                </a:ext>
              </a:extLst>
            </p:cNvPr>
            <p:cNvSpPr txBox="1"/>
            <p:nvPr/>
          </p:nvSpPr>
          <p:spPr>
            <a:xfrm>
              <a:off x="4937742" y="5104512"/>
              <a:ext cx="723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20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753C7B04-B96E-6247-8E94-4EE584D90701}"/>
                </a:ext>
              </a:extLst>
            </p:cNvPr>
            <p:cNvSpPr/>
            <p:nvPr/>
          </p:nvSpPr>
          <p:spPr>
            <a:xfrm rot="6773076">
              <a:off x="3632007" y="4724968"/>
              <a:ext cx="2063701" cy="484702"/>
            </a:xfrm>
            <a:prstGeom prst="arc">
              <a:avLst>
                <a:gd name="adj1" fmla="val 11163963"/>
                <a:gd name="adj2" fmla="val 1595559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C1AA9A-CF15-5049-80A4-560D79916FB6}"/>
              </a:ext>
            </a:extLst>
          </p:cNvPr>
          <p:cNvGrpSpPr/>
          <p:nvPr/>
        </p:nvGrpSpPr>
        <p:grpSpPr>
          <a:xfrm>
            <a:off x="809710" y="5562743"/>
            <a:ext cx="2063701" cy="1155438"/>
            <a:chOff x="1010728" y="5581793"/>
            <a:chExt cx="2063701" cy="115543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8FB61F-6D65-7243-9EBD-398C2E24992A}"/>
                </a:ext>
              </a:extLst>
            </p:cNvPr>
            <p:cNvSpPr txBox="1"/>
            <p:nvPr/>
          </p:nvSpPr>
          <p:spPr>
            <a:xfrm>
              <a:off x="2150063" y="6460232"/>
              <a:ext cx="723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32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34655F01-134C-6C49-B97F-A02BF2C63540}"/>
                </a:ext>
              </a:extLst>
            </p:cNvPr>
            <p:cNvSpPr/>
            <p:nvPr/>
          </p:nvSpPr>
          <p:spPr>
            <a:xfrm rot="12441008">
              <a:off x="1010728" y="5581793"/>
              <a:ext cx="2063701" cy="484702"/>
            </a:xfrm>
            <a:prstGeom prst="arc">
              <a:avLst>
                <a:gd name="adj1" fmla="val 11186802"/>
                <a:gd name="adj2" fmla="val 1168785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1D29DA-884C-D847-BF91-386D327A7334}"/>
              </a:ext>
            </a:extLst>
          </p:cNvPr>
          <p:cNvGrpSpPr/>
          <p:nvPr/>
        </p:nvGrpSpPr>
        <p:grpSpPr>
          <a:xfrm>
            <a:off x="672017" y="5398775"/>
            <a:ext cx="2063701" cy="1270986"/>
            <a:chOff x="1108244" y="5466245"/>
            <a:chExt cx="2063701" cy="127098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FD4F6C1-11F4-224D-9FE8-9730156A04A8}"/>
                </a:ext>
              </a:extLst>
            </p:cNvPr>
            <p:cNvSpPr txBox="1"/>
            <p:nvPr/>
          </p:nvSpPr>
          <p:spPr>
            <a:xfrm>
              <a:off x="2222557" y="6460232"/>
              <a:ext cx="650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33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B9370E9A-2F02-EB49-9FDF-63528A50169E}"/>
                </a:ext>
              </a:extLst>
            </p:cNvPr>
            <p:cNvSpPr/>
            <p:nvPr/>
          </p:nvSpPr>
          <p:spPr>
            <a:xfrm rot="13032721">
              <a:off x="1108244" y="5466245"/>
              <a:ext cx="2063701" cy="484702"/>
            </a:xfrm>
            <a:prstGeom prst="arc">
              <a:avLst>
                <a:gd name="adj1" fmla="val 11186802"/>
                <a:gd name="adj2" fmla="val 11540711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2CF030-A5AE-D34C-BEB4-3AABD28C8626}"/>
              </a:ext>
            </a:extLst>
          </p:cNvPr>
          <p:cNvGrpSpPr/>
          <p:nvPr/>
        </p:nvGrpSpPr>
        <p:grpSpPr>
          <a:xfrm>
            <a:off x="584347" y="5277547"/>
            <a:ext cx="2063701" cy="1310453"/>
            <a:chOff x="1179468" y="5414492"/>
            <a:chExt cx="2063701" cy="131045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CA573D9-00E7-434B-8928-56E81E0EE7D7}"/>
                </a:ext>
              </a:extLst>
            </p:cNvPr>
            <p:cNvSpPr txBox="1"/>
            <p:nvPr/>
          </p:nvSpPr>
          <p:spPr>
            <a:xfrm>
              <a:off x="2177477" y="6447946"/>
              <a:ext cx="650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u="none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34</a:t>
              </a:r>
              <a:endParaRPr lang="en-US" sz="1600" b="1" dirty="0">
                <a:solidFill>
                  <a:srgbClr val="FF0000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A3D9F339-F295-CA44-911C-AE64483D5BA2}"/>
                </a:ext>
              </a:extLst>
            </p:cNvPr>
            <p:cNvSpPr/>
            <p:nvPr/>
          </p:nvSpPr>
          <p:spPr>
            <a:xfrm rot="13399341">
              <a:off x="1179468" y="5414492"/>
              <a:ext cx="2063701" cy="484702"/>
            </a:xfrm>
            <a:prstGeom prst="arc">
              <a:avLst>
                <a:gd name="adj1" fmla="val 11186802"/>
                <a:gd name="adj2" fmla="val 11597668"/>
              </a:avLst>
            </a:prstGeom>
            <a:ln w="146050">
              <a:solidFill>
                <a:srgbClr val="FF0000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A2826FF-15F8-4848-BAF6-E6D0169DCB8E}"/>
              </a:ext>
            </a:extLst>
          </p:cNvPr>
          <p:cNvSpPr txBox="1"/>
          <p:nvPr/>
        </p:nvSpPr>
        <p:spPr>
          <a:xfrm>
            <a:off x="2599407" y="1647751"/>
            <a:ext cx="66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u="none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77C9F6-7547-DBE6-609A-EF2D5DE8C6C0}"/>
              </a:ext>
            </a:extLst>
          </p:cNvPr>
          <p:cNvGrpSpPr/>
          <p:nvPr/>
        </p:nvGrpSpPr>
        <p:grpSpPr>
          <a:xfrm>
            <a:off x="3535798" y="157575"/>
            <a:ext cx="8463697" cy="1618762"/>
            <a:chOff x="2544223" y="4661196"/>
            <a:chExt cx="10481697" cy="2305169"/>
          </a:xfrm>
        </p:grpSpPr>
        <p:sp>
          <p:nvSpPr>
            <p:cNvPr id="53" name="Rounded Rectangular Callout 52">
              <a:extLst>
                <a:ext uri="{FF2B5EF4-FFF2-40B4-BE49-F238E27FC236}">
                  <a16:creationId xmlns:a16="http://schemas.microsoft.com/office/drawing/2014/main" id="{3EA99659-CF4D-63FE-C0FA-24BDA444139D}"/>
                </a:ext>
              </a:extLst>
            </p:cNvPr>
            <p:cNvSpPr/>
            <p:nvPr/>
          </p:nvSpPr>
          <p:spPr>
            <a:xfrm rot="10800000">
              <a:off x="2544223" y="4661196"/>
              <a:ext cx="10481697" cy="2305169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9803B2-C15D-3C6B-D18B-CF5FEF8C2104}"/>
                </a:ext>
              </a:extLst>
            </p:cNvPr>
            <p:cNvSpPr/>
            <p:nvPr/>
          </p:nvSpPr>
          <p:spPr>
            <a:xfrm>
              <a:off x="2790960" y="4836926"/>
              <a:ext cx="10213182" cy="1840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Century Gothic" panose="020B0502020202020204" pitchFamily="34" charset="0"/>
                  <a:ea typeface="HelloAbracadabra" pitchFamily="2" charset="0"/>
                </a:rPr>
                <a:t>Sunday afternoon Jessie baked cookies. He took them out of the oven at the time shown on the clock. What time were the cookies done?</a:t>
              </a:r>
              <a:endParaRPr lang="en-US" sz="2500" dirty="0"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2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6BBF5C-B940-3747-B08F-E428FF5E6F67}"/>
              </a:ext>
            </a:extLst>
          </p:cNvPr>
          <p:cNvGrpSpPr/>
          <p:nvPr/>
        </p:nvGrpSpPr>
        <p:grpSpPr>
          <a:xfrm>
            <a:off x="200722" y="960466"/>
            <a:ext cx="11611180" cy="8256245"/>
            <a:chOff x="200722" y="960466"/>
            <a:chExt cx="11611180" cy="82562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027255A-24F1-A643-843F-2F84BC7B52C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51997">
              <a:off x="2985075" y="960466"/>
              <a:ext cx="8826827" cy="8256245"/>
              <a:chOff x="-665131" y="1319646"/>
              <a:chExt cx="5556742" cy="590266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229C85D-F641-5E47-A4A7-B1B56BC42C63}"/>
                  </a:ext>
                </a:extLst>
              </p:cNvPr>
              <p:cNvSpPr/>
              <p:nvPr userDrawn="1"/>
            </p:nvSpPr>
            <p:spPr>
              <a:xfrm>
                <a:off x="804314" y="1319646"/>
                <a:ext cx="2693730" cy="1347287"/>
              </a:xfrm>
              <a:prstGeom prst="rect">
                <a:avLst/>
              </a:prstGeom>
              <a:solidFill>
                <a:srgbClr val="FFF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A black and white 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6D07F853-0C43-334A-921B-760E194352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78771">
                <a:off x="-665131" y="1665563"/>
                <a:ext cx="5556742" cy="5556749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F9D4BA-717C-0C46-9F39-CAEA2DB2146E}"/>
                </a:ext>
              </a:extLst>
            </p:cNvPr>
            <p:cNvGrpSpPr/>
            <p:nvPr/>
          </p:nvGrpSpPr>
          <p:grpSpPr>
            <a:xfrm>
              <a:off x="200722" y="960850"/>
              <a:ext cx="11072813" cy="923330"/>
              <a:chOff x="1314447" y="4229741"/>
              <a:chExt cx="11072813" cy="92333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270517C-899D-1A4A-84B6-5CF693789655}"/>
                  </a:ext>
                </a:extLst>
              </p:cNvPr>
              <p:cNvSpPr/>
              <p:nvPr userDrawn="1"/>
            </p:nvSpPr>
            <p:spPr>
              <a:xfrm>
                <a:off x="4416875" y="4830645"/>
                <a:ext cx="7053944" cy="212276"/>
              </a:xfrm>
              <a:prstGeom prst="rect">
                <a:avLst/>
              </a:prstGeom>
              <a:solidFill>
                <a:srgbClr val="00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700B7FA-3C7B-3144-9510-DD630AD63FFA}"/>
                  </a:ext>
                </a:extLst>
              </p:cNvPr>
              <p:cNvSpPr/>
              <p:nvPr/>
            </p:nvSpPr>
            <p:spPr>
              <a:xfrm>
                <a:off x="1314447" y="4229741"/>
                <a:ext cx="1107281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5400" b="1" i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LET’S DO ONE MORE TOGETHER…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513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A6E0A1-AD2B-5F4D-9AC4-3FB23FC2E1DD}"/>
              </a:ext>
            </a:extLst>
          </p:cNvPr>
          <p:cNvSpPr/>
          <p:nvPr/>
        </p:nvSpPr>
        <p:spPr>
          <a:xfrm>
            <a:off x="2114906" y="248387"/>
            <a:ext cx="8134709" cy="1015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0EE30F-827E-C04B-A259-BA2185CDAFA3}"/>
              </a:ext>
            </a:extLst>
          </p:cNvPr>
          <p:cNvSpPr/>
          <p:nvPr/>
        </p:nvSpPr>
        <p:spPr>
          <a:xfrm>
            <a:off x="2028645" y="166885"/>
            <a:ext cx="8134709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3EB4E-15B1-0B46-83FE-347F57455444}"/>
              </a:ext>
            </a:extLst>
          </p:cNvPr>
          <p:cNvSpPr txBox="1"/>
          <p:nvPr/>
        </p:nvSpPr>
        <p:spPr>
          <a:xfrm>
            <a:off x="2028645" y="143457"/>
            <a:ext cx="8134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TODAY’S OBJECTIVE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10D59-13D1-C141-95D3-213B2522F906}"/>
              </a:ext>
            </a:extLst>
          </p:cNvPr>
          <p:cNvSpPr txBox="1"/>
          <p:nvPr/>
        </p:nvSpPr>
        <p:spPr>
          <a:xfrm>
            <a:off x="370278" y="2476788"/>
            <a:ext cx="116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Today </a:t>
            </a:r>
            <a:r>
              <a:rPr lang="en-US" sz="6000" dirty="0">
                <a:latin typeface="Century Gothic" panose="020B0502020202020204" pitchFamily="34" charset="0"/>
                <a:ea typeface="HelloAbracadabra" pitchFamily="2" charset="0"/>
              </a:rPr>
              <a:t>we </a:t>
            </a:r>
            <a:r>
              <a:rPr lang="en-US" sz="6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will </a:t>
            </a:r>
            <a:r>
              <a:rPr lang="en-US" sz="6000" dirty="0">
                <a:latin typeface="Century Gothic" panose="020B0502020202020204" pitchFamily="34" charset="0"/>
                <a:ea typeface="HelloAbracadabra" pitchFamily="2" charset="0"/>
              </a:rPr>
              <a:t>tell time to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HelloAbracadabra" pitchFamily="2" charset="0"/>
              </a:rPr>
              <a:t>the nearest minute. </a:t>
            </a:r>
            <a:endParaRPr lang="en-US" sz="6000" b="0" dirty="0">
              <a:solidFill>
                <a:schemeClr val="tx1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8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02015D9-AECA-3047-9EC5-859CBF11EF71}"/>
              </a:ext>
            </a:extLst>
          </p:cNvPr>
          <p:cNvGrpSpPr/>
          <p:nvPr/>
        </p:nvGrpSpPr>
        <p:grpSpPr>
          <a:xfrm>
            <a:off x="-1" y="19968"/>
            <a:ext cx="3329410" cy="783113"/>
            <a:chOff x="-1" y="19968"/>
            <a:chExt cx="3329410" cy="78311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3A365B4-6D2F-AA45-9431-09A29B3BEEEC}"/>
                </a:ext>
              </a:extLst>
            </p:cNvPr>
            <p:cNvGrpSpPr/>
            <p:nvPr userDrawn="1"/>
          </p:nvGrpSpPr>
          <p:grpSpPr>
            <a:xfrm>
              <a:off x="-1" y="19968"/>
              <a:ext cx="3243533" cy="779506"/>
              <a:chOff x="-1" y="19968"/>
              <a:chExt cx="3243533" cy="77950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66DBB7-70EC-1A4E-B2B3-2F678A113A71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4E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42ED68-8ECA-0A46-A04F-72879B0B47B6}"/>
                  </a:ext>
                </a:extLst>
              </p:cNvPr>
              <p:cNvSpPr txBox="1"/>
              <p:nvPr userDrawn="1"/>
            </p:nvSpPr>
            <p:spPr>
              <a:xfrm>
                <a:off x="602613" y="19968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29" name="Graphic 28" descr="Group brainstorm with solid fill">
                <a:extLst>
                  <a:ext uri="{FF2B5EF4-FFF2-40B4-BE49-F238E27FC236}">
                    <a16:creationId xmlns:a16="http://schemas.microsoft.com/office/drawing/2014/main" id="{B3B41BF2-73F1-404C-BBF2-328C3A1A4A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359" y="125491"/>
                <a:ext cx="640080" cy="640080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5F2B39-81F6-2442-BEA5-767E4A5E16C2}"/>
                </a:ext>
              </a:extLst>
            </p:cNvPr>
            <p:cNvSpPr txBox="1"/>
            <p:nvPr userDrawn="1"/>
          </p:nvSpPr>
          <p:spPr>
            <a:xfrm>
              <a:off x="575562" y="433749"/>
              <a:ext cx="2753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LET’S WORK TOGETHER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58F476-B0D3-9644-AFCD-5CE30DE6FA4E}"/>
              </a:ext>
            </a:extLst>
          </p:cNvPr>
          <p:cNvGrpSpPr/>
          <p:nvPr/>
        </p:nvGrpSpPr>
        <p:grpSpPr>
          <a:xfrm>
            <a:off x="3503715" y="175478"/>
            <a:ext cx="8085672" cy="1539683"/>
            <a:chOff x="2544225" y="4661199"/>
            <a:chExt cx="11130965" cy="1885621"/>
          </a:xfrm>
        </p:grpSpPr>
        <p:sp>
          <p:nvSpPr>
            <p:cNvPr id="68" name="Rounded Rectangular Callout 67">
              <a:extLst>
                <a:ext uri="{FF2B5EF4-FFF2-40B4-BE49-F238E27FC236}">
                  <a16:creationId xmlns:a16="http://schemas.microsoft.com/office/drawing/2014/main" id="{666722D2-4DA7-334D-8EC9-2403D911565B}"/>
                </a:ext>
              </a:extLst>
            </p:cNvPr>
            <p:cNvSpPr/>
            <p:nvPr/>
          </p:nvSpPr>
          <p:spPr>
            <a:xfrm rot="10800000">
              <a:off x="2544225" y="4661199"/>
              <a:ext cx="11130965" cy="1885621"/>
            </a:xfrm>
            <a:prstGeom prst="wedgeRoundRectCallout">
              <a:avLst>
                <a:gd name="adj1" fmla="val 38645"/>
                <a:gd name="adj2" fmla="val -8235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DFFD82-4140-7E43-B802-118C8A388002}"/>
                </a:ext>
              </a:extLst>
            </p:cNvPr>
            <p:cNvSpPr/>
            <p:nvPr/>
          </p:nvSpPr>
          <p:spPr>
            <a:xfrm>
              <a:off x="2717321" y="4705312"/>
              <a:ext cx="10738206" cy="1696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If the hour hand is pointing toward 8 and the minute hand is pointing directly at 9, what time is it?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14E27E1-30B0-BC44-97B5-49EF79E77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439" y="1902076"/>
            <a:ext cx="4550263" cy="4522175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FE7740B-7F30-044A-B20C-52126C054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7782">
            <a:off x="2203914" y="4045657"/>
            <a:ext cx="652438" cy="73152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8FD2F1-A158-6C42-AC7D-EEFE86F47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5677">
            <a:off x="1680871" y="3558021"/>
            <a:ext cx="963947" cy="121053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82EFD51-4A45-3713-0F54-9D47B403FF8E}"/>
              </a:ext>
            </a:extLst>
          </p:cNvPr>
          <p:cNvGrpSpPr/>
          <p:nvPr/>
        </p:nvGrpSpPr>
        <p:grpSpPr>
          <a:xfrm>
            <a:off x="7276094" y="5288535"/>
            <a:ext cx="2640170" cy="781096"/>
            <a:chOff x="592660" y="1447638"/>
            <a:chExt cx="5104367" cy="566871"/>
          </a:xfrm>
        </p:grpSpPr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id="{9C136007-022F-FFC1-C75F-0BB38A5642D1}"/>
                </a:ext>
              </a:extLst>
            </p:cNvPr>
            <p:cNvSpPr/>
            <p:nvPr/>
          </p:nvSpPr>
          <p:spPr>
            <a:xfrm rot="10800000">
              <a:off x="592660" y="1447638"/>
              <a:ext cx="5104367" cy="566871"/>
            </a:xfrm>
            <a:prstGeom prst="wedgeRoundRectCallout">
              <a:avLst>
                <a:gd name="adj1" fmla="val -30963"/>
                <a:gd name="adj2" fmla="val 47978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7812519-9C57-285F-FE13-C39D5A8B86C2}"/>
                </a:ext>
              </a:extLst>
            </p:cNvPr>
            <p:cNvSpPr/>
            <p:nvPr/>
          </p:nvSpPr>
          <p:spPr>
            <a:xfrm>
              <a:off x="1308758" y="1541213"/>
              <a:ext cx="3672168" cy="37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dirty="0">
                  <a:latin typeface="Century Gothic" panose="020B0502020202020204" pitchFamily="34" charset="0"/>
                </a:rPr>
                <a:t>It is </a:t>
              </a:r>
              <a:r>
                <a:rPr lang="en-US" sz="2800" b="1" dirty="0">
                  <a:latin typeface="Century Gothic" panose="020B0502020202020204" pitchFamily="34" charset="0"/>
                </a:rPr>
                <a:t>7:45</a:t>
              </a:r>
              <a:r>
                <a:rPr lang="en-US" sz="2800" dirty="0">
                  <a:latin typeface="Century Gothic" panose="020B0502020202020204" pitchFamily="34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2060FC-A841-4644-B75E-E41862984F9B}"/>
              </a:ext>
            </a:extLst>
          </p:cNvPr>
          <p:cNvGrpSpPr/>
          <p:nvPr/>
        </p:nvGrpSpPr>
        <p:grpSpPr>
          <a:xfrm>
            <a:off x="6084313" y="2660055"/>
            <a:ext cx="5415242" cy="1654868"/>
            <a:chOff x="6084313" y="2660055"/>
            <a:chExt cx="5415242" cy="16548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DDF4A0E-D132-B448-AA63-6A1B8223ABD9}"/>
                </a:ext>
              </a:extLst>
            </p:cNvPr>
            <p:cNvGrpSpPr/>
            <p:nvPr/>
          </p:nvGrpSpPr>
          <p:grpSpPr>
            <a:xfrm>
              <a:off x="6096000" y="2660055"/>
              <a:ext cx="5309858" cy="1654868"/>
              <a:chOff x="-1519956" y="1447637"/>
              <a:chExt cx="9282230" cy="1201001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415EEFD8-E292-E34A-81D5-F0003A8ABB02}"/>
                  </a:ext>
                </a:extLst>
              </p:cNvPr>
              <p:cNvSpPr/>
              <p:nvPr/>
            </p:nvSpPr>
            <p:spPr>
              <a:xfrm rot="10800000">
                <a:off x="-1519956" y="1447637"/>
                <a:ext cx="9282230" cy="1201001"/>
              </a:xfrm>
              <a:prstGeom prst="wedgeRoundRectCallout">
                <a:avLst>
                  <a:gd name="adj1" fmla="val -30963"/>
                  <a:gd name="adj2" fmla="val 47978"/>
                  <a:gd name="adj3" fmla="val 16667"/>
                </a:avLst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65748B4-D711-EE49-9197-F533C4449ECE}"/>
                  </a:ext>
                </a:extLst>
              </p:cNvPr>
              <p:cNvSpPr/>
              <p:nvPr/>
            </p:nvSpPr>
            <p:spPr>
              <a:xfrm>
                <a:off x="-1100112" y="1534838"/>
                <a:ext cx="8704272" cy="692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2000"/>
                  </a:spcAft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28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Draw the hour hand and minute hand on the clock.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24A692-43EF-495E-AD21-959B344F1014}"/>
                </a:ext>
              </a:extLst>
            </p:cNvPr>
            <p:cNvSpPr txBox="1"/>
            <p:nvPr/>
          </p:nvSpPr>
          <p:spPr>
            <a:xfrm>
              <a:off x="6084313" y="3691734"/>
              <a:ext cx="54152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Aft>
                  <a:spcPts val="20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Record in your Math Journal.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E27FAA9-AAFD-08BA-0A63-92BB35CA6B36}"/>
              </a:ext>
            </a:extLst>
          </p:cNvPr>
          <p:cNvSpPr txBox="1"/>
          <p:nvPr/>
        </p:nvSpPr>
        <p:spPr>
          <a:xfrm>
            <a:off x="6106154" y="4540119"/>
            <a:ext cx="4980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2000"/>
              </a:spcAft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2800" b="1" dirty="0">
                <a:latin typeface="Century Gothic" panose="020B0502020202020204" pitchFamily="34" charset="0"/>
              </a:rPr>
              <a:t>What time is it?</a:t>
            </a:r>
          </a:p>
        </p:txBody>
      </p:sp>
    </p:spTree>
    <p:extLst>
      <p:ext uri="{BB962C8B-B14F-4D97-AF65-F5344CB8AC3E}">
        <p14:creationId xmlns:p14="http://schemas.microsoft.com/office/powerpoint/2010/main" val="25896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9A9771-D7BE-4C42-B927-71AF560135A0}"/>
              </a:ext>
            </a:extLst>
          </p:cNvPr>
          <p:cNvSpPr/>
          <p:nvPr/>
        </p:nvSpPr>
        <p:spPr>
          <a:xfrm>
            <a:off x="2114906" y="248387"/>
            <a:ext cx="8134709" cy="1015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14EE73-BD53-AD4A-B899-83BB841A999E}"/>
              </a:ext>
            </a:extLst>
          </p:cNvPr>
          <p:cNvSpPr/>
          <p:nvPr/>
        </p:nvSpPr>
        <p:spPr>
          <a:xfrm>
            <a:off x="2028645" y="166885"/>
            <a:ext cx="8134709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B04AB-2F7C-EE47-ACCE-3E762488A700}"/>
              </a:ext>
            </a:extLst>
          </p:cNvPr>
          <p:cNvSpPr txBox="1"/>
          <p:nvPr/>
        </p:nvSpPr>
        <p:spPr>
          <a:xfrm>
            <a:off x="1942385" y="213051"/>
            <a:ext cx="8134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chemeClr val="bg1"/>
                </a:solidFill>
                <a:latin typeface="Century Gothic" panose="020B0502020202020204" pitchFamily="34" charset="0"/>
                <a:ea typeface="HelloAbracadabra" pitchFamily="2" charset="0"/>
              </a:rPr>
              <a:t>CHECK - 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A132A-30CA-B84A-A477-429362C2C121}"/>
              </a:ext>
            </a:extLst>
          </p:cNvPr>
          <p:cNvSpPr txBox="1"/>
          <p:nvPr/>
        </p:nvSpPr>
        <p:spPr>
          <a:xfrm>
            <a:off x="370278" y="2290226"/>
            <a:ext cx="1162396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spcAft>
                <a:spcPts val="900"/>
              </a:spcAft>
              <a:buFont typeface="Wingdings" pitchFamily="2" charset="2"/>
              <a:buChar char="q"/>
            </a:pPr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What did you notice?</a:t>
            </a:r>
          </a:p>
          <a:p>
            <a:pPr marL="571500" indent="-571500" algn="l">
              <a:spcAft>
                <a:spcPts val="900"/>
              </a:spcAft>
              <a:buFont typeface="Wingdings" pitchFamily="2" charset="2"/>
              <a:buChar char="q"/>
            </a:pPr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Can you make a connection to anything else you already know? How?</a:t>
            </a:r>
          </a:p>
          <a:p>
            <a:pPr marL="571500" indent="-571500" algn="l">
              <a:spcAft>
                <a:spcPts val="900"/>
              </a:spcAft>
              <a:buFont typeface="Wingdings" pitchFamily="2" charset="2"/>
              <a:buChar char="q"/>
            </a:pPr>
            <a:r>
              <a:rPr lang="en-US" sz="44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57856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31E969-7A11-E544-AACF-4DD8E62D3CE9}"/>
              </a:ext>
            </a:extLst>
          </p:cNvPr>
          <p:cNvGrpSpPr>
            <a:grpSpLocks noChangeAspect="1"/>
          </p:cNvGrpSpPr>
          <p:nvPr/>
        </p:nvGrpSpPr>
        <p:grpSpPr>
          <a:xfrm>
            <a:off x="1064788" y="2621465"/>
            <a:ext cx="10062424" cy="1371600"/>
            <a:chOff x="2028645" y="143457"/>
            <a:chExt cx="8220970" cy="11205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D544B23-6705-A74C-B5CF-20F9546CEACF}"/>
                </a:ext>
              </a:extLst>
            </p:cNvPr>
            <p:cNvSpPr/>
            <p:nvPr userDrawn="1"/>
          </p:nvSpPr>
          <p:spPr>
            <a:xfrm>
              <a:off x="2114906" y="248387"/>
              <a:ext cx="8134709" cy="10156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240AF2-5DB2-5447-AAD9-D19151DDAAD8}"/>
                </a:ext>
              </a:extLst>
            </p:cNvPr>
            <p:cNvSpPr/>
            <p:nvPr userDrawn="1"/>
          </p:nvSpPr>
          <p:spPr>
            <a:xfrm>
              <a:off x="2028645" y="166885"/>
              <a:ext cx="8134709" cy="1015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9D02B1-B35D-0644-959D-914BC7220D67}"/>
                </a:ext>
              </a:extLst>
            </p:cNvPr>
            <p:cNvSpPr txBox="1"/>
            <p:nvPr userDrawn="1"/>
          </p:nvSpPr>
          <p:spPr>
            <a:xfrm>
              <a:off x="2028645" y="143457"/>
              <a:ext cx="8134709" cy="10156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 IT’S YOUR TURN</a:t>
              </a:r>
            </a:p>
          </p:txBody>
        </p:sp>
      </p:grp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81343187-AF5F-E24E-881D-AC44B1914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0371" y="2664315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78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5608C9-5ED5-B240-BBDD-AC4051541727}"/>
              </a:ext>
            </a:extLst>
          </p:cNvPr>
          <p:cNvGrpSpPr/>
          <p:nvPr/>
        </p:nvGrpSpPr>
        <p:grpSpPr>
          <a:xfrm>
            <a:off x="-812723" y="303882"/>
            <a:ext cx="14483902" cy="6409500"/>
            <a:chOff x="-812723" y="303882"/>
            <a:chExt cx="14483902" cy="6409500"/>
          </a:xfrm>
        </p:grpSpPr>
        <p:pic>
          <p:nvPicPr>
            <p:cNvPr id="3" name="Graphic 2" descr="Clock outline">
              <a:extLst>
                <a:ext uri="{FF2B5EF4-FFF2-40B4-BE49-F238E27FC236}">
                  <a16:creationId xmlns:a16="http://schemas.microsoft.com/office/drawing/2014/main" id="{3E8B1CCD-F561-1E4C-80FA-8F8E35715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95070" y="303882"/>
              <a:ext cx="6276109" cy="6276109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A2CD96-D2C8-5246-B2A2-F73D5726A3C4}"/>
                </a:ext>
              </a:extLst>
            </p:cNvPr>
            <p:cNvGrpSpPr/>
            <p:nvPr/>
          </p:nvGrpSpPr>
          <p:grpSpPr>
            <a:xfrm>
              <a:off x="168965" y="5158902"/>
              <a:ext cx="1554480" cy="1554480"/>
              <a:chOff x="67285" y="1040325"/>
              <a:chExt cx="1554480" cy="155448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D71CBBA-132F-3F4A-827B-964F52EFF99A}"/>
                  </a:ext>
                </a:extLst>
              </p:cNvPr>
              <p:cNvSpPr/>
              <p:nvPr userDrawn="1"/>
            </p:nvSpPr>
            <p:spPr>
              <a:xfrm rot="21099380">
                <a:off x="594022" y="1376952"/>
                <a:ext cx="538895" cy="87969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A black and white logo&#10;&#10;Description automatically generated with low confidence">
                <a:extLst>
                  <a:ext uri="{FF2B5EF4-FFF2-40B4-BE49-F238E27FC236}">
                    <a16:creationId xmlns:a16="http://schemas.microsoft.com/office/drawing/2014/main" id="{97EC0FF6-8E15-DD49-BF07-CEE435EE43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85" y="1040325"/>
                <a:ext cx="1554480" cy="155448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FC815C3-0A63-4B4B-9027-47476888CE1B}"/>
                </a:ext>
              </a:extLst>
            </p:cNvPr>
            <p:cNvGrpSpPr/>
            <p:nvPr/>
          </p:nvGrpSpPr>
          <p:grpSpPr>
            <a:xfrm>
              <a:off x="2063697" y="5158902"/>
              <a:ext cx="6616477" cy="1025545"/>
              <a:chOff x="2189207" y="5158902"/>
              <a:chExt cx="6616477" cy="1025545"/>
            </a:xfrm>
          </p:grpSpPr>
          <p:sp>
            <p:nvSpPr>
              <p:cNvPr id="10" name="Rounded Rectangular Callout 9">
                <a:extLst>
                  <a:ext uri="{FF2B5EF4-FFF2-40B4-BE49-F238E27FC236}">
                    <a16:creationId xmlns:a16="http://schemas.microsoft.com/office/drawing/2014/main" id="{EA030701-1ADC-7340-AC23-FADD107DB1B9}"/>
                  </a:ext>
                </a:extLst>
              </p:cNvPr>
              <p:cNvSpPr/>
              <p:nvPr userDrawn="1"/>
            </p:nvSpPr>
            <p:spPr>
              <a:xfrm>
                <a:off x="2189207" y="5158902"/>
                <a:ext cx="6616477" cy="1025545"/>
              </a:xfrm>
              <a:prstGeom prst="wedgeRoundRectCallout">
                <a:avLst>
                  <a:gd name="adj1" fmla="val -55293"/>
                  <a:gd name="adj2" fmla="val 37775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D25BF9-4AA0-C84F-80E2-6D467120A629}"/>
                  </a:ext>
                </a:extLst>
              </p:cNvPr>
              <p:cNvSpPr/>
              <p:nvPr userDrawn="1"/>
            </p:nvSpPr>
            <p:spPr>
              <a:xfrm>
                <a:off x="2314717" y="5223028"/>
                <a:ext cx="6490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4800" b="1" dirty="0">
                    <a:latin typeface="Century Gothic" panose="020B0502020202020204" pitchFamily="34" charset="0"/>
                  </a:rPr>
                  <a:t>How did you solve it? </a:t>
                </a:r>
                <a:endParaRPr lang="en-US" sz="4800" b="1" i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D9E2B1-6FE9-074E-AFBF-FA22FAE0CF69}"/>
                </a:ext>
              </a:extLst>
            </p:cNvPr>
            <p:cNvSpPr/>
            <p:nvPr/>
          </p:nvSpPr>
          <p:spPr>
            <a:xfrm>
              <a:off x="575071" y="2492551"/>
              <a:ext cx="2296747" cy="362303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96DE2D-F247-E04B-8A4F-9382A39C3A3E}"/>
                </a:ext>
              </a:extLst>
            </p:cNvPr>
            <p:cNvSpPr/>
            <p:nvPr/>
          </p:nvSpPr>
          <p:spPr>
            <a:xfrm>
              <a:off x="3183382" y="1413491"/>
              <a:ext cx="2580109" cy="362303"/>
            </a:xfrm>
            <a:prstGeom prst="rect">
              <a:avLst/>
            </a:prstGeom>
            <a:solidFill>
              <a:srgbClr val="00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DB036C-FB52-E148-80AB-1B32895638C4}"/>
                </a:ext>
              </a:extLst>
            </p:cNvPr>
            <p:cNvSpPr/>
            <p:nvPr/>
          </p:nvSpPr>
          <p:spPr>
            <a:xfrm>
              <a:off x="-812723" y="1908754"/>
              <a:ext cx="97863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6000" b="1" dirty="0">
                  <a:latin typeface="Century Gothic" panose="020B0502020202020204" pitchFamily="34" charset="0"/>
                </a:rPr>
                <a:t>Check Your Answers </a:t>
              </a:r>
              <a:endPara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6233C6-D261-654F-9F26-525367E3243E}"/>
                </a:ext>
              </a:extLst>
            </p:cNvPr>
            <p:cNvSpPr/>
            <p:nvPr/>
          </p:nvSpPr>
          <p:spPr>
            <a:xfrm>
              <a:off x="-579632" y="825831"/>
              <a:ext cx="86337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6000" b="1" dirty="0">
                  <a:latin typeface="Century Gothic" panose="020B0502020202020204" pitchFamily="34" charset="0"/>
                </a:rPr>
                <a:t>Time to Discuss and</a:t>
              </a:r>
              <a:endPara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52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</a:t>
                </a:r>
                <a:r>
                  <a:rPr lang="en-US" sz="3000" b="1" dirty="0">
                    <a:latin typeface="Century Gothic" panose="020B0502020202020204" pitchFamily="34" charset="0"/>
                    <a:ea typeface="HelloAbracadabra" pitchFamily="2" charset="0"/>
                  </a:rPr>
                  <a:t>1</a:t>
                </a:r>
                <a:endParaRPr lang="en-US" sz="3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61281" y="927450"/>
            <a:ext cx="1206943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Draw the minute hand on the clocks to show the 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correct times.</a:t>
            </a:r>
          </a:p>
        </p:txBody>
      </p:sp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6002C1F3-6B76-B74E-8D17-E8CFE97D9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77" y="5508536"/>
            <a:ext cx="1600200" cy="914400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EFD45021-9B57-C243-8870-BC12FA4F7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27" y="5508536"/>
            <a:ext cx="16002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539697-9B7D-EE4F-BDFF-AD3A28AA2E33}"/>
              </a:ext>
            </a:extLst>
          </p:cNvPr>
          <p:cNvSpPr txBox="1"/>
          <p:nvPr/>
        </p:nvSpPr>
        <p:spPr>
          <a:xfrm>
            <a:off x="3022723" y="5753191"/>
            <a:ext cx="112021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1</a:t>
            </a:r>
            <a:r>
              <a:rPr lang="en-US" sz="2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22</a:t>
            </a: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7486B-0C54-5E42-BE93-669B517EB622}"/>
              </a:ext>
            </a:extLst>
          </p:cNvPr>
          <p:cNvSpPr txBox="1"/>
          <p:nvPr/>
        </p:nvSpPr>
        <p:spPr>
          <a:xfrm>
            <a:off x="7979272" y="5753191"/>
            <a:ext cx="11365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10</a:t>
            </a:r>
            <a:r>
              <a:rPr lang="en-US" sz="2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56</a:t>
            </a: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15169-98FC-484F-9002-46031FAC80D2}"/>
              </a:ext>
            </a:extLst>
          </p:cNvPr>
          <p:cNvGrpSpPr/>
          <p:nvPr/>
        </p:nvGrpSpPr>
        <p:grpSpPr>
          <a:xfrm>
            <a:off x="1690115" y="1723294"/>
            <a:ext cx="3680318" cy="3657599"/>
            <a:chOff x="1690115" y="1723294"/>
            <a:chExt cx="3680318" cy="365759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0E1607F-D324-2742-9F77-91D7CB5B7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0115" y="1723294"/>
              <a:ext cx="3680318" cy="3657599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F6ED730-9A03-084E-9988-C73AB4DE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056" y="2857500"/>
              <a:ext cx="652438" cy="73152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906C23-5A40-B84C-8EEB-9126F5DDC769}"/>
              </a:ext>
            </a:extLst>
          </p:cNvPr>
          <p:cNvGrpSpPr/>
          <p:nvPr/>
        </p:nvGrpSpPr>
        <p:grpSpPr>
          <a:xfrm>
            <a:off x="6632565" y="1723294"/>
            <a:ext cx="3680318" cy="3657599"/>
            <a:chOff x="6632565" y="1723294"/>
            <a:chExt cx="3680318" cy="36575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015CA98-DF32-B449-8DA2-4724C658C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2565" y="1723294"/>
              <a:ext cx="3680318" cy="3657599"/>
            </a:xfrm>
            <a:prstGeom prst="rect">
              <a:avLst/>
            </a:prstGeom>
          </p:spPr>
        </p:pic>
        <p:pic>
          <p:nvPicPr>
            <p:cNvPr id="21" name="Picture 2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44F5EF5-1664-E74C-A331-4B32425F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28168">
              <a:off x="7976305" y="2941743"/>
              <a:ext cx="652438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6247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</a:t>
                </a:r>
                <a:r>
                  <a:rPr lang="en-US" sz="3000" b="1" dirty="0">
                    <a:latin typeface="Century Gothic" panose="020B0502020202020204" pitchFamily="34" charset="0"/>
                    <a:ea typeface="HelloAbracadabra" pitchFamily="2" charset="0"/>
                  </a:rPr>
                  <a:t>1</a:t>
                </a:r>
                <a:endParaRPr lang="en-US" sz="30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endParaRP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0E1607F-D324-2742-9F77-91D7CB5B7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115" y="1723294"/>
            <a:ext cx="3680318" cy="3657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15CA98-DF32-B449-8DA2-4724C658C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565" y="1723294"/>
            <a:ext cx="3680318" cy="3657599"/>
          </a:xfrm>
          <a:prstGeom prst="rect">
            <a:avLst/>
          </a:prstGeom>
        </p:spPr>
      </p:pic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6002C1F3-6B76-B74E-8D17-E8CFE97D9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77" y="5508536"/>
            <a:ext cx="1600200" cy="914400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EFD45021-9B57-C243-8870-BC12FA4F7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27" y="5508536"/>
            <a:ext cx="16002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539697-9B7D-EE4F-BDFF-AD3A28AA2E33}"/>
              </a:ext>
            </a:extLst>
          </p:cNvPr>
          <p:cNvSpPr txBox="1"/>
          <p:nvPr/>
        </p:nvSpPr>
        <p:spPr>
          <a:xfrm>
            <a:off x="3022723" y="5753191"/>
            <a:ext cx="112021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1</a:t>
            </a:r>
            <a:r>
              <a:rPr lang="en-US" sz="2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22</a:t>
            </a: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7486B-0C54-5E42-BE93-669B517EB622}"/>
              </a:ext>
            </a:extLst>
          </p:cNvPr>
          <p:cNvSpPr txBox="1"/>
          <p:nvPr/>
        </p:nvSpPr>
        <p:spPr>
          <a:xfrm>
            <a:off x="7979272" y="5753191"/>
            <a:ext cx="11365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10</a:t>
            </a:r>
            <a:r>
              <a:rPr lang="en-US" sz="2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56</a:t>
            </a: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6ED730-9A03-084E-9988-C73AB4DE2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56" y="2857500"/>
            <a:ext cx="652438" cy="731520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4F5EF5-1664-E74C-A331-4B32425F2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8168">
            <a:off x="7976305" y="2941743"/>
            <a:ext cx="652438" cy="731520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BBB62B-0386-5C46-98BE-7F9CA5404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6016">
            <a:off x="3539565" y="3399829"/>
            <a:ext cx="873759" cy="109728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B5739D-BC7B-F24F-A77E-B42C3C75E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90050">
            <a:off x="7802510" y="2409931"/>
            <a:ext cx="873759" cy="10972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D9F6E4-9F82-1E1A-8554-6CBA9E1271D9}"/>
              </a:ext>
            </a:extLst>
          </p:cNvPr>
          <p:cNvSpPr txBox="1"/>
          <p:nvPr/>
        </p:nvSpPr>
        <p:spPr>
          <a:xfrm>
            <a:off x="61281" y="927450"/>
            <a:ext cx="1206943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Draw the minute hand on the clocks to show the 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correct times.</a:t>
            </a:r>
          </a:p>
        </p:txBody>
      </p:sp>
    </p:spTree>
    <p:extLst>
      <p:ext uri="{BB962C8B-B14F-4D97-AF65-F5344CB8AC3E}">
        <p14:creationId xmlns:p14="http://schemas.microsoft.com/office/powerpoint/2010/main" val="3717624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0" y="850383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400" b="1" dirty="0">
                <a:latin typeface="Century Gothic" panose="020B0502020202020204" pitchFamily="34" charset="0"/>
              </a:rPr>
              <a:t>After school, Cameron started his homework at the time on the clock. What time did he start?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15AE8E-0E79-58A4-B161-03C57768CD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3057" y="2246030"/>
            <a:ext cx="3465885" cy="34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5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#2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0" y="850383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400" b="1" dirty="0">
                <a:latin typeface="Century Gothic" panose="020B0502020202020204" pitchFamily="34" charset="0"/>
              </a:rPr>
              <a:t>After school, Cameron started his homework at the time on the clock. What time did he start?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6DD4A3-39FD-CA47-8023-175453D33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3057" y="2246030"/>
            <a:ext cx="3465885" cy="3444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CC6F6-FE0F-4946-8A8F-C24D924D7E26}"/>
              </a:ext>
            </a:extLst>
          </p:cNvPr>
          <p:cNvSpPr txBox="1"/>
          <p:nvPr/>
        </p:nvSpPr>
        <p:spPr>
          <a:xfrm>
            <a:off x="2279137" y="6007617"/>
            <a:ext cx="8547703" cy="523220"/>
          </a:xfrm>
          <a:prstGeom prst="rect">
            <a:avLst/>
          </a:prstGeom>
          <a:solidFill>
            <a:srgbClr val="85DFFF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Cameron started his homework at 5:16 p.m.</a:t>
            </a:r>
          </a:p>
        </p:txBody>
      </p:sp>
    </p:spTree>
    <p:extLst>
      <p:ext uri="{BB962C8B-B14F-4D97-AF65-F5344CB8AC3E}">
        <p14:creationId xmlns:p14="http://schemas.microsoft.com/office/powerpoint/2010/main" val="2202757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#3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BEAFF772-E377-8B4E-855D-0D90FAD56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26" y="3180811"/>
            <a:ext cx="3040380" cy="17373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C666A4-A1D6-FE4C-5515-484FCEBAF24B}"/>
              </a:ext>
            </a:extLst>
          </p:cNvPr>
          <p:cNvSpPr txBox="1"/>
          <p:nvPr/>
        </p:nvSpPr>
        <p:spPr>
          <a:xfrm>
            <a:off x="-1" y="1030652"/>
            <a:ext cx="121920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700" b="1" dirty="0">
                <a:latin typeface="Century Gothic" panose="020B0502020202020204" pitchFamily="34" charset="0"/>
              </a:rPr>
              <a:t>The hour hand is between 1 and 2. The minute hand is pointing at 6.  Draw the hands and write the time in the digital clock.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E836CB-0224-B7D9-4DBA-1D9F86059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736" y="2215937"/>
            <a:ext cx="4319341" cy="42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6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#3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36C0524-546C-B149-9914-27B8DB67C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874" y="2215937"/>
            <a:ext cx="4253443" cy="42271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B860DFD-0013-F44A-97DE-1396AA6765FF}"/>
              </a:ext>
            </a:extLst>
          </p:cNvPr>
          <p:cNvGrpSpPr>
            <a:grpSpLocks noChangeAspect="1"/>
          </p:cNvGrpSpPr>
          <p:nvPr/>
        </p:nvGrpSpPr>
        <p:grpSpPr>
          <a:xfrm>
            <a:off x="7387726" y="3180811"/>
            <a:ext cx="3040380" cy="1737360"/>
            <a:chOff x="2989769" y="5630097"/>
            <a:chExt cx="1600200" cy="914400"/>
          </a:xfrm>
        </p:grpSpPr>
        <p:pic>
          <p:nvPicPr>
            <p:cNvPr id="13" name="Picture 1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BEAFF772-E377-8B4E-855D-0D90FAD56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769" y="5630097"/>
              <a:ext cx="16002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ADDAE6-BFBA-5847-AE26-746037BF250D}"/>
                </a:ext>
              </a:extLst>
            </p:cNvPr>
            <p:cNvSpPr txBox="1"/>
            <p:nvPr/>
          </p:nvSpPr>
          <p:spPr>
            <a:xfrm>
              <a:off x="3231076" y="5828612"/>
              <a:ext cx="1120217" cy="5831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6600" b="1" dirty="0">
                  <a:solidFill>
                    <a:srgbClr val="FF0000"/>
                  </a:solidFill>
                  <a:latin typeface="Arial Rounded MT Bold" panose="020F0704030504030204" pitchFamily="34" charset="77"/>
                  <a:cs typeface="Arial" panose="020B0604020202020204" pitchFamily="34" charset="0"/>
                </a:rPr>
                <a:t>1</a:t>
              </a:r>
              <a:r>
                <a:rPr lang="en-US" sz="6000" b="1" dirty="0">
                  <a:solidFill>
                    <a:srgbClr val="FF0000"/>
                  </a:solidFill>
                  <a:latin typeface="Arial Rounded MT Bold" panose="020F0704030504030204" pitchFamily="34" charset="77"/>
                  <a:cs typeface="Arial" panose="020B0604020202020204" pitchFamily="34" charset="0"/>
                </a:rPr>
                <a:t>:</a:t>
              </a:r>
              <a:r>
                <a:rPr lang="en-US" sz="6600" b="1" dirty="0">
                  <a:solidFill>
                    <a:srgbClr val="FF0000"/>
                  </a:solidFill>
                  <a:latin typeface="Arial Rounded MT Bold" panose="020F0704030504030204" pitchFamily="34" charset="77"/>
                  <a:cs typeface="Arial" panose="020B0604020202020204" pitchFamily="34" charset="0"/>
                </a:rPr>
                <a:t>30</a:t>
              </a:r>
              <a:endParaRPr lang="en-US" sz="6000" b="1" dirty="0">
                <a:solidFill>
                  <a:srgbClr val="FF0000"/>
                </a:solidFill>
                <a:latin typeface="Arial Rounded MT Bold" panose="020F0704030504030204" pitchFamily="34" charset="77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A2CEC54-3F58-1046-A1D0-E51C3C2A4A29}"/>
              </a:ext>
            </a:extLst>
          </p:cNvPr>
          <p:cNvSpPr txBox="1"/>
          <p:nvPr/>
        </p:nvSpPr>
        <p:spPr>
          <a:xfrm>
            <a:off x="-1" y="1030652"/>
            <a:ext cx="121920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700" b="1" dirty="0">
                <a:latin typeface="Century Gothic" panose="020B0502020202020204" pitchFamily="34" charset="0"/>
              </a:rPr>
              <a:t>The hour hand is between 1 and 2. The minute hand is pointing at 6.  Draw the hands and write the time in the digital clock.</a:t>
            </a:r>
          </a:p>
        </p:txBody>
      </p:sp>
    </p:spTree>
    <p:extLst>
      <p:ext uri="{BB962C8B-B14F-4D97-AF65-F5344CB8AC3E}">
        <p14:creationId xmlns:p14="http://schemas.microsoft.com/office/powerpoint/2010/main" val="360481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68F10-413B-3F4F-8D17-D4106FD9D71C}"/>
              </a:ext>
            </a:extLst>
          </p:cNvPr>
          <p:cNvSpPr txBox="1"/>
          <p:nvPr/>
        </p:nvSpPr>
        <p:spPr>
          <a:xfrm>
            <a:off x="-52333" y="1915634"/>
            <a:ext cx="12192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MATH JOURNALS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34200-1FCF-4E4A-82D4-AE8E9BF9242E}"/>
              </a:ext>
            </a:extLst>
          </p:cNvPr>
          <p:cNvSpPr txBox="1"/>
          <p:nvPr/>
        </p:nvSpPr>
        <p:spPr>
          <a:xfrm>
            <a:off x="-194" y="1428187"/>
            <a:ext cx="1219238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Century Gothic" panose="020B0502020202020204" pitchFamily="34" charset="0"/>
                <a:ea typeface="HelloAbracadabra" pitchFamily="2" charset="0"/>
              </a:rPr>
              <a:t>MATH JOURNALS</a:t>
            </a:r>
            <a:r>
              <a:rPr lang="en-US" sz="13800" b="1" dirty="0">
                <a:solidFill>
                  <a:srgbClr val="00B0F0"/>
                </a:solidFill>
                <a:latin typeface="Century Gothic" panose="020B0502020202020204" pitchFamily="34" charset="0"/>
                <a:ea typeface="HelloAbracadabra" pitchFamily="2" charset="0"/>
              </a:rPr>
              <a:t> </a:t>
            </a:r>
            <a:endParaRPr lang="en-US" sz="16600" b="1" dirty="0">
              <a:solidFill>
                <a:srgbClr val="00B0F0"/>
              </a:solidFill>
              <a:latin typeface="Century Gothic" panose="020B0502020202020204" pitchFamily="34" charset="0"/>
              <a:ea typeface="HelloAbracadabr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E218B5-24CF-364A-A21F-CAF049B2B20E}"/>
              </a:ext>
            </a:extLst>
          </p:cNvPr>
          <p:cNvGrpSpPr>
            <a:grpSpLocks noChangeAspect="1"/>
          </p:cNvGrpSpPr>
          <p:nvPr/>
        </p:nvGrpSpPr>
        <p:grpSpPr>
          <a:xfrm rot="20886559">
            <a:off x="4377604" y="3516245"/>
            <a:ext cx="2926080" cy="2926080"/>
            <a:chOff x="51944" y="281458"/>
            <a:chExt cx="2108704" cy="2108704"/>
          </a:xfrm>
        </p:grpSpPr>
        <p:pic>
          <p:nvPicPr>
            <p:cNvPr id="5" name="Picture 4" descr="A picture containing text, outdoor, sign&#10;&#10;Description automatically generated">
              <a:extLst>
                <a:ext uri="{FF2B5EF4-FFF2-40B4-BE49-F238E27FC236}">
                  <a16:creationId xmlns:a16="http://schemas.microsoft.com/office/drawing/2014/main" id="{7D5D1878-F90D-7442-808A-7FE7D36DD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4" y="281458"/>
              <a:ext cx="2108704" cy="210870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39F092-AFF4-6C4E-A668-B59CF07A62A2}"/>
                </a:ext>
              </a:extLst>
            </p:cNvPr>
            <p:cNvSpPr/>
            <p:nvPr userDrawn="1"/>
          </p:nvSpPr>
          <p:spPr>
            <a:xfrm>
              <a:off x="1436913" y="824709"/>
              <a:ext cx="209006" cy="533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9714D5D-BD25-C049-A4D5-B8C9AA5380A4}"/>
              </a:ext>
            </a:extLst>
          </p:cNvPr>
          <p:cNvSpPr txBox="1"/>
          <p:nvPr/>
        </p:nvSpPr>
        <p:spPr>
          <a:xfrm>
            <a:off x="192463" y="687159"/>
            <a:ext cx="11702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rPr>
              <a:t>TAKE OUT YOUR</a:t>
            </a:r>
          </a:p>
        </p:txBody>
      </p:sp>
    </p:spTree>
    <p:extLst>
      <p:ext uri="{BB962C8B-B14F-4D97-AF65-F5344CB8AC3E}">
        <p14:creationId xmlns:p14="http://schemas.microsoft.com/office/powerpoint/2010/main" val="1771904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#4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6002C1F3-6B76-B74E-8D17-E8CFE97D9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77" y="5508536"/>
            <a:ext cx="1600200" cy="914400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EFD45021-9B57-C243-8870-BC12FA4F7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27" y="5508536"/>
            <a:ext cx="16002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539697-9B7D-EE4F-BDFF-AD3A28AA2E33}"/>
              </a:ext>
            </a:extLst>
          </p:cNvPr>
          <p:cNvSpPr txBox="1"/>
          <p:nvPr/>
        </p:nvSpPr>
        <p:spPr>
          <a:xfrm>
            <a:off x="3022723" y="5753191"/>
            <a:ext cx="112021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5</a:t>
            </a:r>
            <a:r>
              <a:rPr lang="en-US" sz="2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43</a:t>
            </a: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7486B-0C54-5E42-BE93-669B517EB622}"/>
              </a:ext>
            </a:extLst>
          </p:cNvPr>
          <p:cNvSpPr txBox="1"/>
          <p:nvPr/>
        </p:nvSpPr>
        <p:spPr>
          <a:xfrm>
            <a:off x="7979272" y="5753191"/>
            <a:ext cx="11365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12</a:t>
            </a:r>
            <a:r>
              <a:rPr lang="en-US" sz="2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17</a:t>
            </a: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B8F83A-362B-0745-BAAF-A556AB61AB4A}"/>
              </a:ext>
            </a:extLst>
          </p:cNvPr>
          <p:cNvGrpSpPr/>
          <p:nvPr/>
        </p:nvGrpSpPr>
        <p:grpSpPr>
          <a:xfrm>
            <a:off x="1690115" y="1723294"/>
            <a:ext cx="3680318" cy="3657599"/>
            <a:chOff x="1690115" y="1723294"/>
            <a:chExt cx="3680318" cy="365759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0E1607F-D324-2742-9F77-91D7CB5B7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0115" y="1723294"/>
              <a:ext cx="3680318" cy="3657599"/>
            </a:xfrm>
            <a:prstGeom prst="rect">
              <a:avLst/>
            </a:prstGeom>
          </p:spPr>
        </p:pic>
        <p:pic>
          <p:nvPicPr>
            <p:cNvPr id="9" name="Picture 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BF6ED730-9A03-084E-9988-C73AB4DE2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46489">
              <a:off x="3290558" y="3510799"/>
              <a:ext cx="652438" cy="73152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4E7866-35F1-9E42-A0F9-285270C4E9C4}"/>
              </a:ext>
            </a:extLst>
          </p:cNvPr>
          <p:cNvGrpSpPr/>
          <p:nvPr/>
        </p:nvGrpSpPr>
        <p:grpSpPr>
          <a:xfrm>
            <a:off x="6632565" y="1723294"/>
            <a:ext cx="3680318" cy="3657599"/>
            <a:chOff x="6632565" y="1723294"/>
            <a:chExt cx="3680318" cy="36575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015CA98-DF32-B449-8DA2-4724C658C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2565" y="1723294"/>
              <a:ext cx="3680318" cy="3657599"/>
            </a:xfrm>
            <a:prstGeom prst="rect">
              <a:avLst/>
            </a:prstGeom>
          </p:spPr>
        </p:pic>
        <p:pic>
          <p:nvPicPr>
            <p:cNvPr id="21" name="Picture 20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F44F5EF5-1664-E74C-A331-4B32425F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06707">
              <a:off x="8146504" y="2779671"/>
              <a:ext cx="652438" cy="73152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2A10E71-A13B-424A-FF15-161C83A3EC96}"/>
              </a:ext>
            </a:extLst>
          </p:cNvPr>
          <p:cNvSpPr txBox="1"/>
          <p:nvPr/>
        </p:nvSpPr>
        <p:spPr>
          <a:xfrm>
            <a:off x="61281" y="927450"/>
            <a:ext cx="1206943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Draw the minute hand on the clocks to show the 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correct times.</a:t>
            </a:r>
          </a:p>
        </p:txBody>
      </p:sp>
    </p:spTree>
    <p:extLst>
      <p:ext uri="{BB962C8B-B14F-4D97-AF65-F5344CB8AC3E}">
        <p14:creationId xmlns:p14="http://schemas.microsoft.com/office/powerpoint/2010/main" val="3506466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#4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0E1607F-D324-2742-9F77-91D7CB5B7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0115" y="1723294"/>
            <a:ext cx="3680318" cy="3657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15CA98-DF32-B449-8DA2-4724C658C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565" y="1723294"/>
            <a:ext cx="3680318" cy="3657599"/>
          </a:xfrm>
          <a:prstGeom prst="rect">
            <a:avLst/>
          </a:prstGeom>
        </p:spPr>
      </p:pic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6002C1F3-6B76-B74E-8D17-E8CFE97D9C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77" y="5508536"/>
            <a:ext cx="1600200" cy="914400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EFD45021-9B57-C243-8870-BC12FA4F7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27" y="5508536"/>
            <a:ext cx="16002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539697-9B7D-EE4F-BDFF-AD3A28AA2E33}"/>
              </a:ext>
            </a:extLst>
          </p:cNvPr>
          <p:cNvSpPr txBox="1"/>
          <p:nvPr/>
        </p:nvSpPr>
        <p:spPr>
          <a:xfrm>
            <a:off x="3022723" y="5753191"/>
            <a:ext cx="112021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5</a:t>
            </a:r>
            <a:r>
              <a:rPr lang="en-US" sz="2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43</a:t>
            </a: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D7486B-0C54-5E42-BE93-669B517EB622}"/>
              </a:ext>
            </a:extLst>
          </p:cNvPr>
          <p:cNvSpPr txBox="1"/>
          <p:nvPr/>
        </p:nvSpPr>
        <p:spPr>
          <a:xfrm>
            <a:off x="7979272" y="5753191"/>
            <a:ext cx="113659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12</a:t>
            </a:r>
            <a:r>
              <a:rPr lang="en-US" sz="24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:</a:t>
            </a:r>
            <a:r>
              <a:rPr lang="en-US" sz="2800" b="1" dirty="0">
                <a:latin typeface="Arial Rounded MT Bold" panose="020F0704030504030204" pitchFamily="34" charset="77"/>
                <a:cs typeface="Arial" panose="020B0604020202020204" pitchFamily="34" charset="0"/>
              </a:rPr>
              <a:t>17</a:t>
            </a: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F6ED730-9A03-084E-9988-C73AB4DE2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46489">
            <a:off x="3290558" y="3510799"/>
            <a:ext cx="652438" cy="731520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44F5EF5-1664-E74C-A331-4B32425F2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6707">
            <a:off x="8146504" y="2779671"/>
            <a:ext cx="652438" cy="731520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BBBB62B-0386-5C46-98BE-7F9CA5404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5082">
            <a:off x="2376168" y="2995119"/>
            <a:ext cx="1009634" cy="1267914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B5739D-BC7B-F24F-A77E-B42C3C75E1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0021">
            <a:off x="8597842" y="3014390"/>
            <a:ext cx="1019328" cy="12800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C0EC90-336C-A206-CBB6-2D6C9910CF33}"/>
              </a:ext>
            </a:extLst>
          </p:cNvPr>
          <p:cNvSpPr txBox="1"/>
          <p:nvPr/>
        </p:nvSpPr>
        <p:spPr>
          <a:xfrm>
            <a:off x="61281" y="927450"/>
            <a:ext cx="1206943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Draw the minute hand on the clocks to show the </a:t>
            </a:r>
          </a:p>
          <a:p>
            <a:pPr algn="ctr">
              <a:spcAft>
                <a:spcPts val="600"/>
              </a:spcAft>
            </a:pPr>
            <a:r>
              <a:rPr lang="en-US" sz="3200" b="1" dirty="0">
                <a:latin typeface="Century Gothic" panose="020B0502020202020204" pitchFamily="34" charset="0"/>
              </a:rPr>
              <a:t>correct times.</a:t>
            </a:r>
          </a:p>
        </p:txBody>
      </p:sp>
    </p:spTree>
    <p:extLst>
      <p:ext uri="{BB962C8B-B14F-4D97-AF65-F5344CB8AC3E}">
        <p14:creationId xmlns:p14="http://schemas.microsoft.com/office/powerpoint/2010/main" val="3618012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#5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CA7D4F0-9358-FD4E-9227-3E7617C36120}"/>
              </a:ext>
            </a:extLst>
          </p:cNvPr>
          <p:cNvSpPr txBox="1"/>
          <p:nvPr/>
        </p:nvSpPr>
        <p:spPr>
          <a:xfrm>
            <a:off x="0" y="850383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400" b="1" dirty="0">
                <a:latin typeface="Century Gothic" panose="020B0502020202020204" pitchFamily="34" charset="0"/>
              </a:rPr>
              <a:t>Saturday morning, Kim went to the park at the time shown on the clock. What time did she go?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22C668-C493-80CE-C265-59FDA329A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5" y="2221730"/>
            <a:ext cx="3575384" cy="35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77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#5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F6DD4A3-39FD-CA47-8023-175453D33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7785" y="2221730"/>
            <a:ext cx="3575384" cy="3553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CC6F6-FE0F-4946-8A8F-C24D924D7E26}"/>
              </a:ext>
            </a:extLst>
          </p:cNvPr>
          <p:cNvSpPr txBox="1"/>
          <p:nvPr/>
        </p:nvSpPr>
        <p:spPr>
          <a:xfrm>
            <a:off x="2114784" y="6007617"/>
            <a:ext cx="7459519" cy="523220"/>
          </a:xfrm>
          <a:prstGeom prst="rect">
            <a:avLst/>
          </a:prstGeom>
          <a:solidFill>
            <a:srgbClr val="85DFFF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Kim went to the park at 8:44 a.m.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2DFC0A-C83A-C2E1-25AB-6EA2B07B62E5}"/>
              </a:ext>
            </a:extLst>
          </p:cNvPr>
          <p:cNvSpPr txBox="1"/>
          <p:nvPr/>
        </p:nvSpPr>
        <p:spPr>
          <a:xfrm>
            <a:off x="0" y="850383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400" b="1" dirty="0">
                <a:latin typeface="Century Gothic" panose="020B0502020202020204" pitchFamily="34" charset="0"/>
              </a:rPr>
              <a:t>Saturday morning, Kim went to the park at the time shown on the clock. What time did she go? </a:t>
            </a:r>
          </a:p>
        </p:txBody>
      </p:sp>
    </p:spTree>
    <p:extLst>
      <p:ext uri="{BB962C8B-B14F-4D97-AF65-F5344CB8AC3E}">
        <p14:creationId xmlns:p14="http://schemas.microsoft.com/office/powerpoint/2010/main" val="657557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#6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13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BEAFF772-E377-8B4E-855D-0D90FAD56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26" y="3180811"/>
            <a:ext cx="3040380" cy="17373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63A150-6666-0D4F-9B25-1D8A7AE27CE1}"/>
              </a:ext>
            </a:extLst>
          </p:cNvPr>
          <p:cNvSpPr txBox="1"/>
          <p:nvPr/>
        </p:nvSpPr>
        <p:spPr>
          <a:xfrm>
            <a:off x="0" y="96558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700" b="1" dirty="0">
                <a:latin typeface="Century Gothic" panose="020B0502020202020204" pitchFamily="34" charset="0"/>
              </a:rPr>
              <a:t>The hour hand is pointing towards 8. The minute hand is pointing to 10.  Draw the clock hands. Write the time in the digital clock.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D6E6C-EDE9-6657-B336-7686416F85A7}"/>
              </a:ext>
            </a:extLst>
          </p:cNvPr>
          <p:cNvSpPr txBox="1"/>
          <p:nvPr/>
        </p:nvSpPr>
        <p:spPr>
          <a:xfrm>
            <a:off x="1056068" y="2833352"/>
            <a:ext cx="566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A8854E-3027-1718-30E8-6BF821875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736" y="2136841"/>
            <a:ext cx="4319341" cy="42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366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169B55-7D39-9041-AA38-045E725006EB}"/>
              </a:ext>
            </a:extLst>
          </p:cNvPr>
          <p:cNvGrpSpPr/>
          <p:nvPr/>
        </p:nvGrpSpPr>
        <p:grpSpPr>
          <a:xfrm>
            <a:off x="-1" y="34407"/>
            <a:ext cx="3644298" cy="765067"/>
            <a:chOff x="-1" y="34407"/>
            <a:chExt cx="3644298" cy="7650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80644B6-4FEE-864F-AC91-ACF71791FAED}"/>
                </a:ext>
              </a:extLst>
            </p:cNvPr>
            <p:cNvGrpSpPr/>
            <p:nvPr userDrawn="1"/>
          </p:nvGrpSpPr>
          <p:grpSpPr>
            <a:xfrm>
              <a:off x="-1" y="34407"/>
              <a:ext cx="3243533" cy="765067"/>
              <a:chOff x="-1" y="34407"/>
              <a:chExt cx="3243533" cy="76506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3EBB54-E544-D94F-90F6-8841E06C8A13}"/>
                  </a:ext>
                </a:extLst>
              </p:cNvPr>
              <p:cNvSpPr/>
              <p:nvPr userDrawn="1"/>
            </p:nvSpPr>
            <p:spPr>
              <a:xfrm>
                <a:off x="-1" y="91588"/>
                <a:ext cx="3243533" cy="70788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FA8EBB-44E9-6246-BD4F-E8731B5D1E27}"/>
                  </a:ext>
                </a:extLst>
              </p:cNvPr>
              <p:cNvSpPr txBox="1"/>
              <p:nvPr userDrawn="1"/>
            </p:nvSpPr>
            <p:spPr>
              <a:xfrm>
                <a:off x="618548" y="34407"/>
                <a:ext cx="261635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000" b="1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HelloAbracadabra" pitchFamily="2" charset="0"/>
                  </a:rPr>
                  <a:t>Problem #6</a:t>
                </a:r>
              </a:p>
            </p:txBody>
          </p:sp>
          <p:pic>
            <p:nvPicPr>
              <p:cNvPr id="7" name="Graphic 6" descr="Document with solid fill">
                <a:extLst>
                  <a:ext uri="{FF2B5EF4-FFF2-40B4-BE49-F238E27FC236}">
                    <a16:creationId xmlns:a16="http://schemas.microsoft.com/office/drawing/2014/main" id="{0E773AFF-A0B3-3346-BC83-A7F39AD5BF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281" y="171211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38F24-F069-DB44-852A-565EC6AC6499}"/>
                </a:ext>
              </a:extLst>
            </p:cNvPr>
            <p:cNvSpPr txBox="1"/>
            <p:nvPr userDrawn="1"/>
          </p:nvSpPr>
          <p:spPr>
            <a:xfrm>
              <a:off x="627175" y="430142"/>
              <a:ext cx="3017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b="0" dirty="0">
                  <a:solidFill>
                    <a:schemeClr val="tx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YOUR TURN</a:t>
              </a:r>
              <a:endParaRPr lang="en-US" sz="1050" b="0" dirty="0">
                <a:solidFill>
                  <a:schemeClr val="tx1"/>
                </a:solidFill>
                <a:latin typeface="Century Gothic" panose="020B0502020202020204" pitchFamily="34" charset="0"/>
                <a:ea typeface="HelloAbracadabra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36C0524-546C-B149-9914-27B8DB67C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874" y="2139696"/>
            <a:ext cx="4253443" cy="42271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B860DFD-0013-F44A-97DE-1396AA6765FF}"/>
              </a:ext>
            </a:extLst>
          </p:cNvPr>
          <p:cNvGrpSpPr>
            <a:grpSpLocks noChangeAspect="1"/>
          </p:cNvGrpSpPr>
          <p:nvPr/>
        </p:nvGrpSpPr>
        <p:grpSpPr>
          <a:xfrm>
            <a:off x="7387726" y="3180811"/>
            <a:ext cx="3040380" cy="1737360"/>
            <a:chOff x="2989769" y="5630097"/>
            <a:chExt cx="1600200" cy="914400"/>
          </a:xfrm>
        </p:grpSpPr>
        <p:pic>
          <p:nvPicPr>
            <p:cNvPr id="13" name="Picture 1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BEAFF772-E377-8B4E-855D-0D90FAD56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769" y="5630097"/>
              <a:ext cx="16002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ADDAE6-BFBA-5847-AE26-746037BF250D}"/>
                </a:ext>
              </a:extLst>
            </p:cNvPr>
            <p:cNvSpPr txBox="1"/>
            <p:nvPr/>
          </p:nvSpPr>
          <p:spPr>
            <a:xfrm>
              <a:off x="3231076" y="5828612"/>
              <a:ext cx="1120217" cy="5831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6600" b="1" dirty="0">
                  <a:solidFill>
                    <a:srgbClr val="FF0000"/>
                  </a:solidFill>
                  <a:latin typeface="Arial Rounded MT Bold" panose="020F0704030504030204" pitchFamily="34" charset="77"/>
                  <a:cs typeface="Arial" panose="020B0604020202020204" pitchFamily="34" charset="0"/>
                </a:rPr>
                <a:t>7</a:t>
              </a:r>
              <a:r>
                <a:rPr lang="en-US" sz="6000" b="1" dirty="0">
                  <a:solidFill>
                    <a:srgbClr val="FF0000"/>
                  </a:solidFill>
                  <a:latin typeface="Arial Rounded MT Bold" panose="020F0704030504030204" pitchFamily="34" charset="77"/>
                  <a:cs typeface="Arial" panose="020B0604020202020204" pitchFamily="34" charset="0"/>
                </a:rPr>
                <a:t>:</a:t>
              </a:r>
              <a:r>
                <a:rPr lang="en-US" sz="6600" b="1" dirty="0">
                  <a:solidFill>
                    <a:srgbClr val="FF0000"/>
                  </a:solidFill>
                  <a:latin typeface="Arial Rounded MT Bold" panose="020F0704030504030204" pitchFamily="34" charset="77"/>
                  <a:cs typeface="Arial" panose="020B0604020202020204" pitchFamily="34" charset="0"/>
                </a:rPr>
                <a:t>50</a:t>
              </a:r>
              <a:endParaRPr lang="en-US" sz="6000" b="1" dirty="0">
                <a:solidFill>
                  <a:srgbClr val="FF0000"/>
                </a:solidFill>
                <a:latin typeface="Arial Rounded MT Bold" panose="020F0704030504030204" pitchFamily="34" charset="77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DEF4C8-6313-C44E-B0AB-9ABC61A9AFC4}"/>
              </a:ext>
            </a:extLst>
          </p:cNvPr>
          <p:cNvSpPr txBox="1"/>
          <p:nvPr/>
        </p:nvSpPr>
        <p:spPr>
          <a:xfrm>
            <a:off x="0" y="96558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700" b="1" dirty="0">
                <a:latin typeface="Century Gothic" panose="020B0502020202020204" pitchFamily="34" charset="0"/>
              </a:rPr>
              <a:t>The hour hand is pointing towards 8. The minute hand is pointing to 10.  Draw the clock hands. Write the time in the digital clock.</a:t>
            </a:r>
          </a:p>
        </p:txBody>
      </p:sp>
    </p:spTree>
    <p:extLst>
      <p:ext uri="{BB962C8B-B14F-4D97-AF65-F5344CB8AC3E}">
        <p14:creationId xmlns:p14="http://schemas.microsoft.com/office/powerpoint/2010/main" val="2212100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Thought bubble outline">
            <a:extLst>
              <a:ext uri="{FF2B5EF4-FFF2-40B4-BE49-F238E27FC236}">
                <a16:creationId xmlns:a16="http://schemas.microsoft.com/office/drawing/2014/main" id="{8F362B94-D267-8046-B3F8-47C013D9F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2778" y="0"/>
            <a:ext cx="8453748" cy="76629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Graphic 11" descr="Thought bubble outline">
            <a:extLst>
              <a:ext uri="{FF2B5EF4-FFF2-40B4-BE49-F238E27FC236}">
                <a16:creationId xmlns:a16="http://schemas.microsoft.com/office/drawing/2014/main" id="{91F76845-6EF2-8942-8169-354C18BD2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02660" y="-210805"/>
            <a:ext cx="8453748" cy="76629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25A1A-236D-2D43-85E1-06EF583DF908}"/>
              </a:ext>
            </a:extLst>
          </p:cNvPr>
          <p:cNvSpPr/>
          <p:nvPr/>
        </p:nvSpPr>
        <p:spPr>
          <a:xfrm>
            <a:off x="-1" y="91588"/>
            <a:ext cx="3243533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C4810A-4132-9C4A-8659-3260BCF43F92}"/>
              </a:ext>
            </a:extLst>
          </p:cNvPr>
          <p:cNvSpPr txBox="1"/>
          <p:nvPr/>
        </p:nvSpPr>
        <p:spPr>
          <a:xfrm>
            <a:off x="618548" y="148710"/>
            <a:ext cx="261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latin typeface="Century Gothic" panose="020B0502020202020204" pitchFamily="34" charset="0"/>
                <a:ea typeface="HelloAbracadabra" pitchFamily="2" charset="0"/>
              </a:rPr>
              <a:t>Let’s Reflect</a:t>
            </a:r>
          </a:p>
        </p:txBody>
      </p:sp>
      <p:pic>
        <p:nvPicPr>
          <p:cNvPr id="6" name="Graphic 5" descr="Head with gears with solid fill">
            <a:extLst>
              <a:ext uri="{FF2B5EF4-FFF2-40B4-BE49-F238E27FC236}">
                <a16:creationId xmlns:a16="http://schemas.microsoft.com/office/drawing/2014/main" id="{320E61A2-B9D3-104A-B5BC-CDD61368F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59" y="139221"/>
            <a:ext cx="640080" cy="640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7A5A6A-CD8A-B446-A70F-6772233D12D9}"/>
              </a:ext>
            </a:extLst>
          </p:cNvPr>
          <p:cNvSpPr/>
          <p:nvPr/>
        </p:nvSpPr>
        <p:spPr>
          <a:xfrm>
            <a:off x="3498890" y="5307517"/>
            <a:ext cx="8693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72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It’s Reflection </a:t>
            </a:r>
            <a:r>
              <a:rPr lang="en-US" sz="7200" b="1" dirty="0">
                <a:latin typeface="Century Gothic" panose="020B0502020202020204" pitchFamily="34" charset="0"/>
              </a:rPr>
              <a:t>T</a:t>
            </a:r>
            <a:r>
              <a:rPr lang="en-US" sz="72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ime!</a:t>
            </a:r>
          </a:p>
        </p:txBody>
      </p:sp>
    </p:spTree>
    <p:extLst>
      <p:ext uri="{BB962C8B-B14F-4D97-AF65-F5344CB8AC3E}">
        <p14:creationId xmlns:p14="http://schemas.microsoft.com/office/powerpoint/2010/main" val="358587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75407-570D-8E4D-9BA5-7D9BBDE64193}"/>
              </a:ext>
            </a:extLst>
          </p:cNvPr>
          <p:cNvGrpSpPr>
            <a:grpSpLocks noChangeAspect="1"/>
          </p:cNvGrpSpPr>
          <p:nvPr/>
        </p:nvGrpSpPr>
        <p:grpSpPr>
          <a:xfrm>
            <a:off x="1064788" y="2621465"/>
            <a:ext cx="10062424" cy="1371600"/>
            <a:chOff x="2028645" y="143457"/>
            <a:chExt cx="8220970" cy="11205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3058373-7B72-7241-BD72-949C3EC3DBA1}"/>
                </a:ext>
              </a:extLst>
            </p:cNvPr>
            <p:cNvSpPr/>
            <p:nvPr userDrawn="1"/>
          </p:nvSpPr>
          <p:spPr>
            <a:xfrm>
              <a:off x="2114906" y="248387"/>
              <a:ext cx="8134709" cy="10156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20454B-880E-C849-9343-501849A57F1F}"/>
                </a:ext>
              </a:extLst>
            </p:cNvPr>
            <p:cNvSpPr/>
            <p:nvPr userDrawn="1"/>
          </p:nvSpPr>
          <p:spPr>
            <a:xfrm>
              <a:off x="2028645" y="166885"/>
              <a:ext cx="8134709" cy="101566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E1E0BF-4350-8042-9B8B-49F6124C75CF}"/>
                </a:ext>
              </a:extLst>
            </p:cNvPr>
            <p:cNvSpPr txBox="1"/>
            <p:nvPr userDrawn="1"/>
          </p:nvSpPr>
          <p:spPr>
            <a:xfrm>
              <a:off x="2028645" y="143457"/>
              <a:ext cx="8134709" cy="101566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0" b="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  WATCH ME FIRST</a:t>
              </a:r>
            </a:p>
          </p:txBody>
        </p:sp>
      </p:grp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C19CF5BA-74DA-1447-9695-53862ED0C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788" y="2650141"/>
            <a:ext cx="1228828" cy="12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F10A9A3-54BB-D544-AD99-E5FF696F23E2}"/>
              </a:ext>
            </a:extLst>
          </p:cNvPr>
          <p:cNvGrpSpPr/>
          <p:nvPr/>
        </p:nvGrpSpPr>
        <p:grpSpPr>
          <a:xfrm>
            <a:off x="487399" y="592666"/>
            <a:ext cx="9670380" cy="3460086"/>
            <a:chOff x="-658121" y="1968184"/>
            <a:chExt cx="7777592" cy="2215956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8C90A39A-BF57-784B-B18E-A0C68A068DA7}"/>
                </a:ext>
              </a:extLst>
            </p:cNvPr>
            <p:cNvSpPr/>
            <p:nvPr/>
          </p:nvSpPr>
          <p:spPr>
            <a:xfrm rot="10800000">
              <a:off x="-658121" y="1968184"/>
              <a:ext cx="7777592" cy="2202322"/>
            </a:xfrm>
            <a:prstGeom prst="wedgeRoundRectCallout">
              <a:avLst>
                <a:gd name="adj1" fmla="val -49454"/>
                <a:gd name="adj2" fmla="val -67721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17CCB42-2292-8F46-9100-A913915E0B6A}"/>
                </a:ext>
              </a:extLst>
            </p:cNvPr>
            <p:cNvSpPr/>
            <p:nvPr/>
          </p:nvSpPr>
          <p:spPr>
            <a:xfrm>
              <a:off x="-432966" y="2006069"/>
              <a:ext cx="7412543" cy="2178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4000" dirty="0">
                  <a:latin typeface="Century Gothic" panose="020B0502020202020204" pitchFamily="34" charset="0"/>
                  <a:ea typeface="HelloAbracadabra" pitchFamily="2" charset="0"/>
                </a:rPr>
                <a:t>In the previous lesson, we made a clock and told the time to the nearest five minutes.</a:t>
              </a:r>
            </a:p>
            <a:p>
              <a:pPr>
                <a:spcAft>
                  <a:spcPts val="18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4000" dirty="0">
                  <a:latin typeface="Century Gothic" panose="020B0502020202020204" pitchFamily="34" charset="0"/>
                  <a:ea typeface="HelloAbracadabra" pitchFamily="2" charset="0"/>
                </a:rPr>
                <a:t>Today we’ll tell time to the nearest minute.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F2E3C-E2A0-1D4E-A314-34CBD8568ADE}"/>
              </a:ext>
            </a:extLst>
          </p:cNvPr>
          <p:cNvGrpSpPr>
            <a:grpSpLocks noChangeAspect="1"/>
          </p:cNvGrpSpPr>
          <p:nvPr/>
        </p:nvGrpSpPr>
        <p:grpSpPr>
          <a:xfrm rot="1396978">
            <a:off x="10009965" y="2478765"/>
            <a:ext cx="4114800" cy="4114800"/>
            <a:chOff x="-21264" y="-65464"/>
            <a:chExt cx="1554480" cy="15544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53BA76-1E75-B549-B862-FB16C8CE833E}"/>
                </a:ext>
              </a:extLst>
            </p:cNvPr>
            <p:cNvSpPr/>
            <p:nvPr/>
          </p:nvSpPr>
          <p:spPr>
            <a:xfrm rot="19920818">
              <a:off x="504113" y="264839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577F0D-5817-254A-A705-84B76CC1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1438">
              <a:off x="-21264" y="-65464"/>
              <a:ext cx="1554480" cy="155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3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0FD4131-6A8C-604A-AF96-234F00F1DAC7}"/>
              </a:ext>
            </a:extLst>
          </p:cNvPr>
          <p:cNvGrpSpPr/>
          <p:nvPr/>
        </p:nvGrpSpPr>
        <p:grpSpPr>
          <a:xfrm>
            <a:off x="-108946" y="8244"/>
            <a:ext cx="11670463" cy="2650913"/>
            <a:chOff x="-21264" y="-65464"/>
            <a:chExt cx="11670463" cy="26509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CE6BAED-F50E-D448-9CA8-C8694B8D3B98}"/>
                </a:ext>
              </a:extLst>
            </p:cNvPr>
            <p:cNvGrpSpPr/>
            <p:nvPr userDrawn="1"/>
          </p:nvGrpSpPr>
          <p:grpSpPr>
            <a:xfrm>
              <a:off x="-21264" y="-65464"/>
              <a:ext cx="11491845" cy="2650913"/>
              <a:chOff x="-21264" y="-65464"/>
              <a:chExt cx="11491845" cy="2650913"/>
            </a:xfrm>
          </p:grpSpPr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F9A4ABD0-6DCB-8047-9BB7-5D4E31352252}"/>
                  </a:ext>
                </a:extLst>
              </p:cNvPr>
              <p:cNvSpPr/>
              <p:nvPr userDrawn="1"/>
            </p:nvSpPr>
            <p:spPr>
              <a:xfrm>
                <a:off x="1750059" y="1269857"/>
                <a:ext cx="9720522" cy="1315592"/>
              </a:xfrm>
              <a:prstGeom prst="wedgeRoundRectCallout">
                <a:avLst>
                  <a:gd name="adj1" fmla="val -53667"/>
                  <a:gd name="adj2" fmla="val -49186"/>
                  <a:gd name="adj3" fmla="val 16667"/>
                </a:avLst>
              </a:prstGeom>
              <a:solidFill>
                <a:srgbClr val="FFE699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E2B5C9-F0C2-8141-9DDF-E9C85F7075A9}"/>
                  </a:ext>
                </a:extLst>
              </p:cNvPr>
              <p:cNvSpPr/>
              <p:nvPr userDrawn="1"/>
            </p:nvSpPr>
            <p:spPr>
              <a:xfrm>
                <a:off x="1217902" y="176460"/>
                <a:ext cx="823272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 sz="2100">
                    <a:latin typeface="KG Part of Me"/>
                    <a:ea typeface="KG Part of Me"/>
                    <a:cs typeface="KG Part of Me"/>
                    <a:sym typeface="KG Part of Me"/>
                  </a:defRPr>
                </a:pPr>
                <a:r>
                  <a:rPr lang="en-US" sz="6000" b="1" dirty="0">
                    <a:latin typeface="Century Gothic" panose="020B0502020202020204" pitchFamily="34" charset="0"/>
                  </a:rPr>
                  <a:t>Vocabulary Highlight</a:t>
                </a:r>
                <a:endParaRPr lang="en-US" sz="6000" b="1" i="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C2EC399-5AB9-0941-A350-92E53C2E6E72}"/>
                  </a:ext>
                </a:extLst>
              </p:cNvPr>
              <p:cNvGrpSpPr/>
              <p:nvPr userDrawn="1"/>
            </p:nvGrpSpPr>
            <p:grpSpPr>
              <a:xfrm rot="20421438">
                <a:off x="-21264" y="-65464"/>
                <a:ext cx="1554480" cy="1554480"/>
                <a:chOff x="67285" y="1040325"/>
                <a:chExt cx="1554480" cy="155448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FDBC9046-A2C3-6841-88C7-AA4CD0DD39AA}"/>
                    </a:ext>
                  </a:extLst>
                </p:cNvPr>
                <p:cNvSpPr/>
                <p:nvPr userDrawn="1"/>
              </p:nvSpPr>
              <p:spPr>
                <a:xfrm rot="21099380">
                  <a:off x="594022" y="1376952"/>
                  <a:ext cx="538895" cy="879692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" name="Picture 9" descr="A black and white logo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66382DE-AEB4-3840-983B-E0C6202FFD7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85" y="1040325"/>
                  <a:ext cx="1554480" cy="1554480"/>
                </a:xfrm>
                <a:prstGeom prst="rect">
                  <a:avLst/>
                </a:prstGeom>
              </p:spPr>
            </p:pic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65BAF9-5250-8841-A5DF-6EF66ECB1032}"/>
                </a:ext>
              </a:extLst>
            </p:cNvPr>
            <p:cNvSpPr/>
            <p:nvPr userDrawn="1"/>
          </p:nvSpPr>
          <p:spPr>
            <a:xfrm>
              <a:off x="1928678" y="1400711"/>
              <a:ext cx="972052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700"/>
                </a:spcAft>
                <a:defRPr sz="2100">
                  <a:latin typeface="KG Part of Me"/>
                  <a:ea typeface="KG Part of Me"/>
                  <a:cs typeface="KG Part of Me"/>
                  <a:sym typeface="KG Part of Me"/>
                </a:defRPr>
              </a:pPr>
              <a:r>
                <a:rPr lang="en-US" sz="3200" dirty="0">
                  <a:latin typeface="Century Gothic" panose="020B0502020202020204" pitchFamily="34" charset="0"/>
                </a:rPr>
                <a:t>An </a:t>
              </a:r>
              <a:r>
                <a:rPr lang="en-US" sz="3200" b="1" dirty="0">
                  <a:latin typeface="Century Gothic" panose="020B0502020202020204" pitchFamily="34" charset="0"/>
                </a:rPr>
                <a:t>analog clock</a:t>
              </a:r>
              <a:r>
                <a:rPr lang="en-US" sz="3200" dirty="0">
                  <a:latin typeface="Century Gothic" panose="020B0502020202020204" pitchFamily="34" charset="0"/>
                </a:rPr>
                <a:t> has a face with numbers 1-12 on it and moving hands (hour and minute).</a:t>
              </a:r>
              <a:endParaRPr lang="en-US" sz="3200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29470C43-5CC8-B744-9A35-A2AB19A8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19" y="3429000"/>
            <a:ext cx="3316937" cy="32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9A4ABD0-6DCB-8047-9BB7-5D4E31352252}"/>
              </a:ext>
            </a:extLst>
          </p:cNvPr>
          <p:cNvSpPr/>
          <p:nvPr userDrawn="1"/>
        </p:nvSpPr>
        <p:spPr>
          <a:xfrm>
            <a:off x="1852294" y="1268971"/>
            <a:ext cx="4911761" cy="4192378"/>
          </a:xfrm>
          <a:prstGeom prst="wedgeRoundRectCallout">
            <a:avLst>
              <a:gd name="adj1" fmla="val -59214"/>
              <a:gd name="adj2" fmla="val -41285"/>
              <a:gd name="adj3" fmla="val 16667"/>
            </a:avLst>
          </a:prstGeom>
          <a:solidFill>
            <a:srgbClr val="FFE6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E2B5C9-F0C2-8141-9DDF-E9C85F7075A9}"/>
              </a:ext>
            </a:extLst>
          </p:cNvPr>
          <p:cNvSpPr/>
          <p:nvPr userDrawn="1"/>
        </p:nvSpPr>
        <p:spPr>
          <a:xfrm>
            <a:off x="1319857" y="92161"/>
            <a:ext cx="10491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Review!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2EC399-5AB9-0941-A350-92E53C2E6E72}"/>
              </a:ext>
            </a:extLst>
          </p:cNvPr>
          <p:cNvGrpSpPr/>
          <p:nvPr userDrawn="1"/>
        </p:nvGrpSpPr>
        <p:grpSpPr>
          <a:xfrm rot="20421438">
            <a:off x="-108946" y="8244"/>
            <a:ext cx="1554480" cy="1554480"/>
            <a:chOff x="67285" y="1040325"/>
            <a:chExt cx="1554480" cy="15544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DBC9046-A2C3-6841-88C7-AA4CD0DD39AA}"/>
                </a:ext>
              </a:extLst>
            </p:cNvPr>
            <p:cNvSpPr/>
            <p:nvPr userDrawn="1"/>
          </p:nvSpPr>
          <p:spPr>
            <a:xfrm rot="21099380">
              <a:off x="594022" y="1376952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466382DE-AEB4-3840-983B-E0C6202FFD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5" y="1040325"/>
              <a:ext cx="1554480" cy="155448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965BAF9-5250-8841-A5DF-6EF66ECB1032}"/>
              </a:ext>
            </a:extLst>
          </p:cNvPr>
          <p:cNvSpPr/>
          <p:nvPr userDrawn="1"/>
        </p:nvSpPr>
        <p:spPr>
          <a:xfrm>
            <a:off x="2146043" y="2765653"/>
            <a:ext cx="471839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3050" dirty="0">
                <a:latin typeface="Century Gothic" panose="020B0502020202020204" pitchFamily="34" charset="0"/>
              </a:rPr>
              <a:t>The</a:t>
            </a:r>
            <a:r>
              <a:rPr lang="en-US" sz="3050" b="1" dirty="0">
                <a:latin typeface="Century Gothic" panose="020B0502020202020204" pitchFamily="34" charset="0"/>
              </a:rPr>
              <a:t> </a:t>
            </a:r>
            <a:r>
              <a:rPr lang="en-US" sz="3050" dirty="0">
                <a:latin typeface="Century Gothic" panose="020B0502020202020204" pitchFamily="34" charset="0"/>
              </a:rPr>
              <a:t>short hand is the </a:t>
            </a:r>
            <a:r>
              <a:rPr lang="en-US" sz="3050" b="1" dirty="0">
                <a:latin typeface="Century Gothic" panose="020B0502020202020204" pitchFamily="34" charset="0"/>
              </a:rPr>
              <a:t>hour hand. </a:t>
            </a:r>
            <a:endParaRPr lang="en-US" sz="305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BD20565-4FF6-0B4C-B828-E1A0F0D15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35" y="1099967"/>
            <a:ext cx="4373265" cy="43613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539C00-E91B-158C-1ADE-22B55E495398}"/>
              </a:ext>
            </a:extLst>
          </p:cNvPr>
          <p:cNvSpPr txBox="1"/>
          <p:nvPr/>
        </p:nvSpPr>
        <p:spPr>
          <a:xfrm>
            <a:off x="2146043" y="3998851"/>
            <a:ext cx="4718395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700"/>
              </a:spcAft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3050" dirty="0">
                <a:latin typeface="Century Gothic" panose="020B0502020202020204" pitchFamily="34" charset="0"/>
              </a:rPr>
              <a:t>The long hand is the </a:t>
            </a:r>
            <a:r>
              <a:rPr lang="en-US" sz="3050" b="1" dirty="0">
                <a:latin typeface="Century Gothic" panose="020B0502020202020204" pitchFamily="34" charset="0"/>
              </a:rPr>
              <a:t>minute hand</a:t>
            </a:r>
            <a:r>
              <a:rPr lang="en-US" sz="305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6AD3AC-FA1B-08BC-D365-FE7C1FB49620}"/>
              </a:ext>
            </a:extLst>
          </p:cNvPr>
          <p:cNvSpPr txBox="1"/>
          <p:nvPr/>
        </p:nvSpPr>
        <p:spPr>
          <a:xfrm>
            <a:off x="2146043" y="1501786"/>
            <a:ext cx="4529678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3050" b="1" dirty="0">
                <a:latin typeface="Century Gothic" panose="020B0502020202020204" pitchFamily="34" charset="0"/>
              </a:rPr>
              <a:t>Analog clocks have two hands.</a:t>
            </a:r>
          </a:p>
        </p:txBody>
      </p:sp>
    </p:spTree>
    <p:extLst>
      <p:ext uri="{BB962C8B-B14F-4D97-AF65-F5344CB8AC3E}">
        <p14:creationId xmlns:p14="http://schemas.microsoft.com/office/powerpoint/2010/main" val="164456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BF618D5-F83A-BB48-BA24-D66D76FF617D}"/>
              </a:ext>
            </a:extLst>
          </p:cNvPr>
          <p:cNvGrpSpPr/>
          <p:nvPr/>
        </p:nvGrpSpPr>
        <p:grpSpPr>
          <a:xfrm>
            <a:off x="550323" y="4451659"/>
            <a:ext cx="11091353" cy="728822"/>
            <a:chOff x="2393462" y="4105051"/>
            <a:chExt cx="7553926" cy="1060893"/>
          </a:xfrm>
        </p:grpSpPr>
        <p:sp>
          <p:nvSpPr>
            <p:cNvPr id="28" name="Rounded Rectangular Callout 27">
              <a:extLst>
                <a:ext uri="{FF2B5EF4-FFF2-40B4-BE49-F238E27FC236}">
                  <a16:creationId xmlns:a16="http://schemas.microsoft.com/office/drawing/2014/main" id="{DD3A614A-0294-5F4F-817A-E45D5568D16F}"/>
                </a:ext>
              </a:extLst>
            </p:cNvPr>
            <p:cNvSpPr/>
            <p:nvPr/>
          </p:nvSpPr>
          <p:spPr>
            <a:xfrm rot="10800000">
              <a:off x="2544935" y="4105051"/>
              <a:ext cx="7221417" cy="1060893"/>
            </a:xfrm>
            <a:prstGeom prst="wedgeRoundRectCallout">
              <a:avLst>
                <a:gd name="adj1" fmla="val -36899"/>
                <a:gd name="adj2" fmla="val -47387"/>
                <a:gd name="adj3" fmla="val 16667"/>
              </a:avLst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5CDCE14-8DA3-194E-9073-91036B5738A9}"/>
                </a:ext>
              </a:extLst>
            </p:cNvPr>
            <p:cNvSpPr/>
            <p:nvPr/>
          </p:nvSpPr>
          <p:spPr>
            <a:xfrm>
              <a:off x="2393462" y="4200380"/>
              <a:ext cx="7553926" cy="761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2800" dirty="0">
                  <a:solidFill>
                    <a:schemeClr val="bg1"/>
                  </a:solidFill>
                  <a:latin typeface="Century Gothic" panose="020B0502020202020204" pitchFamily="34" charset="0"/>
                  <a:ea typeface="HelloAbracadabra" pitchFamily="2" charset="0"/>
                </a:rPr>
                <a:t>As it gets later, the hour hand moves towards the next hour. 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77D0E1-F1A3-7B43-98F9-264EDE7FF335}"/>
              </a:ext>
            </a:extLst>
          </p:cNvPr>
          <p:cNvGrpSpPr/>
          <p:nvPr/>
        </p:nvGrpSpPr>
        <p:grpSpPr>
          <a:xfrm>
            <a:off x="164626" y="1470318"/>
            <a:ext cx="11699462" cy="2526607"/>
            <a:chOff x="164626" y="1924743"/>
            <a:chExt cx="11699462" cy="2526607"/>
          </a:xfrm>
        </p:grpSpPr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2F9BE140-ED67-DE4E-BE5C-307FEF4F4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143" y="2392402"/>
              <a:ext cx="2057400" cy="2044700"/>
            </a:xfrm>
            <a:prstGeom prst="rect">
              <a:avLst/>
            </a:prstGeom>
          </p:spPr>
        </p:pic>
        <p:pic>
          <p:nvPicPr>
            <p:cNvPr id="16" name="Picture 15" descr="A white clock with black hands&#10;&#10;Description automatically generated with low confidence">
              <a:extLst>
                <a:ext uri="{FF2B5EF4-FFF2-40B4-BE49-F238E27FC236}">
                  <a16:creationId xmlns:a16="http://schemas.microsoft.com/office/drawing/2014/main" id="{6B142E56-E375-7C45-BAB4-BC35BC71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300" y="2406650"/>
              <a:ext cx="2057400" cy="2044700"/>
            </a:xfrm>
            <a:prstGeom prst="rect">
              <a:avLst/>
            </a:prstGeom>
          </p:spPr>
        </p:pic>
        <p:pic>
          <p:nvPicPr>
            <p:cNvPr id="22" name="Picture 21" descr="Shape, circle&#10;&#10;Description automatically generated">
              <a:extLst>
                <a:ext uri="{FF2B5EF4-FFF2-40B4-BE49-F238E27FC236}">
                  <a16:creationId xmlns:a16="http://schemas.microsoft.com/office/drawing/2014/main" id="{5A353A15-2CF5-7046-A634-F9669B43D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664" y="2341160"/>
              <a:ext cx="2057400" cy="2044700"/>
            </a:xfrm>
            <a:prstGeom prst="rect">
              <a:avLst/>
            </a:prstGeom>
          </p:spPr>
        </p:pic>
        <p:pic>
          <p:nvPicPr>
            <p:cNvPr id="24" name="Picture 23" descr="A black and white clock&#10;&#10;Description automatically generated with medium confidence">
              <a:extLst>
                <a:ext uri="{FF2B5EF4-FFF2-40B4-BE49-F238E27FC236}">
                  <a16:creationId xmlns:a16="http://schemas.microsoft.com/office/drawing/2014/main" id="{A3393602-1A39-4B46-905A-1503B1C28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6688" y="2341160"/>
              <a:ext cx="2057400" cy="20447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5CA2CB-CA1F-2C43-AD0A-8456BC2BF207}"/>
                </a:ext>
              </a:extLst>
            </p:cNvPr>
            <p:cNvSpPr txBox="1"/>
            <p:nvPr/>
          </p:nvSpPr>
          <p:spPr>
            <a:xfrm>
              <a:off x="3059364" y="1926242"/>
              <a:ext cx="11266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  <a:ea typeface="HelloAbracadabra" pitchFamily="2" charset="0"/>
                </a:rPr>
                <a:t>2:15</a:t>
              </a:r>
              <a:endParaRPr lang="en-US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C98D30A-292F-BF4C-818D-4D8F3803BF38}"/>
                </a:ext>
              </a:extLst>
            </p:cNvPr>
            <p:cNvSpPr txBox="1"/>
            <p:nvPr/>
          </p:nvSpPr>
          <p:spPr>
            <a:xfrm>
              <a:off x="5537734" y="1927905"/>
              <a:ext cx="11266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  <a:ea typeface="HelloAbracadabra" pitchFamily="2" charset="0"/>
                </a:rPr>
                <a:t>2:30</a:t>
              </a:r>
              <a:endParaRPr lang="en-US" sz="2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B8DCBEB-08C2-4943-BF25-0CD438D3DB1F}"/>
                </a:ext>
              </a:extLst>
            </p:cNvPr>
            <p:cNvSpPr txBox="1"/>
            <p:nvPr/>
          </p:nvSpPr>
          <p:spPr>
            <a:xfrm>
              <a:off x="7970967" y="1924743"/>
              <a:ext cx="11266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  <a:ea typeface="HelloAbracadabra" pitchFamily="2" charset="0"/>
                </a:rPr>
                <a:t>2:45</a:t>
              </a:r>
              <a:endParaRPr lang="en-US" sz="2400" dirty="0"/>
            </a:p>
          </p:txBody>
        </p:sp>
        <p:pic>
          <p:nvPicPr>
            <p:cNvPr id="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8B326D32-64C8-FE40-9EA0-A010EDB6E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626" y="2406650"/>
              <a:ext cx="2057400" cy="20447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2BF083-B2A5-C440-88AF-B084CBC2880A}"/>
                </a:ext>
              </a:extLst>
            </p:cNvPr>
            <p:cNvSpPr txBox="1"/>
            <p:nvPr/>
          </p:nvSpPr>
          <p:spPr>
            <a:xfrm>
              <a:off x="626131" y="1929404"/>
              <a:ext cx="11266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  <a:ea typeface="HelloAbracadabra" pitchFamily="2" charset="0"/>
                </a:rPr>
                <a:t>2:00</a:t>
              </a:r>
              <a:endParaRPr lang="en-US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804AB8-2F46-9846-A180-F49965A303EB}"/>
                </a:ext>
              </a:extLst>
            </p:cNvPr>
            <p:cNvSpPr txBox="1"/>
            <p:nvPr/>
          </p:nvSpPr>
          <p:spPr>
            <a:xfrm>
              <a:off x="10249217" y="1940490"/>
              <a:ext cx="11266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  <a:ea typeface="HelloAbracadabra" pitchFamily="2" charset="0"/>
                </a:rPr>
                <a:t>2:55</a:t>
              </a:r>
              <a:endParaRPr lang="en-US" sz="24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6E04E1-494B-9A42-AA9D-770CA57CDF8E}"/>
              </a:ext>
            </a:extLst>
          </p:cNvPr>
          <p:cNvGrpSpPr/>
          <p:nvPr/>
        </p:nvGrpSpPr>
        <p:grpSpPr>
          <a:xfrm>
            <a:off x="1189454" y="5560593"/>
            <a:ext cx="10029544" cy="958610"/>
            <a:chOff x="2831388" y="4105051"/>
            <a:chExt cx="6839136" cy="1395379"/>
          </a:xfrm>
        </p:grpSpPr>
        <p:sp>
          <p:nvSpPr>
            <p:cNvPr id="42" name="Rounded Rectangular Callout 41">
              <a:extLst>
                <a:ext uri="{FF2B5EF4-FFF2-40B4-BE49-F238E27FC236}">
                  <a16:creationId xmlns:a16="http://schemas.microsoft.com/office/drawing/2014/main" id="{1B781EAC-89D4-C14C-AF8C-536677941A25}"/>
                </a:ext>
              </a:extLst>
            </p:cNvPr>
            <p:cNvSpPr/>
            <p:nvPr/>
          </p:nvSpPr>
          <p:spPr>
            <a:xfrm rot="10800000">
              <a:off x="2831388" y="4105051"/>
              <a:ext cx="6839136" cy="1375608"/>
            </a:xfrm>
            <a:prstGeom prst="wedgeRoundRectCallout">
              <a:avLst>
                <a:gd name="adj1" fmla="val -36899"/>
                <a:gd name="adj2" fmla="val -47387"/>
                <a:gd name="adj3" fmla="val 16667"/>
              </a:avLst>
            </a:prstGeom>
            <a:solidFill>
              <a:srgbClr val="FFF38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945BC27-2AE7-464D-8720-A25C5253A57F}"/>
                </a:ext>
              </a:extLst>
            </p:cNvPr>
            <p:cNvSpPr/>
            <p:nvPr/>
          </p:nvSpPr>
          <p:spPr>
            <a:xfrm>
              <a:off x="2926006" y="4111606"/>
              <a:ext cx="6649900" cy="1388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In the examples above the hour is still 2 o’clock even though the hour hand is </a:t>
              </a:r>
              <a:r>
                <a:rPr lang="en-US" sz="2800" b="1" u="sng" dirty="0">
                  <a:latin typeface="Century Gothic" panose="020B0502020202020204" pitchFamily="34" charset="0"/>
                  <a:ea typeface="HelloAbracadabra" pitchFamily="2" charset="0"/>
                </a:rPr>
                <a:t>not</a:t>
              </a:r>
              <a:r>
                <a:rPr lang="en-US" sz="2800" dirty="0">
                  <a:latin typeface="Century Gothic" panose="020B0502020202020204" pitchFamily="34" charset="0"/>
                  <a:ea typeface="HelloAbracadabra" pitchFamily="2" charset="0"/>
                </a:rPr>
                <a:t> pointing directly at 2. 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46CDF29-FEA6-6246-9005-5903B8C0DB6F}"/>
              </a:ext>
            </a:extLst>
          </p:cNvPr>
          <p:cNvSpPr/>
          <p:nvPr/>
        </p:nvSpPr>
        <p:spPr>
          <a:xfrm>
            <a:off x="1319857" y="92161"/>
            <a:ext cx="10491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100">
                <a:latin typeface="KG Part of Me"/>
                <a:ea typeface="KG Part of Me"/>
                <a:cs typeface="KG Part of Me"/>
                <a:sym typeface="KG Part of Me"/>
              </a:defRPr>
            </a:pPr>
            <a:r>
              <a:rPr lang="en-US" sz="6000" b="1" i="0" dirty="0">
                <a:solidFill>
                  <a:schemeClr val="tx1"/>
                </a:solidFill>
                <a:latin typeface="Century Gothic" panose="020B0502020202020204" pitchFamily="34" charset="0"/>
              </a:rPr>
              <a:t>Let’s Review!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8E4ED8-C494-7045-AAD4-18942D279748}"/>
              </a:ext>
            </a:extLst>
          </p:cNvPr>
          <p:cNvGrpSpPr/>
          <p:nvPr/>
        </p:nvGrpSpPr>
        <p:grpSpPr>
          <a:xfrm rot="20421438">
            <a:off x="-108946" y="8244"/>
            <a:ext cx="1554480" cy="1554480"/>
            <a:chOff x="67285" y="1040325"/>
            <a:chExt cx="1554480" cy="155448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F8B35B-1CDD-E44C-BCC1-50C85DF415D5}"/>
                </a:ext>
              </a:extLst>
            </p:cNvPr>
            <p:cNvSpPr/>
            <p:nvPr userDrawn="1"/>
          </p:nvSpPr>
          <p:spPr>
            <a:xfrm rot="21099380">
              <a:off x="594022" y="1376952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4B7BF208-6EF5-504B-ABEA-CBDE3FB201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85" y="1040325"/>
              <a:ext cx="1554480" cy="155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30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8C90A39A-BF57-784B-B18E-A0C68A068DA7}"/>
              </a:ext>
            </a:extLst>
          </p:cNvPr>
          <p:cNvSpPr/>
          <p:nvPr/>
        </p:nvSpPr>
        <p:spPr>
          <a:xfrm rot="10800000">
            <a:off x="2026963" y="608200"/>
            <a:ext cx="9670381" cy="2648980"/>
          </a:xfrm>
          <a:prstGeom prst="wedgeRoundRectCallout">
            <a:avLst>
              <a:gd name="adj1" fmla="val 47900"/>
              <a:gd name="adj2" fmla="val -72043"/>
              <a:gd name="adj3" fmla="val 16667"/>
            </a:avLst>
          </a:prstGeom>
          <a:solidFill>
            <a:srgbClr val="FFF38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F2E3C-E2A0-1D4E-A314-34CBD8568ADE}"/>
              </a:ext>
            </a:extLst>
          </p:cNvPr>
          <p:cNvGrpSpPr>
            <a:grpSpLocks noChangeAspect="1"/>
          </p:cNvGrpSpPr>
          <p:nvPr/>
        </p:nvGrpSpPr>
        <p:grpSpPr>
          <a:xfrm rot="1396978">
            <a:off x="-2057400" y="2059168"/>
            <a:ext cx="4114800" cy="4114800"/>
            <a:chOff x="-21264" y="-65464"/>
            <a:chExt cx="1554480" cy="15544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53BA76-1E75-B549-B862-FB16C8CE833E}"/>
                </a:ext>
              </a:extLst>
            </p:cNvPr>
            <p:cNvSpPr/>
            <p:nvPr/>
          </p:nvSpPr>
          <p:spPr>
            <a:xfrm rot="19920818">
              <a:off x="504113" y="264839"/>
              <a:ext cx="538895" cy="87969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5577F0D-5817-254A-A705-84B76CC1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1438">
              <a:off x="-21264" y="-65464"/>
              <a:ext cx="1554480" cy="155448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B389EDD-DDAC-4344-BB5E-DD93720FBA9F}"/>
              </a:ext>
            </a:extLst>
          </p:cNvPr>
          <p:cNvSpPr/>
          <p:nvPr/>
        </p:nvSpPr>
        <p:spPr>
          <a:xfrm>
            <a:off x="1986843" y="1120246"/>
            <a:ext cx="9710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0E101A"/>
                </a:solidFill>
                <a:latin typeface="Century Gothic" panose="020B0502020202020204" pitchFamily="34" charset="0"/>
              </a:rPr>
              <a:t>Watch as I solve a problem to the nearest minute.</a:t>
            </a:r>
          </a:p>
        </p:txBody>
      </p:sp>
    </p:spTree>
    <p:extLst>
      <p:ext uri="{BB962C8B-B14F-4D97-AF65-F5344CB8AC3E}">
        <p14:creationId xmlns:p14="http://schemas.microsoft.com/office/powerpoint/2010/main" val="44430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44810</TotalTime>
  <Words>1067</Words>
  <Application>Microsoft Office PowerPoint</Application>
  <PresentationFormat>Widescreen</PresentationFormat>
  <Paragraphs>195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Rounded MT Bold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Rivera</dc:creator>
  <cp:lastModifiedBy>Ashlee DeDuijtsche</cp:lastModifiedBy>
  <cp:revision>1341</cp:revision>
  <cp:lastPrinted>2021-12-09T13:54:53Z</cp:lastPrinted>
  <dcterms:created xsi:type="dcterms:W3CDTF">2021-01-21T17:52:37Z</dcterms:created>
  <dcterms:modified xsi:type="dcterms:W3CDTF">2024-04-11T15:12:17Z</dcterms:modified>
</cp:coreProperties>
</file>