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643" r:id="rId6"/>
    <p:sldId id="759" r:id="rId7"/>
    <p:sldId id="290" r:id="rId8"/>
    <p:sldId id="292" r:id="rId9"/>
    <p:sldId id="293" r:id="rId10"/>
    <p:sldId id="760" r:id="rId11"/>
    <p:sldId id="895" r:id="rId12"/>
    <p:sldId id="761" r:id="rId13"/>
    <p:sldId id="897" r:id="rId14"/>
    <p:sldId id="928" r:id="rId15"/>
    <p:sldId id="899" r:id="rId16"/>
    <p:sldId id="900" r:id="rId17"/>
    <p:sldId id="929" r:id="rId18"/>
    <p:sldId id="925" r:id="rId19"/>
    <p:sldId id="926" r:id="rId20"/>
    <p:sldId id="904" r:id="rId21"/>
    <p:sldId id="905" r:id="rId22"/>
    <p:sldId id="906" r:id="rId23"/>
    <p:sldId id="907" r:id="rId24"/>
    <p:sldId id="908" r:id="rId25"/>
    <p:sldId id="275" r:id="rId26"/>
    <p:sldId id="672" r:id="rId27"/>
    <p:sldId id="737" r:id="rId28"/>
    <p:sldId id="909" r:id="rId29"/>
    <p:sldId id="910" r:id="rId30"/>
    <p:sldId id="932" r:id="rId31"/>
    <p:sldId id="911" r:id="rId32"/>
    <p:sldId id="933" r:id="rId33"/>
    <p:sldId id="930" r:id="rId34"/>
    <p:sldId id="912" r:id="rId35"/>
    <p:sldId id="914" r:id="rId36"/>
    <p:sldId id="277" r:id="rId37"/>
    <p:sldId id="287" r:id="rId38"/>
    <p:sldId id="289" r:id="rId39"/>
    <p:sldId id="683" r:id="rId40"/>
    <p:sldId id="915" r:id="rId41"/>
    <p:sldId id="839" r:id="rId42"/>
    <p:sldId id="916" r:id="rId43"/>
    <p:sldId id="917" r:id="rId44"/>
    <p:sldId id="918" r:id="rId45"/>
    <p:sldId id="919" r:id="rId46"/>
    <p:sldId id="920" r:id="rId47"/>
    <p:sldId id="890" r:id="rId48"/>
    <p:sldId id="921" r:id="rId49"/>
    <p:sldId id="922" r:id="rId50"/>
    <p:sldId id="923" r:id="rId51"/>
    <p:sldId id="38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E20000"/>
    <a:srgbClr val="85DFFF"/>
    <a:srgbClr val="FFF380"/>
    <a:srgbClr val="FFFC00"/>
    <a:srgbClr val="945200"/>
    <a:srgbClr val="00FDFF"/>
    <a:srgbClr val="FC6A03"/>
    <a:srgbClr val="FF7E79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1291"/>
  </p:normalViewPr>
  <p:slideViewPr>
    <p:cSldViewPr snapToGrid="0">
      <p:cViewPr varScale="1">
        <p:scale>
          <a:sx n="99" d="100"/>
          <a:sy n="99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266B-734C-FC42-954E-1D186295DB5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6643D-879D-9841-90D2-339F8A7E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46BD-049F-8F49-A9C5-40C6B4EB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2D9C9-6246-FE4F-AB34-B3D61386C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1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1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4828C76-87B7-324A-B799-9CBCBC17B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446" y="7757160"/>
            <a:ext cx="6660805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FDCAE4-C8A5-664A-9D67-C14FA2BEB6EC}"/>
              </a:ext>
            </a:extLst>
          </p:cNvPr>
          <p:cNvSpPr>
            <a:spLocks noChangeAspect="1"/>
          </p:cNvSpPr>
          <p:nvPr userDrawn="1"/>
        </p:nvSpPr>
        <p:spPr>
          <a:xfrm>
            <a:off x="2613803" y="-1085728"/>
            <a:ext cx="795969" cy="795528"/>
          </a:xfrm>
          <a:prstGeom prst="rect">
            <a:avLst/>
          </a:prstGeom>
          <a:solidFill>
            <a:srgbClr val="00F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8EF41-AB6E-2546-A45B-4514B069EF94}"/>
              </a:ext>
            </a:extLst>
          </p:cNvPr>
          <p:cNvSpPr>
            <a:spLocks noChangeAspect="1"/>
          </p:cNvSpPr>
          <p:nvPr userDrawn="1"/>
        </p:nvSpPr>
        <p:spPr>
          <a:xfrm>
            <a:off x="6710771" y="-1003481"/>
            <a:ext cx="308619" cy="320040"/>
          </a:xfrm>
          <a:prstGeom prst="rect">
            <a:avLst/>
          </a:prstGeom>
          <a:solidFill>
            <a:srgbClr val="FF7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8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1009E0-36DC-B64B-8E31-A3052C4260A1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04F4B9-4AEE-FD4B-BBA6-F384C210E98A}"/>
              </a:ext>
            </a:extLst>
          </p:cNvPr>
          <p:cNvGrpSpPr/>
          <p:nvPr userDrawn="1"/>
        </p:nvGrpSpPr>
        <p:grpSpPr>
          <a:xfrm>
            <a:off x="-108946" y="8244"/>
            <a:ext cx="11491845" cy="3351258"/>
            <a:chOff x="-21264" y="-65464"/>
            <a:chExt cx="11491845" cy="33512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67590A-5961-2141-B129-E03413924B4B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3351258"/>
              <a:chOff x="-21264" y="-65464"/>
              <a:chExt cx="11491845" cy="3351258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BBF591A-893E-FC42-A4F0-82322044587A}"/>
                  </a:ext>
                </a:extLst>
              </p:cNvPr>
              <p:cNvSpPr/>
              <p:nvPr userDrawn="1"/>
            </p:nvSpPr>
            <p:spPr>
              <a:xfrm>
                <a:off x="1750059" y="1269858"/>
                <a:ext cx="9720522" cy="2015936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3C400A-8780-D94D-9C74-662FA75B380B}"/>
                  </a:ext>
                </a:extLst>
              </p:cNvPr>
              <p:cNvSpPr/>
              <p:nvPr userDrawn="1"/>
            </p:nvSpPr>
            <p:spPr>
              <a:xfrm>
                <a:off x="1217902" y="187116"/>
                <a:ext cx="837744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Vocabulary Highlight!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AD0A27C-E400-5647-88BE-646E92A37411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7F6C9BE-AEC2-9344-ABDB-DACC8B9407A5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FC87D0B1-F1C7-1F45-B587-8FB14A7B357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884B9-97AD-C84F-AC7B-0D387783C1FC}"/>
                </a:ext>
              </a:extLst>
            </p:cNvPr>
            <p:cNvSpPr/>
            <p:nvPr userDrawn="1"/>
          </p:nvSpPr>
          <p:spPr>
            <a:xfrm>
              <a:off x="1920709" y="1469912"/>
              <a:ext cx="953844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300" b="1" dirty="0">
                  <a:latin typeface="Century Gothic" panose="020B0502020202020204" pitchFamily="34" charset="0"/>
                </a:rPr>
                <a:t>Reasonableness</a:t>
              </a:r>
              <a:r>
                <a:rPr lang="en-US" sz="3300" dirty="0">
                  <a:latin typeface="Century Gothic" panose="020B0502020202020204" pitchFamily="34" charset="0"/>
                </a:rPr>
                <a:t> helps us check to ensure our answers make sense and are logical. This is an important math concept.</a:t>
              </a:r>
              <a:endParaRPr lang="en-US" sz="33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183A1E-8759-D84F-ACBF-7C8DE6F1CE02}"/>
              </a:ext>
            </a:extLst>
          </p:cNvPr>
          <p:cNvSpPr txBox="1"/>
          <p:nvPr userDrawn="1"/>
        </p:nvSpPr>
        <p:spPr>
          <a:xfrm>
            <a:off x="2225377" y="3571083"/>
            <a:ext cx="843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Two ways to check for reasonableness: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24E5A-0463-534A-80ED-BFD3B5B235EA}"/>
              </a:ext>
            </a:extLst>
          </p:cNvPr>
          <p:cNvSpPr/>
          <p:nvPr userDrawn="1"/>
        </p:nvSpPr>
        <p:spPr>
          <a:xfrm>
            <a:off x="1394773" y="4403483"/>
            <a:ext cx="4701227" cy="2193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ECA71-AF92-5841-B5B2-7D6CE2CE2FA5}"/>
              </a:ext>
            </a:extLst>
          </p:cNvPr>
          <p:cNvSpPr txBox="1"/>
          <p:nvPr userDrawn="1"/>
        </p:nvSpPr>
        <p:spPr>
          <a:xfrm>
            <a:off x="1880168" y="4493262"/>
            <a:ext cx="3730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Estimate the Solution</a:t>
            </a:r>
            <a:endParaRPr lang="en-US" sz="28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980E0-DEC0-074D-B308-644A28476C37}"/>
              </a:ext>
            </a:extLst>
          </p:cNvPr>
          <p:cNvSpPr txBox="1"/>
          <p:nvPr userDrawn="1"/>
        </p:nvSpPr>
        <p:spPr>
          <a:xfrm>
            <a:off x="1394773" y="5088646"/>
            <a:ext cx="47063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Estimating is finding an answer that is close to the exact answer. Rounding can help you estimate.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BF001-8C7D-C04E-B8CA-8B7CB20931C1}"/>
              </a:ext>
            </a:extLst>
          </p:cNvPr>
          <p:cNvSpPr txBox="1"/>
          <p:nvPr userDrawn="1"/>
        </p:nvSpPr>
        <p:spPr>
          <a:xfrm>
            <a:off x="1281115" y="7397317"/>
            <a:ext cx="690086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Estimating is finding an answer that is close to the exact answer. Rounding can help you estimate.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Example: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39 + 12 is about 50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Round to 39 to 40 and 12 to 10.  The sum of 40 + 10 is 50.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4B24B-DFB0-764D-8A0B-DC5A8C86ECD0}"/>
              </a:ext>
            </a:extLst>
          </p:cNvPr>
          <p:cNvSpPr/>
          <p:nvPr userDrawn="1"/>
        </p:nvSpPr>
        <p:spPr>
          <a:xfrm>
            <a:off x="6323527" y="4403483"/>
            <a:ext cx="5047942" cy="2193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FCD2C-CAF1-1A40-84CD-B7BF132C7579}"/>
              </a:ext>
            </a:extLst>
          </p:cNvPr>
          <p:cNvSpPr txBox="1"/>
          <p:nvPr userDrawn="1"/>
        </p:nvSpPr>
        <p:spPr>
          <a:xfrm>
            <a:off x="6382505" y="4478508"/>
            <a:ext cx="4701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Use the Inverse Operation</a:t>
            </a:r>
            <a:endParaRPr lang="en-US" sz="2800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EC87D-09B6-0B43-A1E4-288CCD70CAD9}"/>
              </a:ext>
            </a:extLst>
          </p:cNvPr>
          <p:cNvSpPr txBox="1"/>
          <p:nvPr userDrawn="1"/>
        </p:nvSpPr>
        <p:spPr>
          <a:xfrm>
            <a:off x="6427154" y="5088647"/>
            <a:ext cx="49557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You can easily check your work using the inverse operation. For example, check subtraction problems with addition.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42145-91B0-E447-9054-DCAC5A9B334E}"/>
              </a:ext>
            </a:extLst>
          </p:cNvPr>
          <p:cNvSpPr txBox="1"/>
          <p:nvPr userDrawn="1"/>
        </p:nvSpPr>
        <p:spPr>
          <a:xfrm>
            <a:off x="138355" y="2321518"/>
            <a:ext cx="1624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correct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3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B8CA6D-0261-C74C-92C6-9D3C65CAEC72}"/>
              </a:ext>
            </a:extLst>
          </p:cNvPr>
          <p:cNvSpPr/>
          <p:nvPr userDrawn="1"/>
        </p:nvSpPr>
        <p:spPr>
          <a:xfrm>
            <a:off x="3550920" y="1020360"/>
            <a:ext cx="2937967" cy="180968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41AC96-A41A-D54A-8917-36132DC18946}"/>
              </a:ext>
            </a:extLst>
          </p:cNvPr>
          <p:cNvGrpSpPr/>
          <p:nvPr userDrawn="1"/>
        </p:nvGrpSpPr>
        <p:grpSpPr>
          <a:xfrm>
            <a:off x="-108946" y="8244"/>
            <a:ext cx="11577709" cy="3120719"/>
            <a:chOff x="-21264" y="-65464"/>
            <a:chExt cx="11577709" cy="31207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EDED25-82B9-A946-89FD-94BA37FB2FEA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3120719"/>
              <a:chOff x="-21264" y="-65464"/>
              <a:chExt cx="11491845" cy="3120719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77296AA9-B674-F844-A7E9-532A3CABB631}"/>
                  </a:ext>
                </a:extLst>
              </p:cNvPr>
              <p:cNvSpPr/>
              <p:nvPr userDrawn="1"/>
            </p:nvSpPr>
            <p:spPr>
              <a:xfrm>
                <a:off x="1750059" y="1269858"/>
                <a:ext cx="9720522" cy="1785397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AF8F49-447A-694E-85B1-80EA2BC70439}"/>
                  </a:ext>
                </a:extLst>
              </p:cNvPr>
              <p:cNvSpPr/>
              <p:nvPr userDrawn="1"/>
            </p:nvSpPr>
            <p:spPr>
              <a:xfrm>
                <a:off x="87682" y="212142"/>
                <a:ext cx="837744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Did You Know?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71E2485-B4DE-A541-8D58-6B52DA04301C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016C388-77C3-B74C-924B-FAE8439F82EC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980E7EF-2C4F-C44B-A8FA-D3005201266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1CB5BF-51A6-A142-B4B3-023D00E68E2B}"/>
                </a:ext>
              </a:extLst>
            </p:cNvPr>
            <p:cNvSpPr/>
            <p:nvPr userDrawn="1"/>
          </p:nvSpPr>
          <p:spPr>
            <a:xfrm>
              <a:off x="1835923" y="1375339"/>
              <a:ext cx="97205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latin typeface="Century Gothic" panose="020B0502020202020204" pitchFamily="34" charset="0"/>
                </a:rPr>
                <a:t>Understanding </a:t>
              </a:r>
              <a:r>
                <a:rPr lang="en-US" sz="3200" b="1" dirty="0">
                  <a:latin typeface="Century Gothic" panose="020B0502020202020204" pitchFamily="34" charset="0"/>
                </a:rPr>
                <a:t>what is happening </a:t>
              </a:r>
              <a:r>
                <a:rPr lang="en-US" sz="3200" dirty="0">
                  <a:latin typeface="Century Gothic" panose="020B0502020202020204" pitchFamily="34" charset="0"/>
                </a:rPr>
                <a:t>in a word problem as well as the </a:t>
              </a:r>
              <a:r>
                <a:rPr lang="en-US" sz="3200" b="1" dirty="0">
                  <a:latin typeface="Century Gothic" panose="020B0502020202020204" pitchFamily="34" charset="0"/>
                </a:rPr>
                <a:t>actions of the operations </a:t>
              </a:r>
              <a:r>
                <a:rPr lang="en-US" sz="3200" dirty="0">
                  <a:latin typeface="Century Gothic" panose="020B0502020202020204" pitchFamily="34" charset="0"/>
                </a:rPr>
                <a:t>will help you solve the problem.</a:t>
              </a:r>
              <a:endParaRPr lang="en-US" sz="32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1E1794E-0A90-EE4B-B8A7-48EF9A08A2C5}"/>
              </a:ext>
            </a:extLst>
          </p:cNvPr>
          <p:cNvSpPr txBox="1"/>
          <p:nvPr userDrawn="1"/>
        </p:nvSpPr>
        <p:spPr>
          <a:xfrm>
            <a:off x="1316231" y="3230572"/>
            <a:ext cx="10190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Math Operations and Actions</a:t>
            </a:r>
            <a:endParaRPr lang="en-US" sz="3200" b="1" i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E8C02ED7-E45E-1344-83E4-EE2E4330AE9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242362" y="3941288"/>
          <a:ext cx="10338271" cy="263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976">
                  <a:extLst>
                    <a:ext uri="{9D8B030D-6E8A-4147-A177-3AD203B41FA5}">
                      <a16:colId xmlns:a16="http://schemas.microsoft.com/office/drawing/2014/main" val="2336330983"/>
                    </a:ext>
                  </a:extLst>
                </a:gridCol>
                <a:gridCol w="5451295">
                  <a:extLst>
                    <a:ext uri="{9D8B030D-6E8A-4147-A177-3AD203B41FA5}">
                      <a16:colId xmlns:a16="http://schemas.microsoft.com/office/drawing/2014/main" val="4046186671"/>
                    </a:ext>
                  </a:extLst>
                </a:gridCol>
              </a:tblGrid>
              <a:tr h="1315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6872"/>
                  </a:ext>
                </a:extLst>
              </a:tr>
              <a:tr h="1315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656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AEE8B81-1A9B-E346-883B-833758BF0512}"/>
              </a:ext>
            </a:extLst>
          </p:cNvPr>
          <p:cNvSpPr txBox="1"/>
          <p:nvPr userDrawn="1"/>
        </p:nvSpPr>
        <p:spPr>
          <a:xfrm>
            <a:off x="2751393" y="4199167"/>
            <a:ext cx="3423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Join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Put together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533D01-49A2-4C4F-BC3A-7DE1499A89F5}"/>
              </a:ext>
            </a:extLst>
          </p:cNvPr>
          <p:cNvGrpSpPr/>
          <p:nvPr userDrawn="1"/>
        </p:nvGrpSpPr>
        <p:grpSpPr>
          <a:xfrm>
            <a:off x="1099483" y="3977795"/>
            <a:ext cx="1859848" cy="2677268"/>
            <a:chOff x="1499544" y="3977795"/>
            <a:chExt cx="1859848" cy="26772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B561-AB8D-DF4F-A557-7D034CA13812}"/>
                </a:ext>
              </a:extLst>
            </p:cNvPr>
            <p:cNvSpPr txBox="1"/>
            <p:nvPr/>
          </p:nvSpPr>
          <p:spPr>
            <a:xfrm>
              <a:off x="1960257" y="4379594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➕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BFEA05-5E1C-1644-9065-EF4B8395E437}"/>
                </a:ext>
              </a:extLst>
            </p:cNvPr>
            <p:cNvSpPr txBox="1"/>
            <p:nvPr/>
          </p:nvSpPr>
          <p:spPr>
            <a:xfrm>
              <a:off x="1937319" y="5639400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✖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AF932A-CB58-CE45-8995-2C4C5B487E9D}"/>
                </a:ext>
              </a:extLst>
            </p:cNvPr>
            <p:cNvSpPr txBox="1"/>
            <p:nvPr/>
          </p:nvSpPr>
          <p:spPr>
            <a:xfrm>
              <a:off x="1701832" y="3977795"/>
              <a:ext cx="1315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Addition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B1896-5866-7047-8047-7D6A694A0CB6}"/>
                </a:ext>
              </a:extLst>
            </p:cNvPr>
            <p:cNvSpPr txBox="1"/>
            <p:nvPr/>
          </p:nvSpPr>
          <p:spPr>
            <a:xfrm>
              <a:off x="1499544" y="5286329"/>
              <a:ext cx="1859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Multiplication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22863A-4BCA-9847-BA5F-535A21AA8BEA}"/>
              </a:ext>
            </a:extLst>
          </p:cNvPr>
          <p:cNvGrpSpPr/>
          <p:nvPr userDrawn="1"/>
        </p:nvGrpSpPr>
        <p:grpSpPr>
          <a:xfrm>
            <a:off x="6116748" y="3990535"/>
            <a:ext cx="1351132" cy="2703677"/>
            <a:chOff x="6331066" y="3990535"/>
            <a:chExt cx="1351132" cy="27036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87A82F-DD50-A741-9049-7FB5389ED81B}"/>
                </a:ext>
              </a:extLst>
            </p:cNvPr>
            <p:cNvSpPr txBox="1"/>
            <p:nvPr/>
          </p:nvSpPr>
          <p:spPr>
            <a:xfrm>
              <a:off x="6547904" y="4221479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➖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B16AC3-B735-1B47-8558-F407262B6FF2}"/>
                </a:ext>
              </a:extLst>
            </p:cNvPr>
            <p:cNvSpPr txBox="1"/>
            <p:nvPr/>
          </p:nvSpPr>
          <p:spPr>
            <a:xfrm>
              <a:off x="6562191" y="5678549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➗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D84AD7-41F7-5F44-9FF7-6E01AAF9DCD3}"/>
                </a:ext>
              </a:extLst>
            </p:cNvPr>
            <p:cNvSpPr txBox="1"/>
            <p:nvPr/>
          </p:nvSpPr>
          <p:spPr>
            <a:xfrm>
              <a:off x="6367104" y="3990535"/>
              <a:ext cx="13150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Subtraction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0D11DC-9D20-6346-BEE6-09C4DD2E86B7}"/>
                </a:ext>
              </a:extLst>
            </p:cNvPr>
            <p:cNvSpPr txBox="1"/>
            <p:nvPr/>
          </p:nvSpPr>
          <p:spPr>
            <a:xfrm>
              <a:off x="6331066" y="5299068"/>
              <a:ext cx="11722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Division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A86FB08-4759-E444-9BF6-60DE9CBFAE72}"/>
              </a:ext>
            </a:extLst>
          </p:cNvPr>
          <p:cNvSpPr txBox="1"/>
          <p:nvPr userDrawn="1"/>
        </p:nvSpPr>
        <p:spPr>
          <a:xfrm>
            <a:off x="2751393" y="5578954"/>
            <a:ext cx="3423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Join equal groups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FCA9B-E259-354D-99B2-4856E025CBEE}"/>
              </a:ext>
            </a:extLst>
          </p:cNvPr>
          <p:cNvSpPr txBox="1"/>
          <p:nvPr userDrawn="1"/>
        </p:nvSpPr>
        <p:spPr>
          <a:xfrm>
            <a:off x="7315207" y="4093282"/>
            <a:ext cx="36681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Take apart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Compare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Take from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F56FB5-2304-8446-A408-A39919E49777}"/>
              </a:ext>
            </a:extLst>
          </p:cNvPr>
          <p:cNvSpPr txBox="1"/>
          <p:nvPr userDrawn="1"/>
        </p:nvSpPr>
        <p:spPr>
          <a:xfrm>
            <a:off x="7268809" y="5402551"/>
            <a:ext cx="462968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Separate a total into equal groups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Find the number of groups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Find the amount in each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99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8700F-D928-F84D-9319-1055C7F56790}"/>
              </a:ext>
            </a:extLst>
          </p:cNvPr>
          <p:cNvGrpSpPr/>
          <p:nvPr userDrawn="1"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B30899-531C-424A-BA9F-3BFFDC126DD6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2767B6-1365-6341-B2DF-D1A8DD23B18C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23" name="Graphic 22" descr="Classroom with solid fill">
              <a:extLst>
                <a:ext uri="{FF2B5EF4-FFF2-40B4-BE49-F238E27FC236}">
                  <a16:creationId xmlns:a16="http://schemas.microsoft.com/office/drawing/2014/main" id="{4557F32F-648E-8C4F-A6B2-24D8C5396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B56AA9-53AD-F642-9EA2-AC45E48EFEF7}"/>
              </a:ext>
            </a:extLst>
          </p:cNvPr>
          <p:cNvGrpSpPr/>
          <p:nvPr userDrawn="1"/>
        </p:nvGrpSpPr>
        <p:grpSpPr>
          <a:xfrm>
            <a:off x="0" y="5670281"/>
            <a:ext cx="12324716" cy="1184891"/>
            <a:chOff x="0" y="5670281"/>
            <a:chExt cx="12324716" cy="11848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7F8204B-CED2-FF40-91A2-94C1B03A859B}"/>
                </a:ext>
              </a:extLst>
            </p:cNvPr>
            <p:cNvGrpSpPr/>
            <p:nvPr userDrawn="1"/>
          </p:nvGrpSpPr>
          <p:grpSpPr>
            <a:xfrm>
              <a:off x="0" y="5825652"/>
              <a:ext cx="12324716" cy="1029520"/>
              <a:chOff x="22568" y="1425243"/>
              <a:chExt cx="12275860" cy="51105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4E6BFA0-17A8-D046-B9D4-9193FE01A3B2}"/>
                  </a:ext>
                </a:extLst>
              </p:cNvPr>
              <p:cNvSpPr/>
              <p:nvPr userDrawn="1"/>
            </p:nvSpPr>
            <p:spPr>
              <a:xfrm>
                <a:off x="22568" y="1425243"/>
                <a:ext cx="12164947" cy="511051"/>
              </a:xfrm>
              <a:prstGeom prst="rect">
                <a:avLst/>
              </a:prstGeom>
              <a:solidFill>
                <a:srgbClr val="85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668E3CA-BC3E-784E-9DE1-FFD847F3539D}"/>
                  </a:ext>
                </a:extLst>
              </p:cNvPr>
              <p:cNvSpPr/>
              <p:nvPr userDrawn="1"/>
            </p:nvSpPr>
            <p:spPr>
              <a:xfrm>
                <a:off x="722545" y="1479182"/>
                <a:ext cx="11575883" cy="42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spcAft>
                    <a:spcPts val="200"/>
                  </a:spcAft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 wonder if these patterns work with other multiplication problems</a:t>
                </a:r>
                <a:r>
                  <a:rPr lang="en-US" sz="2400" b="1" dirty="0">
                    <a:latin typeface="Century Gothic" panose="020B0502020202020204" pitchFamily="34" charset="0"/>
                  </a:rPr>
                  <a:t>?</a:t>
                </a: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marL="0" indent="0" algn="ctr">
                  <a:spcAft>
                    <a:spcPts val="200"/>
                  </a:spcAft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Let’s do a few problems together to find out! 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23DF5FC-24AB-D74C-B847-FC7A7301B86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53574" y="5670281"/>
              <a:ext cx="1071656" cy="1102680"/>
              <a:chOff x="16041" y="1422065"/>
              <a:chExt cx="1040931" cy="104092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35CF533-45F6-7D49-823C-92DFEB27B6F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21099380">
                <a:off x="406875" y="1691372"/>
                <a:ext cx="324238" cy="529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7A5911C6-C972-C045-854D-C1737C4E22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5016">
                <a:off x="16041" y="1422065"/>
                <a:ext cx="1040931" cy="1040929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9747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0258BF-2627-0F48-95EF-CF5CA1E46CB3}"/>
              </a:ext>
            </a:extLst>
          </p:cNvPr>
          <p:cNvGrpSpPr/>
          <p:nvPr userDrawn="1"/>
        </p:nvGrpSpPr>
        <p:grpSpPr>
          <a:xfrm>
            <a:off x="7122964" y="1499632"/>
            <a:ext cx="4804018" cy="885171"/>
            <a:chOff x="442928" y="1885114"/>
            <a:chExt cx="6210009" cy="744442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99266A03-5708-1247-9698-58B6541DA6E3}"/>
                </a:ext>
              </a:extLst>
            </p:cNvPr>
            <p:cNvSpPr/>
            <p:nvPr/>
          </p:nvSpPr>
          <p:spPr>
            <a:xfrm rot="10800000">
              <a:off x="442928" y="1885114"/>
              <a:ext cx="6210009" cy="74444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CD5D22-DB58-6543-B1D9-D5A9237797BD}"/>
                </a:ext>
              </a:extLst>
            </p:cNvPr>
            <p:cNvSpPr/>
            <p:nvPr/>
          </p:nvSpPr>
          <p:spPr>
            <a:xfrm>
              <a:off x="537439" y="2031213"/>
              <a:ext cx="5918693" cy="38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are we trying to find?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5BF9F6-334A-9A4D-AF6A-6DF22B9A856A}"/>
              </a:ext>
            </a:extLst>
          </p:cNvPr>
          <p:cNvGrpSpPr/>
          <p:nvPr userDrawn="1"/>
        </p:nvGrpSpPr>
        <p:grpSpPr>
          <a:xfrm>
            <a:off x="7122961" y="2679428"/>
            <a:ext cx="4881658" cy="1793766"/>
            <a:chOff x="469493" y="1673986"/>
            <a:chExt cx="5727353" cy="1488426"/>
          </a:xfrm>
          <a:solidFill>
            <a:srgbClr val="85DFFF"/>
          </a:solidFill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22FE0256-0BD1-C34A-8A9A-28CE9176DEEE}"/>
                </a:ext>
              </a:extLst>
            </p:cNvPr>
            <p:cNvSpPr/>
            <p:nvPr/>
          </p:nvSpPr>
          <p:spPr>
            <a:xfrm rot="10800000">
              <a:off x="469493" y="1673986"/>
              <a:ext cx="5636263" cy="1488426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A0E6A-1528-7944-B218-566E62C1A0F2}"/>
                </a:ext>
              </a:extLst>
            </p:cNvPr>
            <p:cNvSpPr/>
            <p:nvPr/>
          </p:nvSpPr>
          <p:spPr>
            <a:xfrm>
              <a:off x="560583" y="1749624"/>
              <a:ext cx="5636263" cy="138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math actions are happening? </a:t>
              </a:r>
            </a:p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operation can we use to solve the problem?</a:t>
              </a:r>
              <a:endParaRPr lang="en-US" sz="24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FA7916-B003-6046-8A54-7427AF92E666}"/>
              </a:ext>
            </a:extLst>
          </p:cNvPr>
          <p:cNvSpPr/>
          <p:nvPr userDrawn="1"/>
        </p:nvSpPr>
        <p:spPr>
          <a:xfrm>
            <a:off x="317645" y="2153652"/>
            <a:ext cx="6593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Ms. Davis brings 17 students to the library. 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Mr. Coleman has more students than Ms. Davis. He brings 24 students to the library.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How many students did they bring to the library in all?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E734A4-93D9-9C44-A161-79C8F9CBA5B8}"/>
              </a:ext>
            </a:extLst>
          </p:cNvPr>
          <p:cNvGrpSpPr/>
          <p:nvPr userDrawn="1"/>
        </p:nvGrpSpPr>
        <p:grpSpPr>
          <a:xfrm>
            <a:off x="7122962" y="4783359"/>
            <a:ext cx="4881657" cy="1105254"/>
            <a:chOff x="442928" y="1885112"/>
            <a:chExt cx="6310368" cy="832153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EA3CAD3E-2666-124D-B9E0-6C0B0E2BD9C9}"/>
                </a:ext>
              </a:extLst>
            </p:cNvPr>
            <p:cNvSpPr/>
            <p:nvPr/>
          </p:nvSpPr>
          <p:spPr>
            <a:xfrm rot="10800000">
              <a:off x="442928" y="1885112"/>
              <a:ext cx="6210009" cy="832153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D72249-7FC5-6A48-AE75-AD73DAF799A0}"/>
                </a:ext>
              </a:extLst>
            </p:cNvPr>
            <p:cNvSpPr/>
            <p:nvPr/>
          </p:nvSpPr>
          <p:spPr>
            <a:xfrm>
              <a:off x="543288" y="1970026"/>
              <a:ext cx="6210008" cy="62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could you solve this problem?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DE015-1864-0C42-9F98-D92A8C2F82CB}"/>
              </a:ext>
            </a:extLst>
          </p:cNvPr>
          <p:cNvSpPr/>
          <p:nvPr userDrawn="1"/>
        </p:nvSpPr>
        <p:spPr>
          <a:xfrm>
            <a:off x="3339805" y="-2100"/>
            <a:ext cx="885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Word Problem Discussion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6B4134-6B38-B047-9320-60D9DCF46793}"/>
              </a:ext>
            </a:extLst>
          </p:cNvPr>
          <p:cNvGrpSpPr/>
          <p:nvPr userDrawn="1"/>
        </p:nvGrpSpPr>
        <p:grpSpPr>
          <a:xfrm>
            <a:off x="-1" y="19968"/>
            <a:ext cx="3329410" cy="783113"/>
            <a:chOff x="-1" y="19968"/>
            <a:chExt cx="3329410" cy="7831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63578B-31F7-8449-8373-FC438C3A8DF2}"/>
                </a:ext>
              </a:extLst>
            </p:cNvPr>
            <p:cNvGrpSpPr/>
            <p:nvPr userDrawn="1"/>
          </p:nvGrpSpPr>
          <p:grpSpPr>
            <a:xfrm>
              <a:off x="-1" y="19968"/>
              <a:ext cx="3243533" cy="779506"/>
              <a:chOff x="-1" y="19968"/>
              <a:chExt cx="3243533" cy="77950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A84200-7C8B-3546-818C-2CA643C0E105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A0ABA5-67CC-D341-A3A1-478F1F774902}"/>
                  </a:ext>
                </a:extLst>
              </p:cNvPr>
              <p:cNvSpPr txBox="1"/>
              <p:nvPr userDrawn="1"/>
            </p:nvSpPr>
            <p:spPr>
              <a:xfrm>
                <a:off x="602613" y="19968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#1</a:t>
                </a:r>
              </a:p>
            </p:txBody>
          </p:sp>
          <p:pic>
            <p:nvPicPr>
              <p:cNvPr id="18" name="Graphic 17" descr="Group brainstorm with solid fill">
                <a:extLst>
                  <a:ext uri="{FF2B5EF4-FFF2-40B4-BE49-F238E27FC236}">
                    <a16:creationId xmlns:a16="http://schemas.microsoft.com/office/drawing/2014/main" id="{523CF636-5C78-2543-803F-76B6F2167B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C715E-A8F7-5044-8368-6BB565FA2EC7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8AB4F-C8BD-DF4A-B3C4-E32B0B588C79}"/>
              </a:ext>
            </a:extLst>
          </p:cNvPr>
          <p:cNvSpPr/>
          <p:nvPr userDrawn="1"/>
        </p:nvSpPr>
        <p:spPr>
          <a:xfrm>
            <a:off x="288673" y="1518074"/>
            <a:ext cx="6102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entury Gothic" panose="020B0502020202020204" pitchFamily="34" charset="0"/>
              </a:rPr>
              <a:t>Read the problem. Answer each question.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C94669-0DF3-9947-A79E-342828290FCF}"/>
              </a:ext>
            </a:extLst>
          </p:cNvPr>
          <p:cNvSpPr/>
          <p:nvPr userDrawn="1"/>
        </p:nvSpPr>
        <p:spPr>
          <a:xfrm>
            <a:off x="8982663" y="3173999"/>
            <a:ext cx="302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Join or Putting together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9D7B25-7572-C841-A347-020D8EF37042}"/>
              </a:ext>
            </a:extLst>
          </p:cNvPr>
          <p:cNvSpPr/>
          <p:nvPr userDrawn="1"/>
        </p:nvSpPr>
        <p:spPr>
          <a:xfrm>
            <a:off x="9878013" y="4006935"/>
            <a:ext cx="189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Addition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5BF688-BA81-CB4D-8837-A36D2AC8438E}"/>
              </a:ext>
            </a:extLst>
          </p:cNvPr>
          <p:cNvSpPr/>
          <p:nvPr userDrawn="1"/>
        </p:nvSpPr>
        <p:spPr>
          <a:xfrm>
            <a:off x="8537045" y="5335986"/>
            <a:ext cx="2350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 17 and 24</a:t>
            </a:r>
          </a:p>
        </p:txBody>
      </p:sp>
    </p:spTree>
    <p:extLst>
      <p:ext uri="{BB962C8B-B14F-4D97-AF65-F5344CB8AC3E}">
        <p14:creationId xmlns:p14="http://schemas.microsoft.com/office/powerpoint/2010/main" val="12529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9BD0EE-6D69-094C-8109-2708CAB86526}"/>
              </a:ext>
            </a:extLst>
          </p:cNvPr>
          <p:cNvGrpSpPr/>
          <p:nvPr userDrawn="1"/>
        </p:nvGrpSpPr>
        <p:grpSpPr>
          <a:xfrm>
            <a:off x="7122964" y="1499632"/>
            <a:ext cx="4804018" cy="885171"/>
            <a:chOff x="442928" y="1885114"/>
            <a:chExt cx="6210009" cy="744442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3805C301-EF6F-AF43-9A23-B48A202436E0}"/>
                </a:ext>
              </a:extLst>
            </p:cNvPr>
            <p:cNvSpPr/>
            <p:nvPr/>
          </p:nvSpPr>
          <p:spPr>
            <a:xfrm rot="10800000">
              <a:off x="442928" y="1885114"/>
              <a:ext cx="6210009" cy="74444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1F671A-C710-B34F-BF6C-83730CC2593E}"/>
                </a:ext>
              </a:extLst>
            </p:cNvPr>
            <p:cNvSpPr/>
            <p:nvPr/>
          </p:nvSpPr>
          <p:spPr>
            <a:xfrm>
              <a:off x="537439" y="2031213"/>
              <a:ext cx="5918693" cy="38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are we trying to find?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6F0FA1-E421-5A44-88C9-45143D415D65}"/>
              </a:ext>
            </a:extLst>
          </p:cNvPr>
          <p:cNvGrpSpPr/>
          <p:nvPr userDrawn="1"/>
        </p:nvGrpSpPr>
        <p:grpSpPr>
          <a:xfrm>
            <a:off x="7122961" y="2679428"/>
            <a:ext cx="4881658" cy="1793766"/>
            <a:chOff x="469493" y="1673986"/>
            <a:chExt cx="5727353" cy="1488426"/>
          </a:xfrm>
          <a:solidFill>
            <a:srgbClr val="85DFFF"/>
          </a:solidFill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FB2BF440-81F6-E942-AF93-4A962EDDB675}"/>
                </a:ext>
              </a:extLst>
            </p:cNvPr>
            <p:cNvSpPr/>
            <p:nvPr/>
          </p:nvSpPr>
          <p:spPr>
            <a:xfrm rot="10800000">
              <a:off x="469493" y="1673986"/>
              <a:ext cx="5636263" cy="1488426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51185A-0623-BE42-A1D6-E73413FAF3BF}"/>
                </a:ext>
              </a:extLst>
            </p:cNvPr>
            <p:cNvSpPr/>
            <p:nvPr/>
          </p:nvSpPr>
          <p:spPr>
            <a:xfrm>
              <a:off x="560583" y="1749624"/>
              <a:ext cx="5636263" cy="138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math actions are happening? </a:t>
              </a:r>
            </a:p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operation can we use to solve the problem?</a:t>
              </a:r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801192-A875-B64A-9F7E-2A92DD4DDB5F}"/>
              </a:ext>
            </a:extLst>
          </p:cNvPr>
          <p:cNvGrpSpPr/>
          <p:nvPr userDrawn="1"/>
        </p:nvGrpSpPr>
        <p:grpSpPr>
          <a:xfrm>
            <a:off x="7122962" y="4783359"/>
            <a:ext cx="4881657" cy="1105254"/>
            <a:chOff x="442928" y="1885112"/>
            <a:chExt cx="6310368" cy="832153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858F3FDC-1EC5-8847-82F9-D77C4E31D02E}"/>
                </a:ext>
              </a:extLst>
            </p:cNvPr>
            <p:cNvSpPr/>
            <p:nvPr/>
          </p:nvSpPr>
          <p:spPr>
            <a:xfrm rot="10800000">
              <a:off x="442928" y="1885112"/>
              <a:ext cx="6210009" cy="832153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711B-D577-EE4D-A26A-E17EE162F580}"/>
                </a:ext>
              </a:extLst>
            </p:cNvPr>
            <p:cNvSpPr/>
            <p:nvPr/>
          </p:nvSpPr>
          <p:spPr>
            <a:xfrm>
              <a:off x="543288" y="1970026"/>
              <a:ext cx="6210008" cy="62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could you solve this problem?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FBBB2-B5EA-D74A-A8C1-0AAC351D24F4}"/>
              </a:ext>
            </a:extLst>
          </p:cNvPr>
          <p:cNvSpPr/>
          <p:nvPr userDrawn="1"/>
        </p:nvSpPr>
        <p:spPr>
          <a:xfrm>
            <a:off x="3339805" y="-2100"/>
            <a:ext cx="885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Word Problem Discussion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33537-E62D-F646-B2BA-0C7A5D104EFE}"/>
              </a:ext>
            </a:extLst>
          </p:cNvPr>
          <p:cNvGrpSpPr/>
          <p:nvPr userDrawn="1"/>
        </p:nvGrpSpPr>
        <p:grpSpPr>
          <a:xfrm>
            <a:off x="-1" y="19968"/>
            <a:ext cx="3329410" cy="783113"/>
            <a:chOff x="-1" y="19968"/>
            <a:chExt cx="3329410" cy="7831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FA1574-C1AE-5344-ABA7-29831866CFC5}"/>
                </a:ext>
              </a:extLst>
            </p:cNvPr>
            <p:cNvGrpSpPr/>
            <p:nvPr userDrawn="1"/>
          </p:nvGrpSpPr>
          <p:grpSpPr>
            <a:xfrm>
              <a:off x="-1" y="19968"/>
              <a:ext cx="3243533" cy="779506"/>
              <a:chOff x="-1" y="19968"/>
              <a:chExt cx="3243533" cy="77950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25B660-B403-7E4E-852D-2F4FE6165EC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E8911-038C-BC45-ABED-643E53638381}"/>
                  </a:ext>
                </a:extLst>
              </p:cNvPr>
              <p:cNvSpPr txBox="1"/>
              <p:nvPr userDrawn="1"/>
            </p:nvSpPr>
            <p:spPr>
              <a:xfrm>
                <a:off x="602613" y="19968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17" name="Graphic 16" descr="Group brainstorm with solid fill">
                <a:extLst>
                  <a:ext uri="{FF2B5EF4-FFF2-40B4-BE49-F238E27FC236}">
                    <a16:creationId xmlns:a16="http://schemas.microsoft.com/office/drawing/2014/main" id="{3B76A8C5-5C33-4F42-A3D2-ACB66F5B1D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8A5126-18FD-5E44-991C-71A2A83B2EA0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ECB01-8C9E-AF47-A2C0-067C394112B9}"/>
              </a:ext>
            </a:extLst>
          </p:cNvPr>
          <p:cNvSpPr/>
          <p:nvPr userDrawn="1"/>
        </p:nvSpPr>
        <p:spPr>
          <a:xfrm>
            <a:off x="288673" y="1518074"/>
            <a:ext cx="6102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entury Gothic" panose="020B0502020202020204" pitchFamily="34" charset="0"/>
              </a:rPr>
              <a:t>Read the problem. Answer each question.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B07436-0765-9840-BD27-C36BF87FC5F0}"/>
              </a:ext>
            </a:extLst>
          </p:cNvPr>
          <p:cNvSpPr/>
          <p:nvPr userDrawn="1"/>
        </p:nvSpPr>
        <p:spPr>
          <a:xfrm>
            <a:off x="8928070" y="3231125"/>
            <a:ext cx="3182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Find the amount in each group.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596A67-7F0A-1B4E-A144-96933600C4AD}"/>
              </a:ext>
            </a:extLst>
          </p:cNvPr>
          <p:cNvSpPr/>
          <p:nvPr userDrawn="1"/>
        </p:nvSpPr>
        <p:spPr>
          <a:xfrm>
            <a:off x="9878013" y="4006935"/>
            <a:ext cx="189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4097C1-3369-924F-ACBB-69A3C7E11756}"/>
              </a:ext>
            </a:extLst>
          </p:cNvPr>
          <p:cNvSpPr/>
          <p:nvPr userDrawn="1"/>
        </p:nvSpPr>
        <p:spPr>
          <a:xfrm>
            <a:off x="8537045" y="5335986"/>
            <a:ext cx="188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16 ÷ 4 = 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6B80B-4A69-D54C-A092-73A55F65B33E}"/>
              </a:ext>
            </a:extLst>
          </p:cNvPr>
          <p:cNvSpPr/>
          <p:nvPr userDrawn="1"/>
        </p:nvSpPr>
        <p:spPr>
          <a:xfrm>
            <a:off x="317645" y="2153652"/>
            <a:ext cx="6593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Connor has 4 shelves in his bookcase.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He has 16 books and wants to place the same number of books on each shelf.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How many books will be placed on each shelf?</a:t>
            </a:r>
          </a:p>
        </p:txBody>
      </p:sp>
    </p:spTree>
    <p:extLst>
      <p:ext uri="{BB962C8B-B14F-4D97-AF65-F5344CB8AC3E}">
        <p14:creationId xmlns:p14="http://schemas.microsoft.com/office/powerpoint/2010/main" val="23933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21D787E-72C9-504A-AE02-DE0F1842ACC3}"/>
              </a:ext>
            </a:extLst>
          </p:cNvPr>
          <p:cNvGrpSpPr/>
          <p:nvPr userDrawn="1"/>
        </p:nvGrpSpPr>
        <p:grpSpPr>
          <a:xfrm>
            <a:off x="1758042" y="7696761"/>
            <a:ext cx="8324360" cy="770847"/>
            <a:chOff x="3670478" y="4087953"/>
            <a:chExt cx="8288269" cy="2123658"/>
          </a:xfrm>
        </p:grpSpPr>
        <p:sp>
          <p:nvSpPr>
            <p:cNvPr id="48" name="Rounded Rectangular Callout 47">
              <a:extLst>
                <a:ext uri="{FF2B5EF4-FFF2-40B4-BE49-F238E27FC236}">
                  <a16:creationId xmlns:a16="http://schemas.microsoft.com/office/drawing/2014/main" id="{C4CE49E1-AE9E-EB4B-9195-E503B0592D52}"/>
                </a:ext>
              </a:extLst>
            </p:cNvPr>
            <p:cNvSpPr/>
            <p:nvPr/>
          </p:nvSpPr>
          <p:spPr>
            <a:xfrm rot="10800000">
              <a:off x="3670478" y="4087953"/>
              <a:ext cx="8288269" cy="2123658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C8E91CF-89B2-1A43-BD61-67BAB56017D4}"/>
                </a:ext>
              </a:extLst>
            </p:cNvPr>
            <p:cNvSpPr txBox="1"/>
            <p:nvPr/>
          </p:nvSpPr>
          <p:spPr>
            <a:xfrm>
              <a:off x="3670478" y="4385288"/>
              <a:ext cx="8288269" cy="144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We see that two-halves equal one whole.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2AAAB98-F258-4945-9D7A-43AB299E2E71}"/>
              </a:ext>
            </a:extLst>
          </p:cNvPr>
          <p:cNvSpPr/>
          <p:nvPr userDrawn="1"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Graphic 125" descr="Classroom with solid fill">
            <a:extLst>
              <a:ext uri="{FF2B5EF4-FFF2-40B4-BE49-F238E27FC236}">
                <a16:creationId xmlns:a16="http://schemas.microsoft.com/office/drawing/2014/main" id="{F3DAFAA2-970E-C648-A2CE-12D1B774A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70B6C684-06E2-A147-BB80-516C11943B32}"/>
              </a:ext>
            </a:extLst>
          </p:cNvPr>
          <p:cNvSpPr txBox="1"/>
          <p:nvPr userDrawn="1"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7FC6729-B4A5-1C48-946F-1FF88E89AEAD}"/>
              </a:ext>
            </a:extLst>
          </p:cNvPr>
          <p:cNvGrpSpPr/>
          <p:nvPr userDrawn="1"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7EAC8086-402D-834B-B043-F8AFEC3B7018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537A64D9-CDCD-244E-9092-0617FEC23AD5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C618129-04C5-FD42-A5A2-B5FCF8B7E0F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E6A907B-6144-5D45-80C1-6C595A3A08BA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981E8F7-D887-0644-B03D-B3180089E12A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20EAE20-9A41-DD4F-A925-95DD778C201D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F9CFA00-8792-1940-9A2A-D5016C9735A9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00CB3C0-50D3-FF4B-9BF7-8FA1F493A64E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6A04B12-4ED5-7648-AE1A-3846045FEFED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47A0C22F-F54F-1A4B-B2C4-21A979F2A402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AD76D593-12C3-A346-9F46-C7B7AF6D474D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F9E3ACEA-9D3C-A242-8F7E-C24521ACDA4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33EAAD5-12DA-0949-92E6-5EC27E5CE273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2744A689-A8A7-5F43-9996-6B74335D17E9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8F5D4BC-24EB-8B4E-AACE-D82C6C0F735F}"/>
              </a:ext>
            </a:extLst>
          </p:cNvPr>
          <p:cNvGrpSpPr/>
          <p:nvPr userDrawn="1"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5FDC2D5-9717-FB40-BA85-4628DE4943A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6991CE7-9AA4-444C-82B4-AD4EE50BFB0B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129590E-3D84-F041-A6B8-25F838E0E7DE}"/>
              </a:ext>
            </a:extLst>
          </p:cNvPr>
          <p:cNvGrpSpPr/>
          <p:nvPr userDrawn="1"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08DD935-3A59-C643-9769-0AF7090AA4BC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05D8262D-0F07-4745-B954-13C6D6F3A5B6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49" name="Picture 148">
            <a:extLst>
              <a:ext uri="{FF2B5EF4-FFF2-40B4-BE49-F238E27FC236}">
                <a16:creationId xmlns:a16="http://schemas.microsoft.com/office/drawing/2014/main" id="{E79E32A8-3739-804A-BD99-39EA786CE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9CDE10D-870A-154C-9B76-CE75C776E044}"/>
              </a:ext>
            </a:extLst>
          </p:cNvPr>
          <p:cNvGrpSpPr/>
          <p:nvPr userDrawn="1"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EF0213D8-BBD6-BF44-A929-8E24D5D2B92B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118ED65-8DF3-6F48-9EB3-427D466C32C7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C4165F3-5AAC-984B-BE42-88176317ABF4}"/>
              </a:ext>
            </a:extLst>
          </p:cNvPr>
          <p:cNvGrpSpPr/>
          <p:nvPr userDrawn="1"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62D30CF7-F80A-DB4A-8B1B-6E005745E679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D8E3F60-5CB5-6548-82F3-0CF55D6FDFFB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44AD84B-13AB-CB41-A351-43EEA330DAF1}"/>
              </a:ext>
            </a:extLst>
          </p:cNvPr>
          <p:cNvGrpSpPr/>
          <p:nvPr userDrawn="1"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157" name="Arc 156">
              <a:extLst>
                <a:ext uri="{FF2B5EF4-FFF2-40B4-BE49-F238E27FC236}">
                  <a16:creationId xmlns:a16="http://schemas.microsoft.com/office/drawing/2014/main" id="{51C0E31E-FEAE-9141-8CEC-8E5CAAABC12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898B728-9DCE-D442-8F16-D51665E8D465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3A49CFB-CB59-5344-86E3-9F37C6C5B4FF}"/>
              </a:ext>
            </a:extLst>
          </p:cNvPr>
          <p:cNvGrpSpPr/>
          <p:nvPr userDrawn="1"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160" name="Arc 159">
              <a:extLst>
                <a:ext uri="{FF2B5EF4-FFF2-40B4-BE49-F238E27FC236}">
                  <a16:creationId xmlns:a16="http://schemas.microsoft.com/office/drawing/2014/main" id="{FB22FD1C-EBD1-6B40-92E8-2BC1EDB6738C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E6A60B3-8AAB-E440-8C45-E6CA7D289253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08802DC-B3FF-C84E-BF24-ADDC10A5F415}"/>
              </a:ext>
            </a:extLst>
          </p:cNvPr>
          <p:cNvGrpSpPr/>
          <p:nvPr userDrawn="1"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418106B9-342A-934D-B5BD-3FE902C41F45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B9E59ED-812A-FB44-A7CB-6A1296BFCE31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1FE1217-0377-454D-8A20-FBFC52D2BC12}"/>
              </a:ext>
            </a:extLst>
          </p:cNvPr>
          <p:cNvGrpSpPr/>
          <p:nvPr userDrawn="1"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166" name="Arc 165">
              <a:extLst>
                <a:ext uri="{FF2B5EF4-FFF2-40B4-BE49-F238E27FC236}">
                  <a16:creationId xmlns:a16="http://schemas.microsoft.com/office/drawing/2014/main" id="{65E4A69B-7E08-0A41-9AF0-8BD9D92E32F2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70FB06B-6C27-414A-9280-202DC7051DA8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3550630-8624-1A4D-B3AE-BDCA1F288B3B}"/>
              </a:ext>
            </a:extLst>
          </p:cNvPr>
          <p:cNvGrpSpPr/>
          <p:nvPr userDrawn="1"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169" name="Arc 168">
              <a:extLst>
                <a:ext uri="{FF2B5EF4-FFF2-40B4-BE49-F238E27FC236}">
                  <a16:creationId xmlns:a16="http://schemas.microsoft.com/office/drawing/2014/main" id="{0BEC997E-607F-5B46-B031-BC6BB996D893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A0618F6-B3CC-8F43-8C65-A5BC25170E35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32116EB-9D6D-4645-B1EA-33A9B254C9DE}"/>
              </a:ext>
            </a:extLst>
          </p:cNvPr>
          <p:cNvGrpSpPr/>
          <p:nvPr userDrawn="1"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172" name="Arc 171">
              <a:extLst>
                <a:ext uri="{FF2B5EF4-FFF2-40B4-BE49-F238E27FC236}">
                  <a16:creationId xmlns:a16="http://schemas.microsoft.com/office/drawing/2014/main" id="{26E2FF62-14A3-9947-A575-BF7408CCD810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2115B92-2799-1443-89E9-5CEB7D3A99A5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7B57D26-3F8A-8545-8718-910A67294379}"/>
              </a:ext>
            </a:extLst>
          </p:cNvPr>
          <p:cNvGrpSpPr/>
          <p:nvPr userDrawn="1"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7316B46F-715E-E345-9F3D-43B152E2795A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A4AFD9D-0E29-D044-BD8C-656F6B5AB0B5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8C89240-243D-8941-8702-6329AF526C83}"/>
              </a:ext>
            </a:extLst>
          </p:cNvPr>
          <p:cNvGrpSpPr/>
          <p:nvPr userDrawn="1"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C5A9D23A-BB1E-2043-B29A-32E8A1E6F1C2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EC1302C-ADD6-F54C-BC92-43DD5C6ABCEC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E93E4C6-0656-5E4F-B314-28E522307132}"/>
              </a:ext>
            </a:extLst>
          </p:cNvPr>
          <p:cNvGrpSpPr/>
          <p:nvPr userDrawn="1"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22F976EA-DB50-D549-A6C5-9E82AEABA9AC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58BE829-5E53-134D-8218-56D14378E965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821D836-5A07-4944-822C-B42BED7458A0}"/>
              </a:ext>
            </a:extLst>
          </p:cNvPr>
          <p:cNvGrpSpPr/>
          <p:nvPr userDrawn="1"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784FE119-E7E4-5B49-A9EF-07333B515DF7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0F13B427-BFFC-B248-958F-9DA00C9DCBF2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DF7E4F83-FC13-8C43-AB5A-D013462A2712}"/>
              </a:ext>
            </a:extLst>
          </p:cNvPr>
          <p:cNvSpPr txBox="1"/>
          <p:nvPr userDrawn="1"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4213F6F-9DDE-AC45-9E1E-DB7D56A05227}"/>
              </a:ext>
            </a:extLst>
          </p:cNvPr>
          <p:cNvGrpSpPr/>
          <p:nvPr userDrawn="1"/>
        </p:nvGrpSpPr>
        <p:grpSpPr>
          <a:xfrm>
            <a:off x="370740" y="1179306"/>
            <a:ext cx="5725260" cy="2353480"/>
            <a:chOff x="370740" y="1179306"/>
            <a:chExt cx="5725260" cy="2353480"/>
          </a:xfrm>
        </p:grpSpPr>
        <p:sp>
          <p:nvSpPr>
            <p:cNvPr id="188" name="Rounded Rectangular Callout 187">
              <a:extLst>
                <a:ext uri="{FF2B5EF4-FFF2-40B4-BE49-F238E27FC236}">
                  <a16:creationId xmlns:a16="http://schemas.microsoft.com/office/drawing/2014/main" id="{E82CE02F-FEF9-F44E-A766-AE163B808DB1}"/>
                </a:ext>
              </a:extLst>
            </p:cNvPr>
            <p:cNvSpPr/>
            <p:nvPr/>
          </p:nvSpPr>
          <p:spPr>
            <a:xfrm>
              <a:off x="370740" y="1179306"/>
              <a:ext cx="5725260" cy="1849538"/>
            </a:xfrm>
            <a:prstGeom prst="wedgeRoundRectCallout">
              <a:avLst>
                <a:gd name="adj1" fmla="val 85847"/>
                <a:gd name="adj2" fmla="val -105120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659DBA6-D7D7-B54D-ABB9-234B64395AC7}"/>
                </a:ext>
              </a:extLst>
            </p:cNvPr>
            <p:cNvSpPr txBox="1"/>
            <p:nvPr/>
          </p:nvSpPr>
          <p:spPr>
            <a:xfrm>
              <a:off x="371387" y="1224462"/>
              <a:ext cx="572396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I ended with 60-minutes. This means we are going to the next hour. </a:t>
              </a:r>
            </a:p>
            <a:p>
              <a:pPr algn="ctr"/>
              <a:endParaRPr lang="en-US" sz="360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935481FB-B17C-1E44-A886-5915C4292772}"/>
              </a:ext>
            </a:extLst>
          </p:cNvPr>
          <p:cNvSpPr txBox="1"/>
          <p:nvPr userDrawn="1"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551A6D3-3E39-B54A-9CA6-76891AE4583C}"/>
              </a:ext>
            </a:extLst>
          </p:cNvPr>
          <p:cNvSpPr txBox="1"/>
          <p:nvPr userDrawn="1"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8A492912-955F-D34B-BC61-1B26E693067F}"/>
              </a:ext>
            </a:extLst>
          </p:cNvPr>
          <p:cNvSpPr txBox="1"/>
          <p:nvPr userDrawn="1"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F9DBF9E-D337-D444-AEB0-626714FDE32B}"/>
              </a:ext>
            </a:extLst>
          </p:cNvPr>
          <p:cNvSpPr txBox="1"/>
          <p:nvPr userDrawn="1"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E2CF320-6F7C-EE44-8C18-AB3CD83B82BA}"/>
              </a:ext>
            </a:extLst>
          </p:cNvPr>
          <p:cNvSpPr txBox="1"/>
          <p:nvPr userDrawn="1"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C175FC-5066-3D44-920F-67EC3E1617A4}"/>
              </a:ext>
            </a:extLst>
          </p:cNvPr>
          <p:cNvSpPr txBox="1"/>
          <p:nvPr userDrawn="1"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F169129-3F8A-E542-A034-FB29BF1AA3CD}"/>
              </a:ext>
            </a:extLst>
          </p:cNvPr>
          <p:cNvSpPr txBox="1"/>
          <p:nvPr userDrawn="1"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160C655-709C-9949-8B94-6C370311C951}"/>
              </a:ext>
            </a:extLst>
          </p:cNvPr>
          <p:cNvSpPr txBox="1"/>
          <p:nvPr userDrawn="1"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C29EE0A-5F1C-024A-A251-24C6244D782F}"/>
              </a:ext>
            </a:extLst>
          </p:cNvPr>
          <p:cNvSpPr txBox="1"/>
          <p:nvPr userDrawn="1"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FFA7B2B-E163-DD44-BC81-A242CCC94D83}"/>
              </a:ext>
            </a:extLst>
          </p:cNvPr>
          <p:cNvSpPr txBox="1"/>
          <p:nvPr userDrawn="1"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856C07E-5E94-ED4D-99ED-C3032AE1269B}"/>
              </a:ext>
            </a:extLst>
          </p:cNvPr>
          <p:cNvSpPr txBox="1"/>
          <p:nvPr userDrawn="1"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FD44E7F4-F327-A748-954E-42937D5B0C33}"/>
              </a:ext>
            </a:extLst>
          </p:cNvPr>
          <p:cNvSpPr txBox="1"/>
          <p:nvPr userDrawn="1"/>
        </p:nvSpPr>
        <p:spPr>
          <a:xfrm>
            <a:off x="1259075" y="3398619"/>
            <a:ext cx="7895688" cy="1107996"/>
          </a:xfrm>
          <a:prstGeom prst="rect">
            <a:avLst/>
          </a:prstGeom>
          <a:solidFill>
            <a:srgbClr val="D883FF"/>
          </a:solidFill>
        </p:spPr>
        <p:txBody>
          <a:bodyPr wrap="none" rtlCol="0">
            <a:spAutoFit/>
          </a:bodyPr>
          <a:lstStyle/>
          <a:p>
            <a:r>
              <a:rPr lang="en-US" sz="6600" dirty="0"/>
              <a:t>Do we need this slide?</a:t>
            </a:r>
          </a:p>
        </p:txBody>
      </p:sp>
    </p:spTree>
    <p:extLst>
      <p:ext uri="{BB962C8B-B14F-4D97-AF65-F5344CB8AC3E}">
        <p14:creationId xmlns:p14="http://schemas.microsoft.com/office/powerpoint/2010/main" val="4183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45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2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5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EAE5D33-F773-264C-AD7C-8BFE1C28C279}"/>
              </a:ext>
            </a:extLst>
          </p:cNvPr>
          <p:cNvSpPr/>
          <p:nvPr userDrawn="1"/>
        </p:nvSpPr>
        <p:spPr>
          <a:xfrm>
            <a:off x="1661577" y="939231"/>
            <a:ext cx="3786280" cy="153107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2E4B719-6DFB-9B42-BA77-D83EF22B8C93}"/>
              </a:ext>
            </a:extLst>
          </p:cNvPr>
          <p:cNvSpPr/>
          <p:nvPr userDrawn="1"/>
        </p:nvSpPr>
        <p:spPr>
          <a:xfrm>
            <a:off x="1662377" y="1343565"/>
            <a:ext cx="8666479" cy="1900735"/>
          </a:xfrm>
          <a:prstGeom prst="wedgeRoundRectCallout">
            <a:avLst>
              <a:gd name="adj1" fmla="val -53667"/>
              <a:gd name="adj2" fmla="val -49186"/>
              <a:gd name="adj3" fmla="val 16667"/>
            </a:avLst>
          </a:prstGeom>
          <a:solidFill>
            <a:srgbClr val="FFE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F2E191-1311-9A4E-9227-95621662DBD8}"/>
              </a:ext>
            </a:extLst>
          </p:cNvPr>
          <p:cNvGrpSpPr/>
          <p:nvPr userDrawn="1"/>
        </p:nvGrpSpPr>
        <p:grpSpPr>
          <a:xfrm rot="20421438">
            <a:off x="-108946" y="8244"/>
            <a:ext cx="1554480" cy="1554480"/>
            <a:chOff x="67285" y="1040325"/>
            <a:chExt cx="1554480" cy="155448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B66297-1E19-E241-9D71-46D45472B677}"/>
                </a:ext>
              </a:extLst>
            </p:cNvPr>
            <p:cNvSpPr/>
            <p:nvPr userDrawn="1"/>
          </p:nvSpPr>
          <p:spPr>
            <a:xfrm rot="21099380">
              <a:off x="594022" y="1376952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7E2E843B-D6B6-6741-BD84-99E0955AB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" y="1040325"/>
              <a:ext cx="1554480" cy="155448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A0401F8-685A-DD4A-BF37-C8F45A02746C}"/>
              </a:ext>
            </a:extLst>
          </p:cNvPr>
          <p:cNvSpPr/>
          <p:nvPr userDrawn="1"/>
        </p:nvSpPr>
        <p:spPr>
          <a:xfrm>
            <a:off x="1856229" y="1527436"/>
            <a:ext cx="8472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3200" b="1" dirty="0">
                <a:latin typeface="Century Gothic" panose="020B0502020202020204" pitchFamily="34" charset="0"/>
              </a:rPr>
              <a:t>Fractions </a:t>
            </a:r>
            <a:r>
              <a:rPr lang="en-US" sz="3200" dirty="0">
                <a:latin typeface="Century Gothic" panose="020B0502020202020204" pitchFamily="34" charset="0"/>
              </a:rPr>
              <a:t>are numbers that name part of a whole, or part of a group. Fractions always show equal parts.</a:t>
            </a:r>
            <a:endParaRPr lang="en-US" sz="3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5516E1-D35C-5340-A292-758D29EFE61E}"/>
              </a:ext>
            </a:extLst>
          </p:cNvPr>
          <p:cNvSpPr txBox="1"/>
          <p:nvPr userDrawn="1"/>
        </p:nvSpPr>
        <p:spPr>
          <a:xfrm>
            <a:off x="2202021" y="3609951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Examples</a:t>
            </a:r>
          </a:p>
        </p:txBody>
      </p:sp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4576D2B3-1FBE-D24D-943B-CE40D8AE79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48" y="4818348"/>
            <a:ext cx="2459255" cy="640080"/>
          </a:xfrm>
          <a:prstGeom prst="rect">
            <a:avLst/>
          </a:prstGeom>
        </p:spPr>
      </p:pic>
      <p:pic>
        <p:nvPicPr>
          <p:cNvPr id="28" name="Picture 27" descr="Chart, pie chart&#10;&#10;Description automatically generated">
            <a:extLst>
              <a:ext uri="{FF2B5EF4-FFF2-40B4-BE49-F238E27FC236}">
                <a16:creationId xmlns:a16="http://schemas.microsoft.com/office/drawing/2014/main" id="{D74AE78A-02F6-FE4E-BEAE-3B50D485CB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4" y="4469931"/>
            <a:ext cx="1745331" cy="1737360"/>
          </a:xfrm>
          <a:prstGeom prst="rect">
            <a:avLst/>
          </a:prstGeom>
        </p:spPr>
      </p:pic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B8379762-4AFE-0743-A41E-2578A2FA0E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4469931"/>
            <a:ext cx="1828800" cy="182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21E089-396F-134F-AD40-1AD30728B2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6" y="5704371"/>
            <a:ext cx="479273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81EC54-6E62-DE4A-9CAB-982645FB2324}"/>
              </a:ext>
            </a:extLst>
          </p:cNvPr>
          <p:cNvSpPr txBox="1"/>
          <p:nvPr userDrawn="1"/>
        </p:nvSpPr>
        <p:spPr>
          <a:xfrm>
            <a:off x="2202021" y="6207291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one third</a:t>
            </a:r>
          </a:p>
        </p:txBody>
      </p: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75482436-19F6-4746-9789-7F9048E37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15" y="4881411"/>
            <a:ext cx="479273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DAE6A5B-28E9-9E4C-A364-C3B6B02DE604}"/>
              </a:ext>
            </a:extLst>
          </p:cNvPr>
          <p:cNvSpPr/>
          <p:nvPr userDrawn="1"/>
        </p:nvSpPr>
        <p:spPr>
          <a:xfrm>
            <a:off x="938010" y="223452"/>
            <a:ext cx="8377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Vocabulary Review </a:t>
            </a:r>
          </a:p>
        </p:txBody>
      </p:sp>
    </p:spTree>
    <p:extLst>
      <p:ext uri="{BB962C8B-B14F-4D97-AF65-F5344CB8AC3E}">
        <p14:creationId xmlns:p14="http://schemas.microsoft.com/office/powerpoint/2010/main" val="37514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EBAB7A-A5E6-144C-BB8D-EB107198A68B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FDF5F2-8DFA-A44F-BE80-198F588F7AE8}"/>
              </a:ext>
            </a:extLst>
          </p:cNvPr>
          <p:cNvGrpSpPr/>
          <p:nvPr userDrawn="1"/>
        </p:nvGrpSpPr>
        <p:grpSpPr>
          <a:xfrm>
            <a:off x="-108946" y="8244"/>
            <a:ext cx="11618948" cy="4567081"/>
            <a:chOff x="-21264" y="-65464"/>
            <a:chExt cx="11618948" cy="4567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61CD275-B170-7E4F-AE93-6D1AA01C0B63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4567081"/>
              <a:chOff x="-21264" y="-65464"/>
              <a:chExt cx="11491845" cy="4567081"/>
            </a:xfrm>
          </p:grpSpPr>
          <p:sp>
            <p:nvSpPr>
              <p:cNvPr id="34" name="Rounded Rectangular Callout 33">
                <a:extLst>
                  <a:ext uri="{FF2B5EF4-FFF2-40B4-BE49-F238E27FC236}">
                    <a16:creationId xmlns:a16="http://schemas.microsoft.com/office/drawing/2014/main" id="{800A8C9C-F8F0-8E4C-A8BF-7822A346548C}"/>
                  </a:ext>
                </a:extLst>
              </p:cNvPr>
              <p:cNvSpPr/>
              <p:nvPr userDrawn="1"/>
            </p:nvSpPr>
            <p:spPr>
              <a:xfrm>
                <a:off x="1750059" y="1269856"/>
                <a:ext cx="9720522" cy="3231761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24736F-B215-3E45-91B5-9E95182384EE}"/>
                  </a:ext>
                </a:extLst>
              </p:cNvPr>
              <p:cNvSpPr/>
              <p:nvPr userDrawn="1"/>
            </p:nvSpPr>
            <p:spPr>
              <a:xfrm>
                <a:off x="1217903" y="187116"/>
                <a:ext cx="617355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Did You Know?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FFDC425-C10D-7F46-B62C-F41DB0CE303B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12CDF90-89B6-4A44-8BBF-2DE59DB0AEE3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Picture 37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EF20018-DFA3-964B-9CA2-385999CC7E3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1BDBDB-A9C1-8F44-9C60-90E2BE397590}"/>
                </a:ext>
              </a:extLst>
            </p:cNvPr>
            <p:cNvSpPr/>
            <p:nvPr userDrawn="1"/>
          </p:nvSpPr>
          <p:spPr>
            <a:xfrm>
              <a:off x="1877163" y="1407339"/>
              <a:ext cx="9720521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There are two important parts of a </a:t>
              </a:r>
              <a:r>
                <a:rPr lang="en-US" sz="2800" b="1" dirty="0">
                  <a:latin typeface="Century Gothic" panose="020B0502020202020204" pitchFamily="34" charset="0"/>
                </a:rPr>
                <a:t>fraction</a:t>
              </a:r>
              <a:r>
                <a:rPr lang="en-US" sz="2800" dirty="0">
                  <a:latin typeface="Century Gothic" panose="020B0502020202020204" pitchFamily="34" charset="0"/>
                </a:rPr>
                <a:t>: 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    • the </a:t>
              </a:r>
              <a:r>
                <a:rPr lang="en-US" sz="2800" b="1" dirty="0">
                  <a:latin typeface="Century Gothic" panose="020B0502020202020204" pitchFamily="34" charset="0"/>
                </a:rPr>
                <a:t>numerator</a:t>
              </a:r>
              <a:r>
                <a:rPr lang="en-US" sz="2800" dirty="0">
                  <a:latin typeface="Century Gothic" panose="020B0502020202020204" pitchFamily="34" charset="0"/>
                </a:rPr>
                <a:t> (top number) </a:t>
              </a:r>
            </a:p>
            <a:p>
              <a:pPr lvl="0">
                <a:spcAft>
                  <a:spcPts val="1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    • the </a:t>
              </a:r>
              <a:r>
                <a:rPr lang="en-US" sz="2800" b="1" dirty="0">
                  <a:latin typeface="Century Gothic" panose="020B0502020202020204" pitchFamily="34" charset="0"/>
                </a:rPr>
                <a:t>denominator</a:t>
              </a:r>
              <a:r>
                <a:rPr lang="en-US" sz="2800" dirty="0">
                  <a:latin typeface="Century Gothic" panose="020B0502020202020204" pitchFamily="34" charset="0"/>
                </a:rPr>
                <a:t> (bottom number)</a:t>
              </a:r>
            </a:p>
            <a:p>
              <a:pPr lvl="0">
                <a:spcAft>
                  <a:spcPts val="7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The </a:t>
              </a:r>
              <a:r>
                <a:rPr lang="en-US" sz="2800" b="1" dirty="0">
                  <a:latin typeface="Century Gothic" panose="020B0502020202020204" pitchFamily="34" charset="0"/>
                </a:rPr>
                <a:t>numerator</a:t>
              </a:r>
              <a:r>
                <a:rPr lang="en-US" sz="2800" dirty="0">
                  <a:latin typeface="Century Gothic" panose="020B0502020202020204" pitchFamily="34" charset="0"/>
                </a:rPr>
                <a:t> tells how many equal parts are being considered or counted. The </a:t>
              </a:r>
              <a:r>
                <a:rPr lang="en-US" sz="2800" b="1" dirty="0">
                  <a:latin typeface="Century Gothic" panose="020B0502020202020204" pitchFamily="34" charset="0"/>
                </a:rPr>
                <a:t>denominator</a:t>
              </a:r>
              <a:r>
                <a:rPr lang="en-US" sz="2800" dirty="0">
                  <a:latin typeface="Century Gothic" panose="020B0502020202020204" pitchFamily="34" charset="0"/>
                </a:rPr>
                <a:t> tells how many equal parts are in the whole.</a:t>
              </a:r>
              <a:endParaRPr lang="en-US" sz="28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096470-6AB9-B142-BCBD-30BE3B702E59}"/>
              </a:ext>
            </a:extLst>
          </p:cNvPr>
          <p:cNvGrpSpPr/>
          <p:nvPr userDrawn="1"/>
        </p:nvGrpSpPr>
        <p:grpSpPr>
          <a:xfrm>
            <a:off x="2546948" y="4762297"/>
            <a:ext cx="7599751" cy="1834879"/>
            <a:chOff x="2687249" y="4228900"/>
            <a:chExt cx="7599751" cy="18348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E78DF81-A059-0F4B-B4C9-8AEDDC50753B}"/>
                </a:ext>
              </a:extLst>
            </p:cNvPr>
            <p:cNvGrpSpPr/>
            <p:nvPr/>
          </p:nvGrpSpPr>
          <p:grpSpPr>
            <a:xfrm>
              <a:off x="2687249" y="4228900"/>
              <a:ext cx="7599751" cy="1834879"/>
              <a:chOff x="2621935" y="4734859"/>
              <a:chExt cx="7599751" cy="1834879"/>
            </a:xfrm>
          </p:grpSpPr>
          <p:pic>
            <p:nvPicPr>
              <p:cNvPr id="42" name="Picture 41" descr="Shape, square&#10;&#10;Description automatically generated">
                <a:extLst>
                  <a:ext uri="{FF2B5EF4-FFF2-40B4-BE49-F238E27FC236}">
                    <a16:creationId xmlns:a16="http://schemas.microsoft.com/office/drawing/2014/main" id="{C7D71576-63E0-5847-8CAF-4828C90DB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1935" y="5332259"/>
                <a:ext cx="2459255" cy="64008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2A3D93C-159E-7F4B-9DE7-0E8A5A4CA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6150" y="4734859"/>
                <a:ext cx="961732" cy="1834879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3C494-DD20-5B4D-AC8A-2F7589A276AF}"/>
                  </a:ext>
                </a:extLst>
              </p:cNvPr>
              <p:cNvSpPr txBox="1"/>
              <p:nvPr/>
            </p:nvSpPr>
            <p:spPr>
              <a:xfrm>
                <a:off x="5206386" y="5279808"/>
                <a:ext cx="62456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entury Gothic" panose="020B0502020202020204" pitchFamily="34" charset="0"/>
                  </a:rPr>
                  <a:t>=</a:t>
                </a:r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ED310B-51F0-4E47-B652-713CB151C612}"/>
                  </a:ext>
                </a:extLst>
              </p:cNvPr>
              <p:cNvSpPr txBox="1"/>
              <p:nvPr/>
            </p:nvSpPr>
            <p:spPr>
              <a:xfrm>
                <a:off x="7248554" y="4860019"/>
                <a:ext cx="2786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numerator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6355BD-105C-DC4F-8D42-E5E62A4167B1}"/>
                  </a:ext>
                </a:extLst>
              </p:cNvPr>
              <p:cNvSpPr txBox="1"/>
              <p:nvPr/>
            </p:nvSpPr>
            <p:spPr>
              <a:xfrm>
                <a:off x="6977761" y="5799258"/>
                <a:ext cx="32439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entury Gothic" panose="020B0502020202020204" pitchFamily="34" charset="0"/>
                  </a:rPr>
                  <a:t>denominator</a:t>
                </a:r>
                <a:endParaRPr lang="en-US" sz="1600" dirty="0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37CDB96-6B25-7E45-BC39-F4E28336E1B9}"/>
                </a:ext>
              </a:extLst>
            </p:cNvPr>
            <p:cNvCxnSpPr/>
            <p:nvPr/>
          </p:nvCxnSpPr>
          <p:spPr>
            <a:xfrm>
              <a:off x="7179141" y="5146339"/>
              <a:ext cx="2917915" cy="1854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08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063489-A270-8248-B01C-D9BBB7574E71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78EF4B-27E4-1740-A8B7-8A690AE50343}"/>
              </a:ext>
            </a:extLst>
          </p:cNvPr>
          <p:cNvGrpSpPr/>
          <p:nvPr userDrawn="1"/>
        </p:nvGrpSpPr>
        <p:grpSpPr>
          <a:xfrm>
            <a:off x="-108946" y="8244"/>
            <a:ext cx="11618948" cy="2650913"/>
            <a:chOff x="-21264" y="-65464"/>
            <a:chExt cx="11618948" cy="265091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339B26-6C11-A641-83C1-DDE985097036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2650913"/>
              <a:chOff x="-21264" y="-65464"/>
              <a:chExt cx="11491845" cy="2650913"/>
            </a:xfrm>
          </p:grpSpPr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2C96547B-6B96-1642-87C2-F67C1E75CBD1}"/>
                  </a:ext>
                </a:extLst>
              </p:cNvPr>
              <p:cNvSpPr/>
              <p:nvPr userDrawn="1"/>
            </p:nvSpPr>
            <p:spPr>
              <a:xfrm>
                <a:off x="1750059" y="1269857"/>
                <a:ext cx="9720522" cy="1315592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087985-113D-3446-9545-A5E3C7A2FC59}"/>
                  </a:ext>
                </a:extLst>
              </p:cNvPr>
              <p:cNvSpPr/>
              <p:nvPr userDrawn="1"/>
            </p:nvSpPr>
            <p:spPr>
              <a:xfrm>
                <a:off x="1217903" y="187116"/>
                <a:ext cx="82327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dirty="0">
                    <a:latin typeface="Century Gothic" panose="020B0502020202020204" pitchFamily="34" charset="0"/>
                  </a:rPr>
                  <a:t>Vocabulary Highlight</a:t>
                </a:r>
                <a:endParaRPr lang="en-US" sz="60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ACD4809-9911-224E-B31A-7FB44547B5F9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3B25AD5-5D5E-2B40-8248-B9764507A7CE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E9BF24D-06E2-F744-90D8-31ADE8C5F6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556190-6C56-0748-B4DC-6819CA840A00}"/>
                </a:ext>
              </a:extLst>
            </p:cNvPr>
            <p:cNvSpPr/>
            <p:nvPr userDrawn="1"/>
          </p:nvSpPr>
          <p:spPr>
            <a:xfrm>
              <a:off x="1877163" y="1407339"/>
              <a:ext cx="97205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Any fraction with a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  <a:r>
                <a:rPr lang="en-US" sz="2800" dirty="0">
                  <a:latin typeface="Century Gothic" panose="020B0502020202020204" pitchFamily="34" charset="0"/>
                </a:rPr>
                <a:t> in the numerator is called a </a:t>
              </a:r>
              <a:r>
                <a:rPr lang="en-US" sz="2800" b="1" dirty="0">
                  <a:latin typeface="Century Gothic" panose="020B0502020202020204" pitchFamily="34" charset="0"/>
                </a:rPr>
                <a:t>unit fraction.  </a:t>
              </a:r>
            </a:p>
          </p:txBody>
        </p:sp>
      </p:grpSp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23291B5C-A635-3D4D-96C9-1DFE85E48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42" y="5877343"/>
            <a:ext cx="1522439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72537F-8761-D648-ACDA-9BFCB2FDFF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45" y="3887659"/>
            <a:ext cx="830763" cy="1828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A0002F-822B-984D-8FA8-F9BE5987F5F2}"/>
              </a:ext>
            </a:extLst>
          </p:cNvPr>
          <p:cNvSpPr txBox="1"/>
          <p:nvPr userDrawn="1"/>
        </p:nvSpPr>
        <p:spPr>
          <a:xfrm>
            <a:off x="2202021" y="2916657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Examples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545009-FFD7-5644-ACEB-E1599DD745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254" y="5877343"/>
            <a:ext cx="153416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2D9302-F65C-0A40-8420-E9A63DF22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464" y="3887659"/>
            <a:ext cx="95854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2ECB57-1B8B-A243-92F4-1D36E5BD25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3145" y="5877343"/>
            <a:ext cx="1534257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F9B865D-3BAD-B84B-B2A9-ACAF5C51561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1140" y="3887659"/>
            <a:ext cx="958544" cy="182880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D61B703-30FC-2D47-B371-29F3F4CAB0DD}"/>
              </a:ext>
            </a:extLst>
          </p:cNvPr>
          <p:cNvCxnSpPr/>
          <p:nvPr userDrawn="1"/>
        </p:nvCxnSpPr>
        <p:spPr>
          <a:xfrm>
            <a:off x="8742060" y="7896608"/>
            <a:ext cx="30773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C1C0AAA-57A2-9C4E-AA25-077D4651BBE6}"/>
              </a:ext>
            </a:extLst>
          </p:cNvPr>
          <p:cNvSpPr txBox="1"/>
          <p:nvPr userDrawn="1"/>
        </p:nvSpPr>
        <p:spPr>
          <a:xfrm>
            <a:off x="9251356" y="7660576"/>
            <a:ext cx="213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equal parts</a:t>
            </a:r>
          </a:p>
          <a:p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   being counted 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6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6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147490-B074-4876-A83F-7EC547EBE539}"/>
              </a:ext>
            </a:extLst>
          </p:cNvPr>
          <p:cNvSpPr txBox="1"/>
          <p:nvPr userDrawn="1"/>
        </p:nvSpPr>
        <p:spPr>
          <a:xfrm>
            <a:off x="9556891" y="6685686"/>
            <a:ext cx="2770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© One Stop Teacher Shop  © Mr. Elementary Math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16BB2-0215-1F4E-9C04-8E6A57A5E9AC}"/>
              </a:ext>
            </a:extLst>
          </p:cNvPr>
          <p:cNvSpPr txBox="1"/>
          <p:nvPr userDrawn="1"/>
        </p:nvSpPr>
        <p:spPr>
          <a:xfrm>
            <a:off x="-519289" y="6657945"/>
            <a:ext cx="26283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Simplified Math Curriculum™ </a:t>
            </a:r>
          </a:p>
        </p:txBody>
      </p:sp>
    </p:spTree>
    <p:extLst>
      <p:ext uri="{BB962C8B-B14F-4D97-AF65-F5344CB8AC3E}">
        <p14:creationId xmlns:p14="http://schemas.microsoft.com/office/powerpoint/2010/main" val="22787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7" r:id="rId6"/>
    <p:sldLayoutId id="2147483661" r:id="rId7"/>
    <p:sldLayoutId id="2147483662" r:id="rId8"/>
    <p:sldLayoutId id="2147483656" r:id="rId9"/>
    <p:sldLayoutId id="2147483660" r:id="rId10"/>
    <p:sldLayoutId id="2147483650" r:id="rId11"/>
    <p:sldLayoutId id="2147483653" r:id="rId12"/>
    <p:sldLayoutId id="2147483659" r:id="rId13"/>
    <p:sldLayoutId id="2147483654" r:id="rId14"/>
    <p:sldLayoutId id="2147483655" r:id="rId15"/>
    <p:sldLayoutId id="21474836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7F7B73-BB11-5749-832B-7E488E627348}"/>
              </a:ext>
            </a:extLst>
          </p:cNvPr>
          <p:cNvSpPr txBox="1"/>
          <p:nvPr/>
        </p:nvSpPr>
        <p:spPr>
          <a:xfrm>
            <a:off x="2502527" y="3867670"/>
            <a:ext cx="736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INTRODUCTION </a:t>
            </a:r>
          </a:p>
          <a:p>
            <a:pPr algn="ctr"/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TO NUMBER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72BA0-31F3-7546-8345-759612DF234E}"/>
              </a:ext>
            </a:extLst>
          </p:cNvPr>
          <p:cNvGrpSpPr>
            <a:grpSpLocks noChangeAspect="1"/>
          </p:cNvGrpSpPr>
          <p:nvPr/>
        </p:nvGrpSpPr>
        <p:grpSpPr>
          <a:xfrm>
            <a:off x="1735616" y="5394009"/>
            <a:ext cx="8720768" cy="1188720"/>
            <a:chOff x="2028645" y="143457"/>
            <a:chExt cx="8220970" cy="1120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EF5F09-BDC9-6B41-9DE3-C1D9F918402A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F905EC-15A5-0A4C-BC15-A7591F3ADC8E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61ADB3-096F-B748-8626-555D97D33623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4449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LESSON 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92C3A-8AC1-0840-92B6-5E3821C8A3FC}"/>
              </a:ext>
            </a:extLst>
          </p:cNvPr>
          <p:cNvGrpSpPr/>
          <p:nvPr/>
        </p:nvGrpSpPr>
        <p:grpSpPr>
          <a:xfrm>
            <a:off x="91277" y="722128"/>
            <a:ext cx="12283603" cy="3299297"/>
            <a:chOff x="-91603" y="-758883"/>
            <a:chExt cx="12283603" cy="3299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F1B9EA-143E-B64E-B546-0AD1E377855C}"/>
                </a:ext>
              </a:extLst>
            </p:cNvPr>
            <p:cNvSpPr txBox="1"/>
            <p:nvPr/>
          </p:nvSpPr>
          <p:spPr>
            <a:xfrm>
              <a:off x="-389" y="-629685"/>
              <a:ext cx="121923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>
                  <a:latin typeface="Century Gothic" panose="020B0502020202020204" pitchFamily="34" charset="0"/>
                  <a:ea typeface="HelloAbracadabra" pitchFamily="2" charset="0"/>
                </a:rPr>
                <a:t>TIME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A87446-E03A-7B45-8A3D-CC34E4F1E6F9}"/>
                </a:ext>
              </a:extLst>
            </p:cNvPr>
            <p:cNvSpPr txBox="1"/>
            <p:nvPr/>
          </p:nvSpPr>
          <p:spPr>
            <a:xfrm>
              <a:off x="-91603" y="-758883"/>
              <a:ext cx="121923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>
                  <a:solidFill>
                    <a:srgbClr val="00B0F0"/>
                  </a:solidFill>
                  <a:latin typeface="Century Gothic" panose="020B0502020202020204" pitchFamily="34" charset="0"/>
                  <a:ea typeface="HelloAbracadabra" pitchFamily="2" charset="0"/>
                </a:rPr>
                <a:t>TIME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3D9C2-C5CE-684E-983B-DFFABD835D97}"/>
              </a:ext>
            </a:extLst>
          </p:cNvPr>
          <p:cNvSpPr txBox="1"/>
          <p:nvPr/>
        </p:nvSpPr>
        <p:spPr>
          <a:xfrm>
            <a:off x="3409315" y="591358"/>
            <a:ext cx="528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EXPLORING</a:t>
            </a:r>
          </a:p>
        </p:txBody>
      </p:sp>
    </p:spTree>
    <p:extLst>
      <p:ext uri="{BB962C8B-B14F-4D97-AF65-F5344CB8AC3E}">
        <p14:creationId xmlns:p14="http://schemas.microsoft.com/office/powerpoint/2010/main" val="24684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EC434A-C36B-ED41-BCD1-6719A18EEEDF}"/>
              </a:ext>
            </a:extLst>
          </p:cNvPr>
          <p:cNvGrpSpPr/>
          <p:nvPr/>
        </p:nvGrpSpPr>
        <p:grpSpPr>
          <a:xfrm>
            <a:off x="3668513" y="584534"/>
            <a:ext cx="6304101" cy="2302274"/>
            <a:chOff x="194118" y="1028074"/>
            <a:chExt cx="6304101" cy="2302274"/>
          </a:xfrm>
        </p:grpSpPr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id="{73611BFA-4349-0E41-88AE-0213915057E3}"/>
                </a:ext>
              </a:extLst>
            </p:cNvPr>
            <p:cNvSpPr/>
            <p:nvPr/>
          </p:nvSpPr>
          <p:spPr>
            <a:xfrm>
              <a:off x="194118" y="1028074"/>
              <a:ext cx="6301767" cy="2302274"/>
            </a:xfrm>
            <a:prstGeom prst="wedgeRoundRectCallout">
              <a:avLst>
                <a:gd name="adj1" fmla="val 35491"/>
                <a:gd name="adj2" fmla="val 7722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D266DA-2AE5-4BD3-9CFD-A601E5A2A9D9}"/>
                </a:ext>
              </a:extLst>
            </p:cNvPr>
            <p:cNvSpPr txBox="1"/>
            <p:nvPr/>
          </p:nvSpPr>
          <p:spPr>
            <a:xfrm>
              <a:off x="360810" y="1176950"/>
              <a:ext cx="613740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Number lines can show more than whole numbers. They</a:t>
              </a:r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 can show any type of number like </a:t>
              </a:r>
              <a:r>
                <a:rPr lang="en-US" sz="3200" b="1" dirty="0">
                  <a:latin typeface="Century Gothic" panose="020B0502020202020204" pitchFamily="34" charset="0"/>
                  <a:ea typeface="HelloAbracadabra" pitchFamily="2" charset="0"/>
                </a:rPr>
                <a:t>time </a:t>
              </a:r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or</a:t>
              </a:r>
              <a:r>
                <a:rPr lang="en-US" sz="3200" b="1" dirty="0">
                  <a:latin typeface="Century Gothic" panose="020B0502020202020204" pitchFamily="34" charset="0"/>
                  <a:ea typeface="HelloAbracadabra" pitchFamily="2" charset="0"/>
                </a:rPr>
                <a:t> fractions</a:t>
              </a:r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  <a:endParaRPr lang="en-US" sz="3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77AFF-AD15-B849-8851-418419B4F05B}"/>
              </a:ext>
            </a:extLst>
          </p:cNvPr>
          <p:cNvGrpSpPr/>
          <p:nvPr/>
        </p:nvGrpSpPr>
        <p:grpSpPr>
          <a:xfrm>
            <a:off x="363087" y="3730511"/>
            <a:ext cx="11353022" cy="1196757"/>
            <a:chOff x="363087" y="4902095"/>
            <a:chExt cx="11353022" cy="119675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6168900" y="4993534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B32191-F313-BC4E-B03B-004A9F6F6162}"/>
                </a:ext>
              </a:extLst>
            </p:cNvPr>
            <p:cNvSpPr txBox="1"/>
            <p:nvPr/>
          </p:nvSpPr>
          <p:spPr>
            <a:xfrm>
              <a:off x="363087" y="5267855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1:00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0D9E74-4822-F640-A2B6-03A4FFCCACE8}"/>
                </a:ext>
              </a:extLst>
            </p:cNvPr>
            <p:cNvSpPr txBox="1"/>
            <p:nvPr/>
          </p:nvSpPr>
          <p:spPr>
            <a:xfrm>
              <a:off x="10255888" y="5267855"/>
              <a:ext cx="1460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2:00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777CC3-D00B-F045-927E-94C6D67837AA}"/>
                </a:ext>
              </a:extLst>
            </p:cNvPr>
            <p:cNvSpPr txBox="1"/>
            <p:nvPr/>
          </p:nvSpPr>
          <p:spPr>
            <a:xfrm>
              <a:off x="5497280" y="5267854"/>
              <a:ext cx="1599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1:30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4BB953-ACF4-EC4A-9C17-DC4A7FD72E50}"/>
              </a:ext>
            </a:extLst>
          </p:cNvPr>
          <p:cNvGrpSpPr/>
          <p:nvPr/>
        </p:nvGrpSpPr>
        <p:grpSpPr>
          <a:xfrm>
            <a:off x="380745" y="5352828"/>
            <a:ext cx="11353022" cy="1196757"/>
            <a:chOff x="380745" y="5352828"/>
            <a:chExt cx="11353022" cy="119675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E01559-1FC9-6F49-8EE4-63E8ADD28A27}"/>
                </a:ext>
              </a:extLst>
            </p:cNvPr>
            <p:cNvGrpSpPr/>
            <p:nvPr/>
          </p:nvGrpSpPr>
          <p:grpSpPr>
            <a:xfrm>
              <a:off x="3652312" y="5435434"/>
              <a:ext cx="5062889" cy="275231"/>
              <a:chOff x="3638638" y="4992624"/>
              <a:chExt cx="5062889" cy="27523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C0F42FA-DCA7-4BD1-A168-BF3727AB3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8638" y="4993535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C6A2D37-81BB-47F6-ABF1-B90F66D31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230" y="4992624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4E9B074-90D0-4C6F-A97B-605417422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1527" y="4993535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756CBF-0469-A445-A265-D39D75E6B35A}"/>
                </a:ext>
              </a:extLst>
            </p:cNvPr>
            <p:cNvGrpSpPr/>
            <p:nvPr/>
          </p:nvGrpSpPr>
          <p:grpSpPr>
            <a:xfrm>
              <a:off x="380745" y="5352828"/>
              <a:ext cx="11353022" cy="1196757"/>
              <a:chOff x="380745" y="3452581"/>
              <a:chExt cx="11353022" cy="119675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1D63B05-137E-504D-A743-98A00807FF18}"/>
                  </a:ext>
                </a:extLst>
              </p:cNvPr>
              <p:cNvGrpSpPr/>
              <p:nvPr/>
            </p:nvGrpSpPr>
            <p:grpSpPr>
              <a:xfrm>
                <a:off x="380745" y="3452581"/>
                <a:ext cx="11353022" cy="1196757"/>
                <a:chOff x="363087" y="4902095"/>
                <a:chExt cx="11353022" cy="1196757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02B76D74-6CE8-0F4E-A625-69665FAEC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890" y="5130695"/>
                  <a:ext cx="11240219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F75AA556-9C5A-E946-8B29-6EF496631E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9160" y="4902095"/>
                  <a:ext cx="0" cy="45720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D1F50F6A-C65A-9246-BCCB-2E3504938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52078" y="4902095"/>
                  <a:ext cx="0" cy="45720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88429E-AAEE-5943-A8B0-357BAD2AAFA7}"/>
                    </a:ext>
                  </a:extLst>
                </p:cNvPr>
                <p:cNvSpPr txBox="1"/>
                <p:nvPr/>
              </p:nvSpPr>
              <p:spPr>
                <a:xfrm>
                  <a:off x="363087" y="5267855"/>
                  <a:ext cx="122817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HelloAbracadabra" pitchFamily="2" charset="0"/>
                    </a:rPr>
                    <a:t>0</a:t>
                  </a:r>
                  <a:endParaRPr lang="en-US" sz="4800" b="0" baseline="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endParaRPr>
                </a:p>
              </p:txBody>
            </p:sp>
          </p:grp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FD1495C-BF7E-524E-9675-F19F3C5575D3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23159" y="3926157"/>
                <a:ext cx="335490" cy="64008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E0EEAC7-048A-A444-B306-613CB907D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015098" y="3971661"/>
                <a:ext cx="335490" cy="640080"/>
              </a:xfrm>
              <a:prstGeom prst="rect">
                <a:avLst/>
              </a:prstGeom>
            </p:spPr>
          </p:pic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37E9F23-60E8-8447-A7B6-005F9B1D0B61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4261" y="5847794"/>
              <a:ext cx="335490" cy="64008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672DF98-C6B1-3F4C-931B-53288B80D158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7764" y="5825042"/>
              <a:ext cx="33549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61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10022954" y="1131823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926971" y="487187"/>
            <a:ext cx="9069858" cy="3348829"/>
            <a:chOff x="-376273" y="2180990"/>
            <a:chExt cx="7294610" cy="2144703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376273" y="2180990"/>
              <a:ext cx="7213883" cy="2144703"/>
            </a:xfrm>
            <a:prstGeom prst="wedgeRoundRectCallout">
              <a:avLst>
                <a:gd name="adj1" fmla="val -3810"/>
                <a:gd name="adj2" fmla="val -77945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113324" y="2296853"/>
              <a:ext cx="7031661" cy="1823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We’re going to explore time on a number line.</a:t>
              </a:r>
            </a:p>
            <a:p>
              <a:pPr>
                <a:spcAft>
                  <a:spcPts val="42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One way to show time on a number line is with 5-minute intervals.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409195-FEBD-E54C-8671-7CA71C47448A}"/>
              </a:ext>
            </a:extLst>
          </p:cNvPr>
          <p:cNvGrpSpPr/>
          <p:nvPr/>
        </p:nvGrpSpPr>
        <p:grpSpPr>
          <a:xfrm>
            <a:off x="290898" y="5373101"/>
            <a:ext cx="11353022" cy="1274709"/>
            <a:chOff x="290898" y="5373101"/>
            <a:chExt cx="11353022" cy="12747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C3055CC-C940-5E4F-93A1-C10A26D16DB3}"/>
                </a:ext>
              </a:extLst>
            </p:cNvPr>
            <p:cNvGrpSpPr/>
            <p:nvPr/>
          </p:nvGrpSpPr>
          <p:grpSpPr>
            <a:xfrm>
              <a:off x="403701" y="5373101"/>
              <a:ext cx="11240219" cy="457200"/>
              <a:chOff x="475890" y="4902095"/>
              <a:chExt cx="11240219" cy="457200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D10C955-FAFA-D048-A66A-D5A018312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890" y="5130695"/>
                <a:ext cx="11240219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803367C-4266-8946-9AF8-C86F5720C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160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35E85B1-DA3A-4B4E-A3B1-4CBEC3B52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2078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2FCB38-AF70-234E-8D64-083F657C0F1A}"/>
                </a:ext>
              </a:extLst>
            </p:cNvPr>
            <p:cNvSpPr txBox="1"/>
            <p:nvPr/>
          </p:nvSpPr>
          <p:spPr>
            <a:xfrm>
              <a:off x="290898" y="5738223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28D662-B57A-804C-BD68-5A4E59CA6356}"/>
                </a:ext>
              </a:extLst>
            </p:cNvPr>
            <p:cNvSpPr txBox="1"/>
            <p:nvPr/>
          </p:nvSpPr>
          <p:spPr>
            <a:xfrm>
              <a:off x="10399363" y="5738223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76467B-C83E-4747-95D1-3143C17E78D8}"/>
                </a:ext>
              </a:extLst>
            </p:cNvPr>
            <p:cNvSpPr txBox="1"/>
            <p:nvPr/>
          </p:nvSpPr>
          <p:spPr>
            <a:xfrm>
              <a:off x="576533" y="6370811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B3D5FC-95C0-BD4A-A381-B67E86AB30A7}"/>
                </a:ext>
              </a:extLst>
            </p:cNvPr>
            <p:cNvSpPr txBox="1"/>
            <p:nvPr/>
          </p:nvSpPr>
          <p:spPr>
            <a:xfrm>
              <a:off x="10567615" y="6370811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27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3611BFA-4349-0E41-88AE-0213915057E3}"/>
              </a:ext>
            </a:extLst>
          </p:cNvPr>
          <p:cNvSpPr/>
          <p:nvPr/>
        </p:nvSpPr>
        <p:spPr>
          <a:xfrm>
            <a:off x="288228" y="1503427"/>
            <a:ext cx="5725260" cy="2341979"/>
          </a:xfrm>
          <a:prstGeom prst="wedgeRoundRectCallout">
            <a:avLst>
              <a:gd name="adj1" fmla="val 35491"/>
              <a:gd name="adj2" fmla="val 77226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266DA-2AE5-4BD3-9CFD-A601E5A2A9D9}"/>
              </a:ext>
            </a:extLst>
          </p:cNvPr>
          <p:cNvSpPr txBox="1"/>
          <p:nvPr/>
        </p:nvSpPr>
        <p:spPr>
          <a:xfrm>
            <a:off x="349430" y="1797253"/>
            <a:ext cx="572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My number line will show </a:t>
            </a:r>
          </a:p>
          <a:p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1 hour. There are  60 minutes in 1 hour.</a:t>
            </a:r>
          </a:p>
        </p:txBody>
      </p:sp>
      <p:graphicFrame>
        <p:nvGraphicFramePr>
          <p:cNvPr id="42" name="Table 13">
            <a:extLst>
              <a:ext uri="{FF2B5EF4-FFF2-40B4-BE49-F238E27FC236}">
                <a16:creationId xmlns:a16="http://schemas.microsoft.com/office/drawing/2014/main" id="{6B23EEE9-04DB-1749-9ECB-B274B5F9A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44613"/>
              </p:ext>
            </p:extLst>
          </p:nvPr>
        </p:nvGraphicFramePr>
        <p:xfrm>
          <a:off x="994714" y="7217940"/>
          <a:ext cx="10157364" cy="63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47">
                  <a:extLst>
                    <a:ext uri="{9D8B030D-6E8A-4147-A177-3AD203B41FA5}">
                      <a16:colId xmlns:a16="http://schemas.microsoft.com/office/drawing/2014/main" val="2801128276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3029937736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201774650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2242905828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1820145262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3413931406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155010285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148959198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4229751870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319207912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558301677"/>
                    </a:ext>
                  </a:extLst>
                </a:gridCol>
                <a:gridCol w="846447">
                  <a:extLst>
                    <a:ext uri="{9D8B030D-6E8A-4147-A177-3AD203B41FA5}">
                      <a16:colId xmlns:a16="http://schemas.microsoft.com/office/drawing/2014/main" val="2539172658"/>
                    </a:ext>
                  </a:extLst>
                </a:gridCol>
              </a:tblGrid>
              <a:tr h="637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5305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071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3611BFA-4349-0E41-88AE-0213915057E3}"/>
              </a:ext>
            </a:extLst>
          </p:cNvPr>
          <p:cNvSpPr/>
          <p:nvPr/>
        </p:nvSpPr>
        <p:spPr>
          <a:xfrm>
            <a:off x="283137" y="1744899"/>
            <a:ext cx="5725260" cy="1740203"/>
          </a:xfrm>
          <a:prstGeom prst="wedgeRoundRectCallout">
            <a:avLst>
              <a:gd name="adj1" fmla="val -36380"/>
              <a:gd name="adj2" fmla="val 99457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266DA-2AE5-4BD3-9CFD-A601E5A2A9D9}"/>
              </a:ext>
            </a:extLst>
          </p:cNvPr>
          <p:cNvSpPr txBox="1"/>
          <p:nvPr/>
        </p:nvSpPr>
        <p:spPr>
          <a:xfrm>
            <a:off x="259037" y="1982747"/>
            <a:ext cx="572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I’ll start my number line at </a:t>
            </a:r>
            <a:r>
              <a:rPr lang="en-US" sz="3600" b="1" dirty="0">
                <a:latin typeface="Century Gothic" panose="020B0502020202020204" pitchFamily="34" charset="0"/>
                <a:ea typeface="HelloAbracadabra" pitchFamily="2" charset="0"/>
              </a:rPr>
              <a:t>0</a:t>
            </a:r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 minutes.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DCD55C-33DD-114A-8537-6AE8BB868C1B}"/>
              </a:ext>
            </a:extLst>
          </p:cNvPr>
          <p:cNvGrpSpPr/>
          <p:nvPr/>
        </p:nvGrpSpPr>
        <p:grpSpPr>
          <a:xfrm>
            <a:off x="6640639" y="1599489"/>
            <a:ext cx="5292324" cy="2098269"/>
            <a:chOff x="6545133" y="1040222"/>
            <a:chExt cx="5292324" cy="2098269"/>
          </a:xfrm>
        </p:grpSpPr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D5EB341A-2C46-B84D-B484-9E0FC087EB6A}"/>
                </a:ext>
              </a:extLst>
            </p:cNvPr>
            <p:cNvSpPr/>
            <p:nvPr/>
          </p:nvSpPr>
          <p:spPr>
            <a:xfrm>
              <a:off x="6569233" y="1040222"/>
              <a:ext cx="5268224" cy="2098269"/>
            </a:xfrm>
            <a:prstGeom prst="wedgeRoundRectCallout">
              <a:avLst>
                <a:gd name="adj1" fmla="val 33938"/>
                <a:gd name="adj2" fmla="val 95306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243357-AD9D-564D-9461-DF934D52E204}"/>
                </a:ext>
              </a:extLst>
            </p:cNvPr>
            <p:cNvSpPr txBox="1"/>
            <p:nvPr/>
          </p:nvSpPr>
          <p:spPr>
            <a:xfrm>
              <a:off x="6545133" y="1377293"/>
              <a:ext cx="5268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I’ll end my number line at </a:t>
              </a:r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r>
                <a:rPr lang="en-US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minutes.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A52589-757A-2B49-86C1-1FC5A8B5FA0A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6E2C43D-9EE2-9A4E-B0ED-6D86513FCE87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393E897-BDDD-744F-9847-CD28986E5886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E3708EA-D38D-CB4C-AF84-9D29277615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27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3611BFA-4349-0E41-88AE-0213915057E3}"/>
              </a:ext>
            </a:extLst>
          </p:cNvPr>
          <p:cNvSpPr/>
          <p:nvPr/>
        </p:nvSpPr>
        <p:spPr>
          <a:xfrm>
            <a:off x="370740" y="1179305"/>
            <a:ext cx="5725260" cy="2516483"/>
          </a:xfrm>
          <a:prstGeom prst="wedgeRoundRectCallout">
            <a:avLst>
              <a:gd name="adj1" fmla="val 67236"/>
              <a:gd name="adj2" fmla="val 22397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266DA-2AE5-4BD3-9CFD-A601E5A2A9D9}"/>
              </a:ext>
            </a:extLst>
          </p:cNvPr>
          <p:cNvSpPr txBox="1"/>
          <p:nvPr/>
        </p:nvSpPr>
        <p:spPr>
          <a:xfrm>
            <a:off x="748614" y="1343712"/>
            <a:ext cx="53473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Century Gothic" panose="020B0502020202020204" pitchFamily="34" charset="0"/>
                <a:ea typeface="HelloAbracadabra" pitchFamily="2" charset="0"/>
              </a:rPr>
              <a:t>A clock is like a number line except the line curves around the clock.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17C44DA-1E73-B3E7-17DF-B0DAD5A5E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672D01-B41B-969C-253B-291EB1F57EA4}"/>
              </a:ext>
            </a:extLst>
          </p:cNvPr>
          <p:cNvSpPr>
            <a:spLocks noChangeAspect="1"/>
          </p:cNvSpPr>
          <p:nvPr/>
        </p:nvSpPr>
        <p:spPr>
          <a:xfrm>
            <a:off x="7139220" y="505263"/>
            <a:ext cx="3566160" cy="3566160"/>
          </a:xfrm>
          <a:prstGeom prst="ellipse">
            <a:avLst/>
          </a:prstGeom>
          <a:noFill/>
          <a:ln w="984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679F94-E944-AA4E-B9F9-65EAEA2EA448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DBDE874-C15E-C64C-A80F-41851547151C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186A39F-0A29-1B4F-870D-72B9F2519186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93CCC6B-F534-854E-815E-8C0B99A45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8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3611BFA-4349-0E41-88AE-0213915057E3}"/>
              </a:ext>
            </a:extLst>
          </p:cNvPr>
          <p:cNvSpPr/>
          <p:nvPr/>
        </p:nvSpPr>
        <p:spPr>
          <a:xfrm>
            <a:off x="370740" y="1179306"/>
            <a:ext cx="5725260" cy="2380770"/>
          </a:xfrm>
          <a:prstGeom prst="wedgeRoundRectCallout">
            <a:avLst>
              <a:gd name="adj1" fmla="val 62538"/>
              <a:gd name="adj2" fmla="val 20486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266DA-2AE5-4BD3-9CFD-A601E5A2A9D9}"/>
              </a:ext>
            </a:extLst>
          </p:cNvPr>
          <p:cNvSpPr txBox="1"/>
          <p:nvPr/>
        </p:nvSpPr>
        <p:spPr>
          <a:xfrm>
            <a:off x="676432" y="1215529"/>
            <a:ext cx="5397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I’ll start at zero minutes on both the clock and the number line and stop at 60 minutes.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F1A7AE-DED8-884D-AB5E-6ECB66BB76C8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F6241B4-8AD2-674D-993D-F6ED6E3DD9E3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5083B95-4266-1A47-9E66-4E15C6BF7B3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F7CDFB4-D153-1D46-8C5A-8BDC495D857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7EEC9EE-FFCE-4D47-9A26-93BA48B840EF}"/>
              </a:ext>
            </a:extLst>
          </p:cNvPr>
          <p:cNvSpPr txBox="1"/>
          <p:nvPr/>
        </p:nvSpPr>
        <p:spPr>
          <a:xfrm>
            <a:off x="8523411" y="-51202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6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9" name="Rounded Rectangular Callout 88">
            <a:extLst>
              <a:ext uri="{FF2B5EF4-FFF2-40B4-BE49-F238E27FC236}">
                <a16:creationId xmlns:a16="http://schemas.microsoft.com/office/drawing/2014/main" id="{30DB6DBB-4460-9A4B-A891-B0D5C1D8523B}"/>
              </a:ext>
            </a:extLst>
          </p:cNvPr>
          <p:cNvSpPr/>
          <p:nvPr/>
        </p:nvSpPr>
        <p:spPr>
          <a:xfrm>
            <a:off x="370740" y="1179305"/>
            <a:ext cx="5587887" cy="2507739"/>
          </a:xfrm>
          <a:prstGeom prst="wedgeRoundRectCallout">
            <a:avLst>
              <a:gd name="adj1" fmla="val -1347"/>
              <a:gd name="adj2" fmla="val 68471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09F217D-FC82-E346-B184-D8CD33A596DE}"/>
              </a:ext>
            </a:extLst>
          </p:cNvPr>
          <p:cNvSpPr txBox="1"/>
          <p:nvPr/>
        </p:nvSpPr>
        <p:spPr>
          <a:xfrm>
            <a:off x="627695" y="1324244"/>
            <a:ext cx="5144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HelloAbracadabra" pitchFamily="2" charset="0"/>
              </a:rPr>
              <a:t>I can skip count by 5-minute intervals to get to 60 minutes.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C95693C-E039-4F4E-B433-DC92DF3C0EF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F8B2D3F3-9323-0D45-BF74-7F8841A35495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FCE066-A9C0-744F-8437-D128EDAED50E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1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370740" y="1179305"/>
            <a:ext cx="5873999" cy="2555415"/>
            <a:chOff x="370740" y="1179305"/>
            <a:chExt cx="5873999" cy="2144668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370740" y="1179305"/>
              <a:ext cx="5725260" cy="2105731"/>
            </a:xfrm>
            <a:prstGeom prst="wedgeRoundRectCallout">
              <a:avLst>
                <a:gd name="adj1" fmla="val -30093"/>
                <a:gd name="adj2" fmla="val 82377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520773" y="1180035"/>
              <a:ext cx="5723966" cy="2143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Century Gothic" panose="020B0502020202020204" pitchFamily="34" charset="0"/>
                  <a:ea typeface="HelloAbracadabra" pitchFamily="2" charset="0"/>
                </a:rPr>
                <a:t>Each segment in this </a:t>
              </a:r>
            </a:p>
            <a:p>
              <a:r>
                <a:rPr lang="en-US" sz="3100" dirty="0">
                  <a:latin typeface="Century Gothic" panose="020B0502020202020204" pitchFamily="34" charset="0"/>
                  <a:ea typeface="HelloAbracadabra" pitchFamily="2" charset="0"/>
                </a:rPr>
                <a:t>number line is 5 minutes long. And just like a clock, there are numbers between each segment.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8B7473-3158-364F-9121-F81CCEC30CF5}"/>
              </a:ext>
            </a:extLst>
          </p:cNvPr>
          <p:cNvGrpSpPr/>
          <p:nvPr/>
        </p:nvGrpSpPr>
        <p:grpSpPr>
          <a:xfrm>
            <a:off x="1060104" y="4983480"/>
            <a:ext cx="204626" cy="443597"/>
            <a:chOff x="1060104" y="4983480"/>
            <a:chExt cx="204626" cy="443597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0657384-1D76-AE4B-A15B-BB96EBE3B32C}"/>
                </a:ext>
              </a:extLst>
            </p:cNvPr>
            <p:cNvSpPr txBox="1"/>
            <p:nvPr/>
          </p:nvSpPr>
          <p:spPr>
            <a:xfrm>
              <a:off x="1060104" y="5088523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5E7764-CA30-954E-8609-54288E7E08EF}"/>
                </a:ext>
              </a:extLst>
            </p:cNvPr>
            <p:cNvCxnSpPr>
              <a:cxnSpLocks/>
            </p:cNvCxnSpPr>
            <p:nvPr/>
          </p:nvCxnSpPr>
          <p:spPr>
            <a:xfrm>
              <a:off x="1155520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15275F-847F-F745-A43C-59EE308B5E20}"/>
              </a:ext>
            </a:extLst>
          </p:cNvPr>
          <p:cNvGrpSpPr/>
          <p:nvPr/>
        </p:nvGrpSpPr>
        <p:grpSpPr>
          <a:xfrm>
            <a:off x="1221023" y="4983480"/>
            <a:ext cx="204626" cy="442115"/>
            <a:chOff x="1221023" y="4983480"/>
            <a:chExt cx="204626" cy="4421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EA989C-C1D0-BD4F-98A0-5CBDACBF0B39}"/>
                </a:ext>
              </a:extLst>
            </p:cNvPr>
            <p:cNvSpPr txBox="1"/>
            <p:nvPr/>
          </p:nvSpPr>
          <p:spPr>
            <a:xfrm>
              <a:off x="1221023" y="5087041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2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894F059-2B87-1247-8425-10EFA4269A4E}"/>
                </a:ext>
              </a:extLst>
            </p:cNvPr>
            <p:cNvCxnSpPr>
              <a:cxnSpLocks/>
            </p:cNvCxnSpPr>
            <p:nvPr/>
          </p:nvCxnSpPr>
          <p:spPr>
            <a:xfrm>
              <a:off x="1321072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54377C-218B-0E40-BFE5-3C48E6B1F1FD}"/>
              </a:ext>
            </a:extLst>
          </p:cNvPr>
          <p:cNvGrpSpPr/>
          <p:nvPr/>
        </p:nvGrpSpPr>
        <p:grpSpPr>
          <a:xfrm>
            <a:off x="1405032" y="4983479"/>
            <a:ext cx="204626" cy="440634"/>
            <a:chOff x="1405032" y="4983479"/>
            <a:chExt cx="204626" cy="44063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B053C83-0D30-B540-B1BF-64E29CCC30BF}"/>
                </a:ext>
              </a:extLst>
            </p:cNvPr>
            <p:cNvSpPr txBox="1"/>
            <p:nvPr/>
          </p:nvSpPr>
          <p:spPr>
            <a:xfrm>
              <a:off x="1405032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3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DA1A4D-8DF4-9D41-88A5-E0484409F932}"/>
                </a:ext>
              </a:extLst>
            </p:cNvPr>
            <p:cNvCxnSpPr>
              <a:cxnSpLocks/>
            </p:cNvCxnSpPr>
            <p:nvPr/>
          </p:nvCxnSpPr>
          <p:spPr>
            <a:xfrm>
              <a:off x="1486098" y="4983479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7FCE2E-A89A-294A-960A-2646F4CE5B34}"/>
              </a:ext>
            </a:extLst>
          </p:cNvPr>
          <p:cNvGrpSpPr/>
          <p:nvPr/>
        </p:nvGrpSpPr>
        <p:grpSpPr>
          <a:xfrm>
            <a:off x="1563156" y="4983478"/>
            <a:ext cx="204626" cy="440635"/>
            <a:chOff x="1563156" y="4983478"/>
            <a:chExt cx="204626" cy="44063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2088931-74C4-8049-900E-50ADE6DBFFC5}"/>
                </a:ext>
              </a:extLst>
            </p:cNvPr>
            <p:cNvSpPr txBox="1"/>
            <p:nvPr/>
          </p:nvSpPr>
          <p:spPr>
            <a:xfrm>
              <a:off x="1563156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4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DDCEB0F-4CFC-9D49-9FD4-1CABE2E4A132}"/>
                </a:ext>
              </a:extLst>
            </p:cNvPr>
            <p:cNvCxnSpPr>
              <a:cxnSpLocks/>
            </p:cNvCxnSpPr>
            <p:nvPr/>
          </p:nvCxnSpPr>
          <p:spPr>
            <a:xfrm>
              <a:off x="1663475" y="4983478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363087" y="1850399"/>
            <a:ext cx="5732913" cy="1837927"/>
            <a:chOff x="363087" y="1179305"/>
            <a:chExt cx="5732913" cy="2105731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370740" y="1179305"/>
              <a:ext cx="5725260" cy="2105731"/>
            </a:xfrm>
            <a:prstGeom prst="wedgeRoundRectCallout">
              <a:avLst>
                <a:gd name="adj1" fmla="val -18994"/>
                <a:gd name="adj2" fmla="val 98399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363087" y="1481665"/>
              <a:ext cx="5723966" cy="123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Which numbers are between 5 and 10 minutes?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8B7473-3158-364F-9121-F81CCEC30CF5}"/>
              </a:ext>
            </a:extLst>
          </p:cNvPr>
          <p:cNvGrpSpPr/>
          <p:nvPr/>
        </p:nvGrpSpPr>
        <p:grpSpPr>
          <a:xfrm>
            <a:off x="1060104" y="4983480"/>
            <a:ext cx="204626" cy="443597"/>
            <a:chOff x="1060104" y="4983480"/>
            <a:chExt cx="204626" cy="443597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0657384-1D76-AE4B-A15B-BB96EBE3B32C}"/>
                </a:ext>
              </a:extLst>
            </p:cNvPr>
            <p:cNvSpPr txBox="1"/>
            <p:nvPr/>
          </p:nvSpPr>
          <p:spPr>
            <a:xfrm>
              <a:off x="1060104" y="5088523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5E7764-CA30-954E-8609-54288E7E08EF}"/>
                </a:ext>
              </a:extLst>
            </p:cNvPr>
            <p:cNvCxnSpPr>
              <a:cxnSpLocks/>
            </p:cNvCxnSpPr>
            <p:nvPr/>
          </p:nvCxnSpPr>
          <p:spPr>
            <a:xfrm>
              <a:off x="1155520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15275F-847F-F745-A43C-59EE308B5E20}"/>
              </a:ext>
            </a:extLst>
          </p:cNvPr>
          <p:cNvGrpSpPr/>
          <p:nvPr/>
        </p:nvGrpSpPr>
        <p:grpSpPr>
          <a:xfrm>
            <a:off x="1221023" y="4983480"/>
            <a:ext cx="204626" cy="442115"/>
            <a:chOff x="1221023" y="4983480"/>
            <a:chExt cx="204626" cy="4421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EA989C-C1D0-BD4F-98A0-5CBDACBF0B39}"/>
                </a:ext>
              </a:extLst>
            </p:cNvPr>
            <p:cNvSpPr txBox="1"/>
            <p:nvPr/>
          </p:nvSpPr>
          <p:spPr>
            <a:xfrm>
              <a:off x="1221023" y="5087041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2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894F059-2B87-1247-8425-10EFA4269A4E}"/>
                </a:ext>
              </a:extLst>
            </p:cNvPr>
            <p:cNvCxnSpPr>
              <a:cxnSpLocks/>
            </p:cNvCxnSpPr>
            <p:nvPr/>
          </p:nvCxnSpPr>
          <p:spPr>
            <a:xfrm>
              <a:off x="1321072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54377C-218B-0E40-BFE5-3C48E6B1F1FD}"/>
              </a:ext>
            </a:extLst>
          </p:cNvPr>
          <p:cNvGrpSpPr/>
          <p:nvPr/>
        </p:nvGrpSpPr>
        <p:grpSpPr>
          <a:xfrm>
            <a:off x="1405032" y="4983479"/>
            <a:ext cx="204626" cy="440634"/>
            <a:chOff x="1405032" y="4983479"/>
            <a:chExt cx="204626" cy="44063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B053C83-0D30-B540-B1BF-64E29CCC30BF}"/>
                </a:ext>
              </a:extLst>
            </p:cNvPr>
            <p:cNvSpPr txBox="1"/>
            <p:nvPr/>
          </p:nvSpPr>
          <p:spPr>
            <a:xfrm>
              <a:off x="1405032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3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DA1A4D-8DF4-9D41-88A5-E0484409F932}"/>
                </a:ext>
              </a:extLst>
            </p:cNvPr>
            <p:cNvCxnSpPr>
              <a:cxnSpLocks/>
            </p:cNvCxnSpPr>
            <p:nvPr/>
          </p:nvCxnSpPr>
          <p:spPr>
            <a:xfrm>
              <a:off x="1486098" y="4983479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7FCE2E-A89A-294A-960A-2646F4CE5B34}"/>
              </a:ext>
            </a:extLst>
          </p:cNvPr>
          <p:cNvGrpSpPr/>
          <p:nvPr/>
        </p:nvGrpSpPr>
        <p:grpSpPr>
          <a:xfrm>
            <a:off x="1563156" y="4983478"/>
            <a:ext cx="204626" cy="440635"/>
            <a:chOff x="1563156" y="4983478"/>
            <a:chExt cx="204626" cy="44063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2088931-74C4-8049-900E-50ADE6DBFFC5}"/>
                </a:ext>
              </a:extLst>
            </p:cNvPr>
            <p:cNvSpPr txBox="1"/>
            <p:nvPr/>
          </p:nvSpPr>
          <p:spPr>
            <a:xfrm>
              <a:off x="1563156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4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DDCEB0F-4CFC-9D49-9FD4-1CABE2E4A132}"/>
                </a:ext>
              </a:extLst>
            </p:cNvPr>
            <p:cNvCxnSpPr>
              <a:cxnSpLocks/>
            </p:cNvCxnSpPr>
            <p:nvPr/>
          </p:nvCxnSpPr>
          <p:spPr>
            <a:xfrm>
              <a:off x="1663475" y="4983478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523B86-B686-A749-8255-820A290DC8D0}"/>
              </a:ext>
            </a:extLst>
          </p:cNvPr>
          <p:cNvGrpSpPr/>
          <p:nvPr/>
        </p:nvGrpSpPr>
        <p:grpSpPr>
          <a:xfrm>
            <a:off x="1918322" y="4987036"/>
            <a:ext cx="204626" cy="443597"/>
            <a:chOff x="1060104" y="4983480"/>
            <a:chExt cx="204626" cy="44359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759AA6-56F6-9D4F-BFC7-A106B87C65DA}"/>
                </a:ext>
              </a:extLst>
            </p:cNvPr>
            <p:cNvSpPr txBox="1"/>
            <p:nvPr/>
          </p:nvSpPr>
          <p:spPr>
            <a:xfrm>
              <a:off x="1060104" y="5088523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6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449A583-7970-5844-AB28-1E5248D402E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520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40E1394-1508-C640-8CC9-F47CDFB06845}"/>
              </a:ext>
            </a:extLst>
          </p:cNvPr>
          <p:cNvGrpSpPr/>
          <p:nvPr/>
        </p:nvGrpSpPr>
        <p:grpSpPr>
          <a:xfrm>
            <a:off x="2079241" y="4987036"/>
            <a:ext cx="204626" cy="442115"/>
            <a:chOff x="1221023" y="4983480"/>
            <a:chExt cx="204626" cy="44211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C0E6E20-9618-3747-A110-2EC06F6C43D3}"/>
                </a:ext>
              </a:extLst>
            </p:cNvPr>
            <p:cNvSpPr txBox="1"/>
            <p:nvPr/>
          </p:nvSpPr>
          <p:spPr>
            <a:xfrm>
              <a:off x="1221023" y="5087041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7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813AB0E-2905-CF4D-AA47-3C3BBB98F129}"/>
                </a:ext>
              </a:extLst>
            </p:cNvPr>
            <p:cNvCxnSpPr>
              <a:cxnSpLocks/>
            </p:cNvCxnSpPr>
            <p:nvPr/>
          </p:nvCxnSpPr>
          <p:spPr>
            <a:xfrm>
              <a:off x="1321072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10D156-B8BE-ED4B-B81A-407D46C13BDE}"/>
              </a:ext>
            </a:extLst>
          </p:cNvPr>
          <p:cNvGrpSpPr/>
          <p:nvPr/>
        </p:nvGrpSpPr>
        <p:grpSpPr>
          <a:xfrm>
            <a:off x="2263250" y="4987035"/>
            <a:ext cx="204626" cy="440634"/>
            <a:chOff x="1405032" y="4983479"/>
            <a:chExt cx="204626" cy="440634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8FFECFB-CF77-754F-988B-DEAF7C7E4A53}"/>
                </a:ext>
              </a:extLst>
            </p:cNvPr>
            <p:cNvSpPr txBox="1"/>
            <p:nvPr/>
          </p:nvSpPr>
          <p:spPr>
            <a:xfrm>
              <a:off x="1405032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8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92DD4C4-EC76-6644-AF4C-263E4440FC5F}"/>
                </a:ext>
              </a:extLst>
            </p:cNvPr>
            <p:cNvCxnSpPr>
              <a:cxnSpLocks/>
            </p:cNvCxnSpPr>
            <p:nvPr/>
          </p:nvCxnSpPr>
          <p:spPr>
            <a:xfrm>
              <a:off x="1486098" y="4983479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D7A2141-D86C-2D4D-A47D-4858C60621A6}"/>
              </a:ext>
            </a:extLst>
          </p:cNvPr>
          <p:cNvGrpSpPr/>
          <p:nvPr/>
        </p:nvGrpSpPr>
        <p:grpSpPr>
          <a:xfrm>
            <a:off x="2421374" y="4987034"/>
            <a:ext cx="204626" cy="440635"/>
            <a:chOff x="1563156" y="4983478"/>
            <a:chExt cx="204626" cy="44063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3606414-1899-1541-8F5F-10417EA35B76}"/>
                </a:ext>
              </a:extLst>
            </p:cNvPr>
            <p:cNvSpPr txBox="1"/>
            <p:nvPr/>
          </p:nvSpPr>
          <p:spPr>
            <a:xfrm>
              <a:off x="1563156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9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49FA0E7-60DC-0F40-97FC-CAD313CB964A}"/>
                </a:ext>
              </a:extLst>
            </p:cNvPr>
            <p:cNvCxnSpPr>
              <a:cxnSpLocks/>
            </p:cNvCxnSpPr>
            <p:nvPr/>
          </p:nvCxnSpPr>
          <p:spPr>
            <a:xfrm>
              <a:off x="1663475" y="4983478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62CFADE-C1C1-3D4C-BA9A-9C36361B9599}"/>
              </a:ext>
            </a:extLst>
          </p:cNvPr>
          <p:cNvGrpSpPr/>
          <p:nvPr/>
        </p:nvGrpSpPr>
        <p:grpSpPr>
          <a:xfrm>
            <a:off x="3796100" y="1131118"/>
            <a:ext cx="2502717" cy="971524"/>
            <a:chOff x="-1519956" y="1787393"/>
            <a:chExt cx="9495692" cy="1261421"/>
          </a:xfrm>
        </p:grpSpPr>
        <p:sp>
          <p:nvSpPr>
            <p:cNvPr id="122" name="Rounded Rectangular Callout 121">
              <a:extLst>
                <a:ext uri="{FF2B5EF4-FFF2-40B4-BE49-F238E27FC236}">
                  <a16:creationId xmlns:a16="http://schemas.microsoft.com/office/drawing/2014/main" id="{8059E607-5CB4-A94C-88A7-1D2AB18EF96F}"/>
                </a:ext>
              </a:extLst>
            </p:cNvPr>
            <p:cNvSpPr/>
            <p:nvPr/>
          </p:nvSpPr>
          <p:spPr>
            <a:xfrm rot="10800000">
              <a:off x="-1519956" y="1787393"/>
              <a:ext cx="9495692" cy="126142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9CF9090-13CE-264F-8D67-D2566FDC2944}"/>
                </a:ext>
              </a:extLst>
            </p:cNvPr>
            <p:cNvSpPr/>
            <p:nvPr/>
          </p:nvSpPr>
          <p:spPr>
            <a:xfrm>
              <a:off x="-1519956" y="2111650"/>
              <a:ext cx="9495692" cy="679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Awesome!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8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509106" y="1727305"/>
            <a:ext cx="4832671" cy="2091691"/>
            <a:chOff x="370740" y="1503596"/>
            <a:chExt cx="5819678" cy="1915953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370740" y="1503596"/>
              <a:ext cx="5725260" cy="1774631"/>
            </a:xfrm>
            <a:prstGeom prst="wedgeRoundRectCallout">
              <a:avLst>
                <a:gd name="adj1" fmla="val -7348"/>
                <a:gd name="adj2" fmla="val 77571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466452" y="1621174"/>
              <a:ext cx="5723966" cy="179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  <a:ea typeface="HelloAbracadabra" pitchFamily="2" charset="0"/>
                </a:rPr>
                <a:t>Today we will focus on plotting time to the nearest five minutes.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8B7473-3158-364F-9121-F81CCEC30CF5}"/>
              </a:ext>
            </a:extLst>
          </p:cNvPr>
          <p:cNvGrpSpPr/>
          <p:nvPr/>
        </p:nvGrpSpPr>
        <p:grpSpPr>
          <a:xfrm>
            <a:off x="1060104" y="4983480"/>
            <a:ext cx="204626" cy="443597"/>
            <a:chOff x="1060104" y="4983480"/>
            <a:chExt cx="204626" cy="443597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0657384-1D76-AE4B-A15B-BB96EBE3B32C}"/>
                </a:ext>
              </a:extLst>
            </p:cNvPr>
            <p:cNvSpPr txBox="1"/>
            <p:nvPr/>
          </p:nvSpPr>
          <p:spPr>
            <a:xfrm>
              <a:off x="1060104" y="5088523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1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5E7764-CA30-954E-8609-54288E7E08EF}"/>
                </a:ext>
              </a:extLst>
            </p:cNvPr>
            <p:cNvCxnSpPr>
              <a:cxnSpLocks/>
            </p:cNvCxnSpPr>
            <p:nvPr/>
          </p:nvCxnSpPr>
          <p:spPr>
            <a:xfrm>
              <a:off x="1155520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15275F-847F-F745-A43C-59EE308B5E20}"/>
              </a:ext>
            </a:extLst>
          </p:cNvPr>
          <p:cNvGrpSpPr/>
          <p:nvPr/>
        </p:nvGrpSpPr>
        <p:grpSpPr>
          <a:xfrm>
            <a:off x="1221023" y="4983480"/>
            <a:ext cx="204626" cy="442115"/>
            <a:chOff x="1221023" y="4983480"/>
            <a:chExt cx="204626" cy="4421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EA989C-C1D0-BD4F-98A0-5CBDACBF0B39}"/>
                </a:ext>
              </a:extLst>
            </p:cNvPr>
            <p:cNvSpPr txBox="1"/>
            <p:nvPr/>
          </p:nvSpPr>
          <p:spPr>
            <a:xfrm>
              <a:off x="1221023" y="5087041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2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894F059-2B87-1247-8425-10EFA4269A4E}"/>
                </a:ext>
              </a:extLst>
            </p:cNvPr>
            <p:cNvCxnSpPr>
              <a:cxnSpLocks/>
            </p:cNvCxnSpPr>
            <p:nvPr/>
          </p:nvCxnSpPr>
          <p:spPr>
            <a:xfrm>
              <a:off x="1321072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54377C-218B-0E40-BFE5-3C48E6B1F1FD}"/>
              </a:ext>
            </a:extLst>
          </p:cNvPr>
          <p:cNvGrpSpPr/>
          <p:nvPr/>
        </p:nvGrpSpPr>
        <p:grpSpPr>
          <a:xfrm>
            <a:off x="1405032" y="4983479"/>
            <a:ext cx="204626" cy="440634"/>
            <a:chOff x="1405032" y="4983479"/>
            <a:chExt cx="204626" cy="44063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B053C83-0D30-B540-B1BF-64E29CCC30BF}"/>
                </a:ext>
              </a:extLst>
            </p:cNvPr>
            <p:cNvSpPr txBox="1"/>
            <p:nvPr/>
          </p:nvSpPr>
          <p:spPr>
            <a:xfrm>
              <a:off x="1405032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3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DA1A4D-8DF4-9D41-88A5-E0484409F932}"/>
                </a:ext>
              </a:extLst>
            </p:cNvPr>
            <p:cNvCxnSpPr>
              <a:cxnSpLocks/>
            </p:cNvCxnSpPr>
            <p:nvPr/>
          </p:nvCxnSpPr>
          <p:spPr>
            <a:xfrm>
              <a:off x="1486098" y="4983479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7FCE2E-A89A-294A-960A-2646F4CE5B34}"/>
              </a:ext>
            </a:extLst>
          </p:cNvPr>
          <p:cNvGrpSpPr/>
          <p:nvPr/>
        </p:nvGrpSpPr>
        <p:grpSpPr>
          <a:xfrm>
            <a:off x="1563156" y="4983478"/>
            <a:ext cx="204626" cy="440635"/>
            <a:chOff x="1563156" y="4983478"/>
            <a:chExt cx="204626" cy="44063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2088931-74C4-8049-900E-50ADE6DBFFC5}"/>
                </a:ext>
              </a:extLst>
            </p:cNvPr>
            <p:cNvSpPr txBox="1"/>
            <p:nvPr/>
          </p:nvSpPr>
          <p:spPr>
            <a:xfrm>
              <a:off x="1563156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4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DDCEB0F-4CFC-9D49-9FD4-1CABE2E4A132}"/>
                </a:ext>
              </a:extLst>
            </p:cNvPr>
            <p:cNvCxnSpPr>
              <a:cxnSpLocks/>
            </p:cNvCxnSpPr>
            <p:nvPr/>
          </p:nvCxnSpPr>
          <p:spPr>
            <a:xfrm>
              <a:off x="1663475" y="4983478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523B86-B686-A749-8255-820A290DC8D0}"/>
              </a:ext>
            </a:extLst>
          </p:cNvPr>
          <p:cNvGrpSpPr/>
          <p:nvPr/>
        </p:nvGrpSpPr>
        <p:grpSpPr>
          <a:xfrm>
            <a:off x="1918322" y="4987036"/>
            <a:ext cx="204626" cy="443597"/>
            <a:chOff x="1060104" y="4983480"/>
            <a:chExt cx="204626" cy="443597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759AA6-56F6-9D4F-BFC7-A106B87C65DA}"/>
                </a:ext>
              </a:extLst>
            </p:cNvPr>
            <p:cNvSpPr txBox="1"/>
            <p:nvPr/>
          </p:nvSpPr>
          <p:spPr>
            <a:xfrm>
              <a:off x="1060104" y="5088523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6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449A583-7970-5844-AB28-1E5248D402E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520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40E1394-1508-C640-8CC9-F47CDFB06845}"/>
              </a:ext>
            </a:extLst>
          </p:cNvPr>
          <p:cNvGrpSpPr/>
          <p:nvPr/>
        </p:nvGrpSpPr>
        <p:grpSpPr>
          <a:xfrm>
            <a:off x="2079241" y="4987036"/>
            <a:ext cx="204626" cy="442115"/>
            <a:chOff x="1221023" y="4983480"/>
            <a:chExt cx="204626" cy="44211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C0E6E20-9618-3747-A110-2EC06F6C43D3}"/>
                </a:ext>
              </a:extLst>
            </p:cNvPr>
            <p:cNvSpPr txBox="1"/>
            <p:nvPr/>
          </p:nvSpPr>
          <p:spPr>
            <a:xfrm>
              <a:off x="1221023" y="5087041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7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813AB0E-2905-CF4D-AA47-3C3BBB98F129}"/>
                </a:ext>
              </a:extLst>
            </p:cNvPr>
            <p:cNvCxnSpPr>
              <a:cxnSpLocks/>
            </p:cNvCxnSpPr>
            <p:nvPr/>
          </p:nvCxnSpPr>
          <p:spPr>
            <a:xfrm>
              <a:off x="1321072" y="4983480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10D156-B8BE-ED4B-B81A-407D46C13BDE}"/>
              </a:ext>
            </a:extLst>
          </p:cNvPr>
          <p:cNvGrpSpPr/>
          <p:nvPr/>
        </p:nvGrpSpPr>
        <p:grpSpPr>
          <a:xfrm>
            <a:off x="2263250" y="4987035"/>
            <a:ext cx="204626" cy="440634"/>
            <a:chOff x="1405032" y="4983479"/>
            <a:chExt cx="204626" cy="440634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8FFECFB-CF77-754F-988B-DEAF7C7E4A53}"/>
                </a:ext>
              </a:extLst>
            </p:cNvPr>
            <p:cNvSpPr txBox="1"/>
            <p:nvPr/>
          </p:nvSpPr>
          <p:spPr>
            <a:xfrm>
              <a:off x="1405032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8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92DD4C4-EC76-6644-AF4C-263E4440FC5F}"/>
                </a:ext>
              </a:extLst>
            </p:cNvPr>
            <p:cNvCxnSpPr>
              <a:cxnSpLocks/>
            </p:cNvCxnSpPr>
            <p:nvPr/>
          </p:nvCxnSpPr>
          <p:spPr>
            <a:xfrm>
              <a:off x="1486098" y="4983479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D7A2141-D86C-2D4D-A47D-4858C60621A6}"/>
              </a:ext>
            </a:extLst>
          </p:cNvPr>
          <p:cNvGrpSpPr/>
          <p:nvPr/>
        </p:nvGrpSpPr>
        <p:grpSpPr>
          <a:xfrm>
            <a:off x="2421374" y="4987034"/>
            <a:ext cx="204626" cy="440635"/>
            <a:chOff x="1563156" y="4983478"/>
            <a:chExt cx="204626" cy="44063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3606414-1899-1541-8F5F-10417EA35B76}"/>
                </a:ext>
              </a:extLst>
            </p:cNvPr>
            <p:cNvSpPr txBox="1"/>
            <p:nvPr/>
          </p:nvSpPr>
          <p:spPr>
            <a:xfrm>
              <a:off x="1563156" y="5085559"/>
              <a:ext cx="204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9</a:t>
              </a:r>
              <a:endParaRPr lang="en-US" sz="1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49FA0E7-60DC-0F40-97FC-CAD313CB964A}"/>
                </a:ext>
              </a:extLst>
            </p:cNvPr>
            <p:cNvCxnSpPr>
              <a:cxnSpLocks/>
            </p:cNvCxnSpPr>
            <p:nvPr/>
          </p:nvCxnSpPr>
          <p:spPr>
            <a:xfrm>
              <a:off x="1663475" y="4983478"/>
              <a:ext cx="0" cy="164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3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A6E0A1-AD2B-5F4D-9AC4-3FB23FC2E1DD}"/>
              </a:ext>
            </a:extLst>
          </p:cNvPr>
          <p:cNvSpPr/>
          <p:nvPr/>
        </p:nvSpPr>
        <p:spPr>
          <a:xfrm>
            <a:off x="2114906" y="248387"/>
            <a:ext cx="8134709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0EE30F-827E-C04B-A259-BA2185CDAFA3}"/>
              </a:ext>
            </a:extLst>
          </p:cNvPr>
          <p:cNvSpPr/>
          <p:nvPr/>
        </p:nvSpPr>
        <p:spPr>
          <a:xfrm>
            <a:off x="2028645" y="166885"/>
            <a:ext cx="8134709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3EB4E-15B1-0B46-83FE-347F57455444}"/>
              </a:ext>
            </a:extLst>
          </p:cNvPr>
          <p:cNvSpPr txBox="1"/>
          <p:nvPr/>
        </p:nvSpPr>
        <p:spPr>
          <a:xfrm>
            <a:off x="2028645" y="143457"/>
            <a:ext cx="813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TODAY’S 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0D59-13D1-C141-95D3-213B2522F906}"/>
              </a:ext>
            </a:extLst>
          </p:cNvPr>
          <p:cNvSpPr txBox="1"/>
          <p:nvPr/>
        </p:nvSpPr>
        <p:spPr>
          <a:xfrm>
            <a:off x="822616" y="2459504"/>
            <a:ext cx="10546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Today </a:t>
            </a:r>
            <a:r>
              <a:rPr lang="en-US" sz="6600" dirty="0">
                <a:latin typeface="Century Gothic" panose="020B0502020202020204" pitchFamily="34" charset="0"/>
                <a:ea typeface="HelloAbracadabra" pitchFamily="2" charset="0"/>
              </a:rPr>
              <a:t>we </a:t>
            </a:r>
            <a:r>
              <a:rPr lang="en-US" sz="6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will plot time to the nearest five minutes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316968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370740" y="1179306"/>
            <a:ext cx="5838277" cy="2035356"/>
            <a:chOff x="370740" y="1179306"/>
            <a:chExt cx="5838277" cy="2035356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370740" y="1179306"/>
              <a:ext cx="5725260" cy="2035356"/>
            </a:xfrm>
            <a:prstGeom prst="wedgeRoundRectCallout">
              <a:avLst>
                <a:gd name="adj1" fmla="val -2756"/>
                <a:gd name="adj2" fmla="val 7657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485051" y="1524031"/>
              <a:ext cx="57239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entury Gothic" panose="020B0502020202020204" pitchFamily="34" charset="0"/>
                  <a:ea typeface="HelloAbracadabra" pitchFamily="2" charset="0"/>
                </a:rPr>
                <a:t>I can show different times on my clock and my number line.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95D410-6003-4545-B2B6-B484C89464ED}"/>
              </a:ext>
            </a:extLst>
          </p:cNvPr>
          <p:cNvGrpSpPr/>
          <p:nvPr/>
        </p:nvGrpSpPr>
        <p:grpSpPr>
          <a:xfrm>
            <a:off x="290898" y="4902095"/>
            <a:ext cx="11554496" cy="1327264"/>
            <a:chOff x="290898" y="4902095"/>
            <a:chExt cx="11554496" cy="13272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13D34E-1A72-4043-9988-721D44E7B222}"/>
                </a:ext>
              </a:extLst>
            </p:cNvPr>
            <p:cNvGrpSpPr/>
            <p:nvPr/>
          </p:nvGrpSpPr>
          <p:grpSpPr>
            <a:xfrm>
              <a:off x="475890" y="4902095"/>
              <a:ext cx="11240219" cy="457200"/>
              <a:chOff x="475890" y="4902095"/>
              <a:chExt cx="11240219" cy="45720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C3A661D-55BB-4E27-ACB7-34C7C0753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890" y="5130695"/>
                <a:ext cx="11240219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0C9188C-4945-46C8-B2E7-96F5B9F3E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160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62B8831-67C2-4F63-B75D-ADA3C3C1E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6287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3D18A6-6D79-4595-8C7D-CDDAD2E80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817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4242DC7-BCD2-41D2-94C8-5B772BD47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5392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86ABC89-C514-407E-957D-4E73061CC1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2078" y="4902095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226B3D1-2841-2148-AD3C-3E060F5BC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549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BC47C15-56A4-7044-82BB-D0F3B3492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5079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474631D-1FA2-1F46-AA85-DFCEC3C09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3654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1E0382A-57E6-8A46-AB6C-121F86EAB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2103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5643C0AD-7F5D-9245-B07C-343C7E780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2633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C23BD8C-00EF-B944-B2FF-AE97285E2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1208" y="4983480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21F610E-DA7D-2840-AD97-83CBB1F01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0365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2577A7B-4CF3-AB4F-A8E7-B804128452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0895" y="4984191"/>
                <a:ext cx="0" cy="2743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8236D9-D84F-8141-B24B-CACD52A20B40}"/>
                </a:ext>
              </a:extLst>
            </p:cNvPr>
            <p:cNvGrpSpPr/>
            <p:nvPr/>
          </p:nvGrpSpPr>
          <p:grpSpPr>
            <a:xfrm>
              <a:off x="290898" y="5319772"/>
              <a:ext cx="1460222" cy="909587"/>
              <a:chOff x="290898" y="5319772"/>
              <a:chExt cx="1460222" cy="909587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DF3A609-C0CE-0449-A34D-32F24201639D}"/>
                  </a:ext>
                </a:extLst>
              </p:cNvPr>
              <p:cNvSpPr txBox="1"/>
              <p:nvPr/>
            </p:nvSpPr>
            <p:spPr>
              <a:xfrm>
                <a:off x="290898" y="5319772"/>
                <a:ext cx="1460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0</a:t>
                </a:r>
                <a:endParaRPr lang="en-US" sz="48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2379126-D6A3-BA4C-9D0B-D5C400C78E39}"/>
                  </a:ext>
                </a:extLst>
              </p:cNvPr>
              <p:cNvSpPr txBox="1"/>
              <p:nvPr/>
            </p:nvSpPr>
            <p:spPr>
              <a:xfrm>
                <a:off x="576533" y="5952360"/>
                <a:ext cx="8685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minutes</a:t>
                </a:r>
                <a:endParaRPr lang="en-US" sz="12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B39560-AC2E-0F40-AEFA-969D93F57306}"/>
                </a:ext>
              </a:extLst>
            </p:cNvPr>
            <p:cNvGrpSpPr/>
            <p:nvPr/>
          </p:nvGrpSpPr>
          <p:grpSpPr>
            <a:xfrm>
              <a:off x="10600837" y="5319772"/>
              <a:ext cx="1244557" cy="909587"/>
              <a:chOff x="10600837" y="5319772"/>
              <a:chExt cx="1244557" cy="909587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64AFB-3CB8-C544-AE4C-7FB05009C214}"/>
                  </a:ext>
                </a:extLst>
              </p:cNvPr>
              <p:cNvSpPr txBox="1"/>
              <p:nvPr/>
            </p:nvSpPr>
            <p:spPr>
              <a:xfrm>
                <a:off x="10600837" y="5319772"/>
                <a:ext cx="1244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Century Gothic" panose="020B0502020202020204" pitchFamily="34" charset="0"/>
                    <a:ea typeface="HelloAbracadabra" pitchFamily="2" charset="0"/>
                  </a:rPr>
                  <a:t>60</a:t>
                </a:r>
                <a:endParaRPr lang="en-US" sz="48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BA19DC4-B319-E24D-AA4B-A307B0B8D78F}"/>
                  </a:ext>
                </a:extLst>
              </p:cNvPr>
              <p:cNvSpPr txBox="1"/>
              <p:nvPr/>
            </p:nvSpPr>
            <p:spPr>
              <a:xfrm>
                <a:off x="10769089" y="5952360"/>
                <a:ext cx="8685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minutes</a:t>
                </a:r>
                <a:endParaRPr lang="en-US" sz="12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590943-652E-E04C-9BDD-3EDF3282F28B}"/>
                </a:ext>
              </a:extLst>
            </p:cNvPr>
            <p:cNvSpPr txBox="1"/>
            <p:nvPr/>
          </p:nvSpPr>
          <p:spPr>
            <a:xfrm>
              <a:off x="1459289" y="5321254"/>
              <a:ext cx="7479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latin typeface="Century Gothic" panose="020B0502020202020204" pitchFamily="34" charset="0"/>
                  <a:ea typeface="HelloAbracadabra" pitchFamily="2" charset="0"/>
                </a:rPr>
                <a:t>5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7F6C2ED-95AB-E24D-8C60-D5819DFF8041}"/>
                </a:ext>
              </a:extLst>
            </p:cNvPr>
            <p:cNvSpPr txBox="1"/>
            <p:nvPr/>
          </p:nvSpPr>
          <p:spPr>
            <a:xfrm>
              <a:off x="2170483" y="5319772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latin typeface="Century Gothic" panose="020B0502020202020204" pitchFamily="34" charset="0"/>
                  <a:ea typeface="HelloAbracadabra" pitchFamily="2" charset="0"/>
                </a:rPr>
                <a:t>10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F8BE887-5058-9147-AC1A-E70725661CB9}"/>
                </a:ext>
              </a:extLst>
            </p:cNvPr>
            <p:cNvSpPr txBox="1"/>
            <p:nvPr/>
          </p:nvSpPr>
          <p:spPr>
            <a:xfrm>
              <a:off x="3051004" y="5319772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1</a:t>
              </a:r>
              <a:r>
                <a:rPr lang="en-US" sz="4800" b="0" dirty="0">
                  <a:latin typeface="Century Gothic" panose="020B0502020202020204" pitchFamily="34" charset="0"/>
                  <a:ea typeface="HelloAbracadabra" pitchFamily="2" charset="0"/>
                </a:rPr>
                <a:t>5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C6D7F3-EBBC-4E41-A541-F9BA88E9A13C}"/>
                </a:ext>
              </a:extLst>
            </p:cNvPr>
            <p:cNvSpPr txBox="1"/>
            <p:nvPr/>
          </p:nvSpPr>
          <p:spPr>
            <a:xfrm>
              <a:off x="3901698" y="5319772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20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BB188DB-4E00-7547-93B1-3E2389F6A0C6}"/>
                </a:ext>
              </a:extLst>
            </p:cNvPr>
            <p:cNvSpPr txBox="1"/>
            <p:nvPr/>
          </p:nvSpPr>
          <p:spPr>
            <a:xfrm>
              <a:off x="4765293" y="5319772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25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45429D3-031D-5A44-878A-B74BD8E4DF4C}"/>
                </a:ext>
              </a:extLst>
            </p:cNvPr>
            <p:cNvSpPr txBox="1"/>
            <p:nvPr/>
          </p:nvSpPr>
          <p:spPr>
            <a:xfrm>
              <a:off x="5595021" y="5319772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30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2EC4FFD-2045-F14E-A34E-C63BA1AE120D}"/>
                </a:ext>
              </a:extLst>
            </p:cNvPr>
            <p:cNvSpPr txBox="1"/>
            <p:nvPr/>
          </p:nvSpPr>
          <p:spPr>
            <a:xfrm>
              <a:off x="6439730" y="5326066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35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884C115-59D0-2040-9F5C-EDF64A614775}"/>
                </a:ext>
              </a:extLst>
            </p:cNvPr>
            <p:cNvSpPr txBox="1"/>
            <p:nvPr/>
          </p:nvSpPr>
          <p:spPr>
            <a:xfrm>
              <a:off x="7269458" y="5326066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40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812F660-E736-654C-A534-ADBAB80040B7}"/>
                </a:ext>
              </a:extLst>
            </p:cNvPr>
            <p:cNvSpPr txBox="1"/>
            <p:nvPr/>
          </p:nvSpPr>
          <p:spPr>
            <a:xfrm>
              <a:off x="8116110" y="5326066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45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3C21790-85AE-2D42-B0FE-B9D75F5ED6E8}"/>
                </a:ext>
              </a:extLst>
            </p:cNvPr>
            <p:cNvSpPr txBox="1"/>
            <p:nvPr/>
          </p:nvSpPr>
          <p:spPr>
            <a:xfrm>
              <a:off x="8979705" y="5323028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50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E3E50D5-2BB4-B44B-B99F-147464920948}"/>
                </a:ext>
              </a:extLst>
            </p:cNvPr>
            <p:cNvSpPr txBox="1"/>
            <p:nvPr/>
          </p:nvSpPr>
          <p:spPr>
            <a:xfrm>
              <a:off x="9807721" y="5322738"/>
              <a:ext cx="1000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55</a:t>
              </a:r>
              <a:endParaRPr lang="en-US" sz="48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0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370740" y="1179306"/>
            <a:ext cx="6220412" cy="2027559"/>
            <a:chOff x="370740" y="1179306"/>
            <a:chExt cx="6220412" cy="2027559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370740" y="1179306"/>
              <a:ext cx="5725260" cy="1849538"/>
            </a:xfrm>
            <a:prstGeom prst="wedgeRoundRectCallout">
              <a:avLst>
                <a:gd name="adj1" fmla="val 60190"/>
                <a:gd name="adj2" fmla="val 30665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670818" y="1498705"/>
              <a:ext cx="592033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entury Gothic" panose="020B0502020202020204" pitchFamily="34" charset="0"/>
                  <a:ea typeface="HelloAbracadabra" pitchFamily="2" charset="0"/>
                </a:rPr>
                <a:t>I’ll draw clock hands to show 1:00.</a:t>
              </a:r>
            </a:p>
            <a:p>
              <a:pPr algn="ctr"/>
              <a:endParaRPr lang="en-US" sz="350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558F92C-4ED5-2F41-A78B-C995C6D2C2B9}"/>
              </a:ext>
            </a:extLst>
          </p:cNvPr>
          <p:cNvCxnSpPr>
            <a:cxnSpLocks/>
          </p:cNvCxnSpPr>
          <p:nvPr/>
        </p:nvCxnSpPr>
        <p:spPr>
          <a:xfrm flipV="1">
            <a:off x="8925859" y="1517939"/>
            <a:ext cx="470886" cy="8085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19F2744-1702-1048-9658-0D39817CDAF3}"/>
              </a:ext>
            </a:extLst>
          </p:cNvPr>
          <p:cNvCxnSpPr>
            <a:cxnSpLocks/>
          </p:cNvCxnSpPr>
          <p:nvPr/>
        </p:nvCxnSpPr>
        <p:spPr>
          <a:xfrm flipV="1">
            <a:off x="8925859" y="1131280"/>
            <a:ext cx="0" cy="118413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566008" y="1179306"/>
            <a:ext cx="5192643" cy="1849538"/>
            <a:chOff x="566008" y="1179306"/>
            <a:chExt cx="5192643" cy="1849538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717030" y="1179306"/>
              <a:ext cx="4893466" cy="1849538"/>
            </a:xfrm>
            <a:prstGeom prst="wedgeRoundRectCallout">
              <a:avLst>
                <a:gd name="adj1" fmla="val -38530"/>
                <a:gd name="adj2" fmla="val 79689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566008" y="1512617"/>
              <a:ext cx="51926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 Watch me plot 1:00 on my number line. 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558F92C-4ED5-2F41-A78B-C995C6D2C2B9}"/>
              </a:ext>
            </a:extLst>
          </p:cNvPr>
          <p:cNvCxnSpPr>
            <a:cxnSpLocks/>
          </p:cNvCxnSpPr>
          <p:nvPr/>
        </p:nvCxnSpPr>
        <p:spPr>
          <a:xfrm flipV="1">
            <a:off x="8925859" y="1517939"/>
            <a:ext cx="470886" cy="8085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19F2744-1702-1048-9658-0D39817CDAF3}"/>
              </a:ext>
            </a:extLst>
          </p:cNvPr>
          <p:cNvCxnSpPr>
            <a:cxnSpLocks/>
          </p:cNvCxnSpPr>
          <p:nvPr/>
        </p:nvCxnSpPr>
        <p:spPr>
          <a:xfrm flipV="1">
            <a:off x="8925859" y="1131280"/>
            <a:ext cx="0" cy="118413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B9CAB25-64B6-CE42-B007-7E3ED238B4EE}"/>
              </a:ext>
            </a:extLst>
          </p:cNvPr>
          <p:cNvSpPr txBox="1"/>
          <p:nvPr/>
        </p:nvSpPr>
        <p:spPr>
          <a:xfrm>
            <a:off x="4212317" y="1517939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1644 L -0.32031 0.395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346634" y="1179306"/>
            <a:ext cx="5944438" cy="1849538"/>
            <a:chOff x="346634" y="1179306"/>
            <a:chExt cx="5944438" cy="1849538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370739" y="1179306"/>
              <a:ext cx="5920333" cy="1849538"/>
            </a:xfrm>
            <a:prstGeom prst="wedgeRoundRectCallout">
              <a:avLst>
                <a:gd name="adj1" fmla="val -3517"/>
                <a:gd name="adj2" fmla="val 84397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346634" y="1755167"/>
              <a:ext cx="5920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Now, watch me plot 1:15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558F92C-4ED5-2F41-A78B-C995C6D2C2B9}"/>
              </a:ext>
            </a:extLst>
          </p:cNvPr>
          <p:cNvCxnSpPr>
            <a:cxnSpLocks/>
          </p:cNvCxnSpPr>
          <p:nvPr/>
        </p:nvCxnSpPr>
        <p:spPr>
          <a:xfrm flipV="1">
            <a:off x="8925859" y="1517939"/>
            <a:ext cx="470886" cy="8085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19F2744-1702-1048-9658-0D39817CDAF3}"/>
              </a:ext>
            </a:extLst>
          </p:cNvPr>
          <p:cNvCxnSpPr>
            <a:cxnSpLocks/>
          </p:cNvCxnSpPr>
          <p:nvPr/>
        </p:nvCxnSpPr>
        <p:spPr>
          <a:xfrm>
            <a:off x="8925859" y="2315418"/>
            <a:ext cx="122741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B9CAB25-64B6-CE42-B007-7E3ED238B4EE}"/>
              </a:ext>
            </a:extLst>
          </p:cNvPr>
          <p:cNvSpPr txBox="1"/>
          <p:nvPr/>
        </p:nvSpPr>
        <p:spPr>
          <a:xfrm>
            <a:off x="290898" y="422002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BF1CD3-0EBE-9447-A699-23798C42A339}"/>
              </a:ext>
            </a:extLst>
          </p:cNvPr>
          <p:cNvSpPr txBox="1"/>
          <p:nvPr/>
        </p:nvSpPr>
        <p:spPr>
          <a:xfrm>
            <a:off x="4909580" y="1755166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1:15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435 L -0.16719 0.3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3D34E-1A72-4043-9988-721D44E7B222}"/>
              </a:ext>
            </a:extLst>
          </p:cNvPr>
          <p:cNvGrpSpPr/>
          <p:nvPr/>
        </p:nvGrpSpPr>
        <p:grpSpPr>
          <a:xfrm>
            <a:off x="475890" y="4902095"/>
            <a:ext cx="11240219" cy="457200"/>
            <a:chOff x="475890" y="4902095"/>
            <a:chExt cx="11240219" cy="4572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3A661D-55BB-4E27-ACB7-34C7C0753640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0C9188C-4945-46C8-B2E7-96F5B9F3EF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2B8831-67C2-4F63-B75D-ADA3C3C1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D18A6-6D79-4595-8C7D-CDDAD2E80A2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242DC7-BCD2-41D2-94C8-5B772BD47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6ABC89-C514-407E-957D-4E73061C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226B3D1-2841-2148-AD3C-3E060F5BCA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BC47C15-56A4-7044-82BB-D0F3B349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474631D-1FA2-1F46-AA85-DFCEC3C09A92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E0382A-57E6-8A46-AB6C-121F86EAB893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43C0AD-7F5D-9245-B07C-343C7E780845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C23BD8C-00EF-B944-B2FF-AE97285E2151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1F610E-DA7D-2840-AD97-83CBB1F0158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2577A7B-4CF3-AB4F-A8E7-B804128452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236D9-D84F-8141-B24B-CACD52A20B40}"/>
              </a:ext>
            </a:extLst>
          </p:cNvPr>
          <p:cNvGrpSpPr/>
          <p:nvPr/>
        </p:nvGrpSpPr>
        <p:grpSpPr>
          <a:xfrm>
            <a:off x="290898" y="5319772"/>
            <a:ext cx="1460222" cy="909587"/>
            <a:chOff x="290898" y="5319772"/>
            <a:chExt cx="1460222" cy="9095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F3A609-C0CE-0449-A34D-32F24201639D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379126-D6A3-BA4C-9D0B-D5C400C78E39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39560-AC2E-0F40-AEFA-969D93F57306}"/>
              </a:ext>
            </a:extLst>
          </p:cNvPr>
          <p:cNvGrpSpPr/>
          <p:nvPr/>
        </p:nvGrpSpPr>
        <p:grpSpPr>
          <a:xfrm>
            <a:off x="10600837" y="5319772"/>
            <a:ext cx="1244557" cy="909587"/>
            <a:chOff x="10600837" y="5319772"/>
            <a:chExt cx="1244557" cy="90958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64AFB-3CB8-C544-AE4C-7FB05009C21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A19DC4-B319-E24D-AA4B-A307B0B8D78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EEBC3-5025-604B-8D45-88DB26E7C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819" y="475531"/>
            <a:ext cx="3668963" cy="36463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D61656B-8A4B-134A-83C2-0FDE2BA069EC}"/>
              </a:ext>
            </a:extLst>
          </p:cNvPr>
          <p:cNvGrpSpPr/>
          <p:nvPr/>
        </p:nvGrpSpPr>
        <p:grpSpPr>
          <a:xfrm>
            <a:off x="9794577" y="2121698"/>
            <a:ext cx="1274331" cy="2063701"/>
            <a:chOff x="1268442" y="2056131"/>
            <a:chExt cx="1274331" cy="2063701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42C2C0-9D31-824A-B842-7EB52C90CB3C}"/>
                </a:ext>
              </a:extLst>
            </p:cNvPr>
            <p:cNvSpPr/>
            <p:nvPr/>
          </p:nvSpPr>
          <p:spPr>
            <a:xfrm rot="6764210">
              <a:off x="478942" y="2845631"/>
              <a:ext cx="2063701" cy="484702"/>
            </a:xfrm>
            <a:prstGeom prst="arc">
              <a:avLst>
                <a:gd name="adj1" fmla="val 11179858"/>
                <a:gd name="adj2" fmla="val 13716659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116AC3-D984-1D41-9CEA-30FE9E9D7614}"/>
                </a:ext>
              </a:extLst>
            </p:cNvPr>
            <p:cNvSpPr txBox="1"/>
            <p:nvPr/>
          </p:nvSpPr>
          <p:spPr>
            <a:xfrm>
              <a:off x="1819326" y="292664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6DB17E-3F1C-C34E-997F-2CD3673847F5}"/>
              </a:ext>
            </a:extLst>
          </p:cNvPr>
          <p:cNvGrpSpPr/>
          <p:nvPr/>
        </p:nvGrpSpPr>
        <p:grpSpPr>
          <a:xfrm>
            <a:off x="8483583" y="3359070"/>
            <a:ext cx="2063701" cy="843651"/>
            <a:chOff x="192651" y="2520415"/>
            <a:chExt cx="2063701" cy="843651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6FAB82D-E594-EC44-A0AE-720A9D8FF4B1}"/>
                </a:ext>
              </a:extLst>
            </p:cNvPr>
            <p:cNvSpPr/>
            <p:nvPr/>
          </p:nvSpPr>
          <p:spPr>
            <a:xfrm rot="8469682">
              <a:off x="192651" y="2520415"/>
              <a:ext cx="2063701" cy="484702"/>
            </a:xfrm>
            <a:prstGeom prst="arc">
              <a:avLst>
                <a:gd name="adj1" fmla="val 11179858"/>
                <a:gd name="adj2" fmla="val 1413881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0E50C-9F1B-6542-999A-7C45D2FA999A}"/>
                </a:ext>
              </a:extLst>
            </p:cNvPr>
            <p:cNvSpPr txBox="1"/>
            <p:nvPr/>
          </p:nvSpPr>
          <p:spPr>
            <a:xfrm>
              <a:off x="1355863" y="296395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FE884A-756B-B240-8639-CE88AA4087B1}"/>
              </a:ext>
            </a:extLst>
          </p:cNvPr>
          <p:cNvGrpSpPr/>
          <p:nvPr/>
        </p:nvGrpSpPr>
        <p:grpSpPr>
          <a:xfrm>
            <a:off x="8731494" y="397398"/>
            <a:ext cx="2063701" cy="1033351"/>
            <a:chOff x="1617670" y="2056083"/>
            <a:chExt cx="2063701" cy="1033351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1B2A2D7-A2BC-024A-857C-9A0A70FB75F8}"/>
                </a:ext>
              </a:extLst>
            </p:cNvPr>
            <p:cNvSpPr/>
            <p:nvPr/>
          </p:nvSpPr>
          <p:spPr>
            <a:xfrm rot="1557611">
              <a:off x="1617670" y="2604732"/>
              <a:ext cx="2063701" cy="484702"/>
            </a:xfrm>
            <a:prstGeom prst="arc">
              <a:avLst>
                <a:gd name="adj1" fmla="val 11127704"/>
                <a:gd name="adj2" fmla="val 1386667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0B891B-9642-5B44-AF2F-87077BC86353}"/>
                </a:ext>
              </a:extLst>
            </p:cNvPr>
            <p:cNvSpPr txBox="1"/>
            <p:nvPr/>
          </p:nvSpPr>
          <p:spPr>
            <a:xfrm>
              <a:off x="2488318" y="20560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4C90F3-EEE1-674D-A2EE-1139E774F3EA}"/>
              </a:ext>
            </a:extLst>
          </p:cNvPr>
          <p:cNvGrpSpPr/>
          <p:nvPr/>
        </p:nvGrpSpPr>
        <p:grpSpPr>
          <a:xfrm>
            <a:off x="9914476" y="725162"/>
            <a:ext cx="1075897" cy="2063701"/>
            <a:chOff x="1993978" y="2128079"/>
            <a:chExt cx="1075897" cy="2063701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1E204EC-0795-3541-90A2-D492A175D394}"/>
                </a:ext>
              </a:extLst>
            </p:cNvPr>
            <p:cNvSpPr/>
            <p:nvPr/>
          </p:nvSpPr>
          <p:spPr>
            <a:xfrm rot="3511835">
              <a:off x="1204478" y="2917579"/>
              <a:ext cx="2063701" cy="484702"/>
            </a:xfrm>
            <a:prstGeom prst="arc">
              <a:avLst>
                <a:gd name="adj1" fmla="val 11179763"/>
                <a:gd name="adj2" fmla="val 1368004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A6CFA5-1D28-6F49-B087-B0802054473E}"/>
                </a:ext>
              </a:extLst>
            </p:cNvPr>
            <p:cNvSpPr txBox="1"/>
            <p:nvPr/>
          </p:nvSpPr>
          <p:spPr>
            <a:xfrm>
              <a:off x="2346428" y="2492428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2C0702-8EE9-1040-AE96-C906DE8FB10E}"/>
              </a:ext>
            </a:extLst>
          </p:cNvPr>
          <p:cNvGrpSpPr/>
          <p:nvPr/>
        </p:nvGrpSpPr>
        <p:grpSpPr>
          <a:xfrm>
            <a:off x="10011246" y="1409171"/>
            <a:ext cx="1263323" cy="2063701"/>
            <a:chOff x="1597402" y="2157962"/>
            <a:chExt cx="1263323" cy="2063701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14E575B4-7220-5D47-87DB-C158121BB1F6}"/>
                </a:ext>
              </a:extLst>
            </p:cNvPr>
            <p:cNvSpPr/>
            <p:nvPr/>
          </p:nvSpPr>
          <p:spPr>
            <a:xfrm rot="5173368">
              <a:off x="807902" y="2947462"/>
              <a:ext cx="2063701" cy="484702"/>
            </a:xfrm>
            <a:prstGeom prst="arc">
              <a:avLst>
                <a:gd name="adj1" fmla="val 11179858"/>
                <a:gd name="adj2" fmla="val 14153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9EBC9A-9C0E-6C4A-9EF9-D579E1F6783A}"/>
                </a:ext>
              </a:extLst>
            </p:cNvPr>
            <p:cNvSpPr txBox="1"/>
            <p:nvPr/>
          </p:nvSpPr>
          <p:spPr>
            <a:xfrm>
              <a:off x="2137278" y="2811431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30BC45-3EBE-7048-8148-0D4B54F8A38D}"/>
              </a:ext>
            </a:extLst>
          </p:cNvPr>
          <p:cNvGrpSpPr/>
          <p:nvPr/>
        </p:nvGrpSpPr>
        <p:grpSpPr>
          <a:xfrm>
            <a:off x="7771891" y="3424907"/>
            <a:ext cx="2063701" cy="1063251"/>
            <a:chOff x="169464" y="2040518"/>
            <a:chExt cx="2063701" cy="1063251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AAEB47B-32EB-3E48-B6ED-23253EA8C839}"/>
                </a:ext>
              </a:extLst>
            </p:cNvPr>
            <p:cNvSpPr/>
            <p:nvPr/>
          </p:nvSpPr>
          <p:spPr>
            <a:xfrm rot="10630738">
              <a:off x="169464" y="2040518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38F402F-B478-2141-9FA5-C658F35207A1}"/>
                </a:ext>
              </a:extLst>
            </p:cNvPr>
            <p:cNvSpPr txBox="1"/>
            <p:nvPr/>
          </p:nvSpPr>
          <p:spPr>
            <a:xfrm>
              <a:off x="966847" y="27036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04F474-A33C-3348-B752-F11C1C486B13}"/>
              </a:ext>
            </a:extLst>
          </p:cNvPr>
          <p:cNvGrpSpPr/>
          <p:nvPr/>
        </p:nvGrpSpPr>
        <p:grpSpPr>
          <a:xfrm>
            <a:off x="7066474" y="3150331"/>
            <a:ext cx="2063701" cy="1008236"/>
            <a:chOff x="388296" y="1667757"/>
            <a:chExt cx="2063701" cy="1008236"/>
          </a:xfrm>
        </p:grpSpPr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C7DD82F9-62AB-094A-A64C-0139FF24A16E}"/>
                </a:ext>
              </a:extLst>
            </p:cNvPr>
            <p:cNvSpPr/>
            <p:nvPr/>
          </p:nvSpPr>
          <p:spPr>
            <a:xfrm rot="12431489">
              <a:off x="388296" y="1667757"/>
              <a:ext cx="2063701" cy="484702"/>
            </a:xfrm>
            <a:prstGeom prst="arc">
              <a:avLst>
                <a:gd name="adj1" fmla="val 11179858"/>
                <a:gd name="adj2" fmla="val 1453899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FCB08-17FF-F049-AE1F-E13206456BEC}"/>
                </a:ext>
              </a:extLst>
            </p:cNvPr>
            <p:cNvSpPr txBox="1"/>
            <p:nvPr/>
          </p:nvSpPr>
          <p:spPr>
            <a:xfrm>
              <a:off x="783870" y="2275883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595CCB-0B96-9146-94B1-EC8458702DF5}"/>
              </a:ext>
            </a:extLst>
          </p:cNvPr>
          <p:cNvGrpSpPr/>
          <p:nvPr/>
        </p:nvGrpSpPr>
        <p:grpSpPr>
          <a:xfrm rot="1538729">
            <a:off x="6433272" y="2561236"/>
            <a:ext cx="2063701" cy="980726"/>
            <a:chOff x="355421" y="1648784"/>
            <a:chExt cx="2063701" cy="980726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662E187-807B-1248-81CB-970660FBF852}"/>
                </a:ext>
              </a:extLst>
            </p:cNvPr>
            <p:cNvSpPr/>
            <p:nvPr/>
          </p:nvSpPr>
          <p:spPr>
            <a:xfrm rot="12431489">
              <a:off x="355421" y="1648784"/>
              <a:ext cx="2063701" cy="484702"/>
            </a:xfrm>
            <a:prstGeom prst="arc">
              <a:avLst>
                <a:gd name="adj1" fmla="val 11179858"/>
                <a:gd name="adj2" fmla="val 14216957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F5C83C-EF0E-7C4B-842D-DC09C0A8F83D}"/>
                </a:ext>
              </a:extLst>
            </p:cNvPr>
            <p:cNvSpPr txBox="1"/>
            <p:nvPr/>
          </p:nvSpPr>
          <p:spPr>
            <a:xfrm rot="20061271">
              <a:off x="745885" y="2229400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8AE837-1CB8-A641-B477-65993DA7534E}"/>
              </a:ext>
            </a:extLst>
          </p:cNvPr>
          <p:cNvGrpSpPr/>
          <p:nvPr/>
        </p:nvGrpSpPr>
        <p:grpSpPr>
          <a:xfrm rot="1538729">
            <a:off x="6679402" y="938593"/>
            <a:ext cx="1149493" cy="2063701"/>
            <a:chOff x="759851" y="877904"/>
            <a:chExt cx="1149493" cy="2063701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28CE79AD-3137-3740-A24E-D30A7A962967}"/>
                </a:ext>
              </a:extLst>
            </p:cNvPr>
            <p:cNvSpPr/>
            <p:nvPr/>
          </p:nvSpPr>
          <p:spPr>
            <a:xfrm rot="14661271">
              <a:off x="635142" y="1667404"/>
              <a:ext cx="2063701" cy="484702"/>
            </a:xfrm>
            <a:prstGeom prst="arc">
              <a:avLst>
                <a:gd name="adj1" fmla="val 11179858"/>
                <a:gd name="adj2" fmla="val 13648822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2E2C75-E189-7748-AEFD-2E71C6EB1FB3}"/>
                </a:ext>
              </a:extLst>
            </p:cNvPr>
            <p:cNvSpPr txBox="1"/>
            <p:nvPr/>
          </p:nvSpPr>
          <p:spPr>
            <a:xfrm rot="20061271">
              <a:off x="759851" y="217608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81DE2-02D5-B341-AF9D-67934BEFAFD1}"/>
              </a:ext>
            </a:extLst>
          </p:cNvPr>
          <p:cNvGrpSpPr/>
          <p:nvPr/>
        </p:nvGrpSpPr>
        <p:grpSpPr>
          <a:xfrm rot="1538729">
            <a:off x="6884303" y="259261"/>
            <a:ext cx="1223760" cy="2063701"/>
            <a:chOff x="1051917" y="983176"/>
            <a:chExt cx="1223760" cy="2063701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19E5113-F2B4-0045-84FE-B4F959DBE098}"/>
                </a:ext>
              </a:extLst>
            </p:cNvPr>
            <p:cNvSpPr/>
            <p:nvPr/>
          </p:nvSpPr>
          <p:spPr>
            <a:xfrm rot="16322748">
              <a:off x="1001475" y="1772676"/>
              <a:ext cx="2063701" cy="484702"/>
            </a:xfrm>
            <a:prstGeom prst="arc">
              <a:avLst>
                <a:gd name="adj1" fmla="val 11114036"/>
                <a:gd name="adj2" fmla="val 13843335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06777A-4B91-5943-92F5-148F28B0FA46}"/>
                </a:ext>
              </a:extLst>
            </p:cNvPr>
            <p:cNvSpPr txBox="1"/>
            <p:nvPr/>
          </p:nvSpPr>
          <p:spPr>
            <a:xfrm rot="20061271">
              <a:off x="1051917" y="1958865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390F04-1135-CD43-9501-7160CC57B94C}"/>
              </a:ext>
            </a:extLst>
          </p:cNvPr>
          <p:cNvGrpSpPr/>
          <p:nvPr/>
        </p:nvGrpSpPr>
        <p:grpSpPr>
          <a:xfrm rot="1538729">
            <a:off x="7418785" y="-211339"/>
            <a:ext cx="1268521" cy="2063701"/>
            <a:chOff x="1198243" y="1135329"/>
            <a:chExt cx="1268521" cy="2063701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E27F24A-15A3-CE46-BF11-655D82FFF72A}"/>
                </a:ext>
              </a:extLst>
            </p:cNvPr>
            <p:cNvSpPr/>
            <p:nvPr/>
          </p:nvSpPr>
          <p:spPr>
            <a:xfrm rot="18068867">
              <a:off x="1192562" y="192482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E570DF1-A48B-0042-AE5F-C3DA69FDAAF2}"/>
                </a:ext>
              </a:extLst>
            </p:cNvPr>
            <p:cNvSpPr txBox="1"/>
            <p:nvPr/>
          </p:nvSpPr>
          <p:spPr>
            <a:xfrm rot="20061271">
              <a:off x="1198243" y="1850036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B4EE17-1217-274B-B36B-9C69F1A3247A}"/>
              </a:ext>
            </a:extLst>
          </p:cNvPr>
          <p:cNvGrpSpPr/>
          <p:nvPr/>
        </p:nvGrpSpPr>
        <p:grpSpPr>
          <a:xfrm rot="1538729">
            <a:off x="8197547" y="148783"/>
            <a:ext cx="2063701" cy="1035302"/>
            <a:chOff x="1297237" y="1702959"/>
            <a:chExt cx="2063701" cy="1035302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244C255-79A1-C949-B589-759DDC0BC7A8}"/>
                </a:ext>
              </a:extLst>
            </p:cNvPr>
            <p:cNvSpPr/>
            <p:nvPr/>
          </p:nvSpPr>
          <p:spPr>
            <a:xfrm rot="19883076">
              <a:off x="1297237" y="2253559"/>
              <a:ext cx="2063701" cy="484702"/>
            </a:xfrm>
            <a:prstGeom prst="arc">
              <a:avLst>
                <a:gd name="adj1" fmla="val 11114036"/>
                <a:gd name="adj2" fmla="val 13643991"/>
              </a:avLst>
            </a:prstGeom>
            <a:ln w="10160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39138E-AB8E-0A4B-B857-1E41EABED503}"/>
                </a:ext>
              </a:extLst>
            </p:cNvPr>
            <p:cNvSpPr txBox="1"/>
            <p:nvPr/>
          </p:nvSpPr>
          <p:spPr>
            <a:xfrm rot="20061271">
              <a:off x="1433005" y="1702959"/>
              <a:ext cx="723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5FC2C39-D01A-AD4F-B65C-A7BD30076321}"/>
              </a:ext>
            </a:extLst>
          </p:cNvPr>
          <p:cNvSpPr txBox="1"/>
          <p:nvPr/>
        </p:nvSpPr>
        <p:spPr>
          <a:xfrm>
            <a:off x="8551573" y="176939"/>
            <a:ext cx="72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u="none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B725B-3BEE-0940-9723-9D6220BEA13C}"/>
              </a:ext>
            </a:extLst>
          </p:cNvPr>
          <p:cNvGrpSpPr/>
          <p:nvPr/>
        </p:nvGrpSpPr>
        <p:grpSpPr>
          <a:xfrm>
            <a:off x="325787" y="1179306"/>
            <a:ext cx="5920334" cy="1849538"/>
            <a:chOff x="325787" y="1179306"/>
            <a:chExt cx="5920334" cy="1849538"/>
          </a:xfrm>
        </p:grpSpPr>
        <p:sp>
          <p:nvSpPr>
            <p:cNvPr id="89" name="Rounded Rectangular Callout 88">
              <a:extLst>
                <a:ext uri="{FF2B5EF4-FFF2-40B4-BE49-F238E27FC236}">
                  <a16:creationId xmlns:a16="http://schemas.microsoft.com/office/drawing/2014/main" id="{30DB6DBB-4460-9A4B-A891-B0D5C1D8523B}"/>
                </a:ext>
              </a:extLst>
            </p:cNvPr>
            <p:cNvSpPr/>
            <p:nvPr/>
          </p:nvSpPr>
          <p:spPr>
            <a:xfrm>
              <a:off x="370740" y="1179306"/>
              <a:ext cx="5725260" cy="1849538"/>
            </a:xfrm>
            <a:prstGeom prst="wedgeRoundRectCallout">
              <a:avLst>
                <a:gd name="adj1" fmla="val -3517"/>
                <a:gd name="adj2" fmla="val 84397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9F217D-FC82-E346-B184-D8CD33A596DE}"/>
                </a:ext>
              </a:extLst>
            </p:cNvPr>
            <p:cNvSpPr txBox="1"/>
            <p:nvPr/>
          </p:nvSpPr>
          <p:spPr>
            <a:xfrm>
              <a:off x="325787" y="1775467"/>
              <a:ext cx="5920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Last, watch me plot 1:30.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6590943-652E-E04C-9BDD-3EDF3282F28B}"/>
              </a:ext>
            </a:extLst>
          </p:cNvPr>
          <p:cNvSpPr txBox="1"/>
          <p:nvPr/>
        </p:nvSpPr>
        <p:spPr>
          <a:xfrm>
            <a:off x="1459289" y="5321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F6C2ED-95AB-E24D-8C60-D5819DFF8041}"/>
              </a:ext>
            </a:extLst>
          </p:cNvPr>
          <p:cNvSpPr txBox="1"/>
          <p:nvPr/>
        </p:nvSpPr>
        <p:spPr>
          <a:xfrm>
            <a:off x="217048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8BE887-5058-9147-AC1A-E70725661CB9}"/>
              </a:ext>
            </a:extLst>
          </p:cNvPr>
          <p:cNvSpPr txBox="1"/>
          <p:nvPr/>
        </p:nvSpPr>
        <p:spPr>
          <a:xfrm>
            <a:off x="3051004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C6D7F3-EBBC-4E41-A541-F9BA88E9A13C}"/>
              </a:ext>
            </a:extLst>
          </p:cNvPr>
          <p:cNvSpPr txBox="1"/>
          <p:nvPr/>
        </p:nvSpPr>
        <p:spPr>
          <a:xfrm>
            <a:off x="3901698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B188DB-4E00-7547-93B1-3E2389F6A0C6}"/>
              </a:ext>
            </a:extLst>
          </p:cNvPr>
          <p:cNvSpPr txBox="1"/>
          <p:nvPr/>
        </p:nvSpPr>
        <p:spPr>
          <a:xfrm>
            <a:off x="4765293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5429D3-031D-5A44-878A-B74BD8E4DF4C}"/>
              </a:ext>
            </a:extLst>
          </p:cNvPr>
          <p:cNvSpPr txBox="1"/>
          <p:nvPr/>
        </p:nvSpPr>
        <p:spPr>
          <a:xfrm>
            <a:off x="5595021" y="5319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C4FFD-2045-F14E-A34E-C63BA1AE120D}"/>
              </a:ext>
            </a:extLst>
          </p:cNvPr>
          <p:cNvSpPr txBox="1"/>
          <p:nvPr/>
        </p:nvSpPr>
        <p:spPr>
          <a:xfrm>
            <a:off x="643973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84C115-59D0-2040-9F5C-EDF64A614775}"/>
              </a:ext>
            </a:extLst>
          </p:cNvPr>
          <p:cNvSpPr txBox="1"/>
          <p:nvPr/>
        </p:nvSpPr>
        <p:spPr>
          <a:xfrm>
            <a:off x="7269458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12F660-E736-654C-A534-ADBAB80040B7}"/>
              </a:ext>
            </a:extLst>
          </p:cNvPr>
          <p:cNvSpPr txBox="1"/>
          <p:nvPr/>
        </p:nvSpPr>
        <p:spPr>
          <a:xfrm>
            <a:off x="8116110" y="5326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C21790-85AE-2D42-B0FE-B9D75F5ED6E8}"/>
              </a:ext>
            </a:extLst>
          </p:cNvPr>
          <p:cNvSpPr txBox="1"/>
          <p:nvPr/>
        </p:nvSpPr>
        <p:spPr>
          <a:xfrm>
            <a:off x="8979705" y="5323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E3E50D5-2BB4-B44B-B99F-147464920948}"/>
              </a:ext>
            </a:extLst>
          </p:cNvPr>
          <p:cNvSpPr txBox="1"/>
          <p:nvPr/>
        </p:nvSpPr>
        <p:spPr>
          <a:xfrm>
            <a:off x="9807721" y="5322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558F92C-4ED5-2F41-A78B-C995C6D2C2B9}"/>
              </a:ext>
            </a:extLst>
          </p:cNvPr>
          <p:cNvCxnSpPr>
            <a:cxnSpLocks/>
          </p:cNvCxnSpPr>
          <p:nvPr/>
        </p:nvCxnSpPr>
        <p:spPr>
          <a:xfrm flipV="1">
            <a:off x="8925859" y="1517939"/>
            <a:ext cx="470886" cy="8085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19F2744-1702-1048-9658-0D39817CDAF3}"/>
              </a:ext>
            </a:extLst>
          </p:cNvPr>
          <p:cNvCxnSpPr>
            <a:cxnSpLocks/>
          </p:cNvCxnSpPr>
          <p:nvPr/>
        </p:nvCxnSpPr>
        <p:spPr>
          <a:xfrm>
            <a:off x="8925859" y="2315418"/>
            <a:ext cx="0" cy="117117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B9CAB25-64B6-CE42-B007-7E3ED238B4EE}"/>
              </a:ext>
            </a:extLst>
          </p:cNvPr>
          <p:cNvSpPr txBox="1"/>
          <p:nvPr/>
        </p:nvSpPr>
        <p:spPr>
          <a:xfrm>
            <a:off x="290898" y="422002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BF1CD3-0EBE-9447-A699-23798C42A339}"/>
              </a:ext>
            </a:extLst>
          </p:cNvPr>
          <p:cNvSpPr txBox="1"/>
          <p:nvPr/>
        </p:nvSpPr>
        <p:spPr>
          <a:xfrm>
            <a:off x="4738833" y="1769173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1:30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F046239-608B-724D-9640-2C595A7F0666}"/>
              </a:ext>
            </a:extLst>
          </p:cNvPr>
          <p:cNvSpPr txBox="1"/>
          <p:nvPr/>
        </p:nvSpPr>
        <p:spPr>
          <a:xfrm>
            <a:off x="2859895" y="424242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04857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F83D8DCB-F024-334F-85A7-00A0607ACD0E}"/>
              </a:ext>
            </a:extLst>
          </p:cNvPr>
          <p:cNvGrpSpPr/>
          <p:nvPr/>
        </p:nvGrpSpPr>
        <p:grpSpPr>
          <a:xfrm>
            <a:off x="444538" y="2707678"/>
            <a:ext cx="11302924" cy="1508480"/>
            <a:chOff x="444538" y="2707678"/>
            <a:chExt cx="11302924" cy="150848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F137B5-2A8C-A04F-BD24-A7CC5CCF5EDE}"/>
                </a:ext>
              </a:extLst>
            </p:cNvPr>
            <p:cNvSpPr/>
            <p:nvPr userDrawn="1"/>
          </p:nvSpPr>
          <p:spPr>
            <a:xfrm>
              <a:off x="563137" y="2819734"/>
              <a:ext cx="11184325" cy="13964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BDE6B0C-451F-3E43-A43D-7CE8522EF818}"/>
                </a:ext>
              </a:extLst>
            </p:cNvPr>
            <p:cNvSpPr/>
            <p:nvPr userDrawn="1"/>
          </p:nvSpPr>
          <p:spPr>
            <a:xfrm>
              <a:off x="444538" y="2707678"/>
              <a:ext cx="11184325" cy="13964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D95B7E4-E7BE-3944-8C77-8A5670E5A0F3}"/>
                </a:ext>
              </a:extLst>
            </p:cNvPr>
            <p:cNvSpPr txBox="1"/>
            <p:nvPr userDrawn="1"/>
          </p:nvSpPr>
          <p:spPr>
            <a:xfrm>
              <a:off x="1435580" y="2753233"/>
              <a:ext cx="101498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LET’S WORK TOGETHER</a:t>
              </a:r>
            </a:p>
          </p:txBody>
        </p:sp>
        <p:pic>
          <p:nvPicPr>
            <p:cNvPr id="69" name="Graphic 68" descr="Group brainstorm with solid fill">
              <a:extLst>
                <a:ext uri="{FF2B5EF4-FFF2-40B4-BE49-F238E27FC236}">
                  <a16:creationId xmlns:a16="http://schemas.microsoft.com/office/drawing/2014/main" id="{32D22DA1-C660-864F-8AE1-41A44C41D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7069" y="2707678"/>
              <a:ext cx="1188720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65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501689" y="1023433"/>
            <a:ext cx="9670381" cy="2657708"/>
            <a:chOff x="-658119" y="1690771"/>
            <a:chExt cx="7777592" cy="2797259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658119" y="1690771"/>
              <a:ext cx="7777592" cy="2797259"/>
            </a:xfrm>
            <a:prstGeom prst="wedgeRoundRectCallout">
              <a:avLst>
                <a:gd name="adj1" fmla="val -49454"/>
                <a:gd name="adj2" fmla="val -67721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658118" y="2135474"/>
              <a:ext cx="7777591" cy="17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Now let’s work together to </a:t>
              </a:r>
            </a:p>
            <a:p>
              <a:pPr algn="ctr">
                <a:spcAft>
                  <a:spcPts val="6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plot times on number lines.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10009965" y="2478765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186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#1a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3"/>
            <a:ext cx="8490623" cy="1569659"/>
            <a:chOff x="2544223" y="4661194"/>
            <a:chExt cx="10515044" cy="2464471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4"/>
              <a:ext cx="10481697" cy="2464471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563112" y="4754151"/>
              <a:ext cx="10496155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Carlos arrived at the amusement park at 3:00. </a:t>
              </a:r>
            </a:p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In your </a:t>
              </a:r>
              <a:r>
                <a:rPr lang="en-US" sz="28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, draw the clock hands to show his arrival time.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AA6500E-D337-A946-9EAF-C674738B0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99" y="1262317"/>
            <a:ext cx="3260827" cy="32406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293975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0BB4D-1006-6E4F-8559-5F4E6FD85FE3}"/>
              </a:ext>
            </a:extLst>
          </p:cNvPr>
          <p:cNvGrpSpPr/>
          <p:nvPr/>
        </p:nvGrpSpPr>
        <p:grpSpPr>
          <a:xfrm>
            <a:off x="290898" y="5711652"/>
            <a:ext cx="1460222" cy="909587"/>
            <a:chOff x="290898" y="5319772"/>
            <a:chExt cx="1460222" cy="9095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A586EE-70BA-B645-BB0D-E3986A3A48A2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4838A-E70E-5241-BA13-8EE387FC6F9C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0E9862-AA98-EB4D-8EC1-B784F2768CD1}"/>
              </a:ext>
            </a:extLst>
          </p:cNvPr>
          <p:cNvGrpSpPr/>
          <p:nvPr/>
        </p:nvGrpSpPr>
        <p:grpSpPr>
          <a:xfrm>
            <a:off x="10570561" y="5731634"/>
            <a:ext cx="1244557" cy="909587"/>
            <a:chOff x="10600837" y="5319772"/>
            <a:chExt cx="1244557" cy="90958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3E5DBE-55DB-8E40-B873-5DBF08480950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4DED64-8875-3643-B987-E918AB4266C0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3F53FC-5735-7A41-B703-B1767F57F245}"/>
              </a:ext>
            </a:extLst>
          </p:cNvPr>
          <p:cNvCxnSpPr>
            <a:cxnSpLocks/>
          </p:cNvCxnSpPr>
          <p:nvPr/>
        </p:nvCxnSpPr>
        <p:spPr>
          <a:xfrm>
            <a:off x="2002545" y="2851281"/>
            <a:ext cx="68427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453154-3EE5-2E48-AD30-A83F41D2F7F9}"/>
              </a:ext>
            </a:extLst>
          </p:cNvPr>
          <p:cNvCxnSpPr>
            <a:cxnSpLocks/>
          </p:cNvCxnSpPr>
          <p:nvPr/>
        </p:nvCxnSpPr>
        <p:spPr>
          <a:xfrm flipV="1">
            <a:off x="1973285" y="1828954"/>
            <a:ext cx="0" cy="110444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5C3609-8A69-A94B-995D-27079AE804C2}"/>
              </a:ext>
            </a:extLst>
          </p:cNvPr>
          <p:cNvSpPr txBox="1"/>
          <p:nvPr/>
        </p:nvSpPr>
        <p:spPr>
          <a:xfrm>
            <a:off x="1459289" y="5702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FE9A10-EA5F-4A4F-A641-2B9D2C496C5A}"/>
              </a:ext>
            </a:extLst>
          </p:cNvPr>
          <p:cNvSpPr txBox="1"/>
          <p:nvPr/>
        </p:nvSpPr>
        <p:spPr>
          <a:xfrm>
            <a:off x="217048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F035B0-E286-F04B-83CF-551717CF8BBB}"/>
              </a:ext>
            </a:extLst>
          </p:cNvPr>
          <p:cNvSpPr txBox="1"/>
          <p:nvPr/>
        </p:nvSpPr>
        <p:spPr>
          <a:xfrm>
            <a:off x="3051004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EFA38C-70A2-7D47-8526-DCB93A81AFD3}"/>
              </a:ext>
            </a:extLst>
          </p:cNvPr>
          <p:cNvSpPr txBox="1"/>
          <p:nvPr/>
        </p:nvSpPr>
        <p:spPr>
          <a:xfrm>
            <a:off x="3901698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2723D6-B446-B040-BA5E-0AD01F384C17}"/>
              </a:ext>
            </a:extLst>
          </p:cNvPr>
          <p:cNvSpPr txBox="1"/>
          <p:nvPr/>
        </p:nvSpPr>
        <p:spPr>
          <a:xfrm>
            <a:off x="476529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5A84B-5254-3746-B9C5-BFC2C368754E}"/>
              </a:ext>
            </a:extLst>
          </p:cNvPr>
          <p:cNvSpPr txBox="1"/>
          <p:nvPr/>
        </p:nvSpPr>
        <p:spPr>
          <a:xfrm>
            <a:off x="5595021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C8C6A-B5DA-814F-9561-04DB665E9F02}"/>
              </a:ext>
            </a:extLst>
          </p:cNvPr>
          <p:cNvSpPr txBox="1"/>
          <p:nvPr/>
        </p:nvSpPr>
        <p:spPr>
          <a:xfrm>
            <a:off x="643973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D9981D-DE9D-E745-945B-396911691FEA}"/>
              </a:ext>
            </a:extLst>
          </p:cNvPr>
          <p:cNvSpPr txBox="1"/>
          <p:nvPr/>
        </p:nvSpPr>
        <p:spPr>
          <a:xfrm>
            <a:off x="7269458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FF5123-4A4E-B94A-BC4C-10DE61C185EA}"/>
              </a:ext>
            </a:extLst>
          </p:cNvPr>
          <p:cNvSpPr txBox="1"/>
          <p:nvPr/>
        </p:nvSpPr>
        <p:spPr>
          <a:xfrm>
            <a:off x="811611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C935E1-A2CC-7B48-8665-006C98222E32}"/>
              </a:ext>
            </a:extLst>
          </p:cNvPr>
          <p:cNvSpPr txBox="1"/>
          <p:nvPr/>
        </p:nvSpPr>
        <p:spPr>
          <a:xfrm>
            <a:off x="8979705" y="5704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7F278-73C7-6149-B3A7-7B3DA842CBC8}"/>
              </a:ext>
            </a:extLst>
          </p:cNvPr>
          <p:cNvSpPr txBox="1"/>
          <p:nvPr/>
        </p:nvSpPr>
        <p:spPr>
          <a:xfrm>
            <a:off x="9807721" y="5703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0ED44C5-EB87-4D4A-AA5D-4F2C877FE6CB}"/>
              </a:ext>
            </a:extLst>
          </p:cNvPr>
          <p:cNvGrpSpPr/>
          <p:nvPr/>
        </p:nvGrpSpPr>
        <p:grpSpPr>
          <a:xfrm>
            <a:off x="4765293" y="2790428"/>
            <a:ext cx="5337707" cy="1302066"/>
            <a:chOff x="6569233" y="857976"/>
            <a:chExt cx="4872111" cy="1374727"/>
          </a:xfrm>
        </p:grpSpPr>
        <p:sp>
          <p:nvSpPr>
            <p:cNvPr id="65" name="Rounded Rectangular Callout 64">
              <a:extLst>
                <a:ext uri="{FF2B5EF4-FFF2-40B4-BE49-F238E27FC236}">
                  <a16:creationId xmlns:a16="http://schemas.microsoft.com/office/drawing/2014/main" id="{B3F4DCCE-0ED8-6244-A0E2-4F61D12DDF26}"/>
                </a:ext>
              </a:extLst>
            </p:cNvPr>
            <p:cNvSpPr/>
            <p:nvPr/>
          </p:nvSpPr>
          <p:spPr>
            <a:xfrm>
              <a:off x="6569233" y="857976"/>
              <a:ext cx="4872111" cy="1374727"/>
            </a:xfrm>
            <a:prstGeom prst="wedgeRoundRectCallout">
              <a:avLst>
                <a:gd name="adj1" fmla="val -52021"/>
                <a:gd name="adj2" fmla="val 80753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3C851B-1911-AC4A-A542-CF1BB2809F7B}"/>
                </a:ext>
              </a:extLst>
            </p:cNvPr>
            <p:cNvSpPr txBox="1"/>
            <p:nvPr/>
          </p:nvSpPr>
          <p:spPr>
            <a:xfrm>
              <a:off x="6676251" y="1003534"/>
              <a:ext cx="4673487" cy="100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In your </a:t>
              </a: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, plot the time on the number line.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A6500E-D337-A946-9EAF-C674738B0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99" y="1262317"/>
            <a:ext cx="3260827" cy="32406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293975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0BB4D-1006-6E4F-8559-5F4E6FD85FE3}"/>
              </a:ext>
            </a:extLst>
          </p:cNvPr>
          <p:cNvGrpSpPr/>
          <p:nvPr/>
        </p:nvGrpSpPr>
        <p:grpSpPr>
          <a:xfrm>
            <a:off x="290898" y="5711652"/>
            <a:ext cx="1460222" cy="909587"/>
            <a:chOff x="290898" y="5319772"/>
            <a:chExt cx="1460222" cy="9095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A586EE-70BA-B645-BB0D-E3986A3A48A2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4838A-E70E-5241-BA13-8EE387FC6F9C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0E9862-AA98-EB4D-8EC1-B784F2768CD1}"/>
              </a:ext>
            </a:extLst>
          </p:cNvPr>
          <p:cNvGrpSpPr/>
          <p:nvPr/>
        </p:nvGrpSpPr>
        <p:grpSpPr>
          <a:xfrm>
            <a:off x="10600837" y="5711652"/>
            <a:ext cx="1244557" cy="909587"/>
            <a:chOff x="10600837" y="5319772"/>
            <a:chExt cx="1244557" cy="90958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3E5DBE-55DB-8E40-B873-5DBF08480950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4DED64-8875-3643-B987-E918AB4266C0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3F53FC-5735-7A41-B703-B1767F57F245}"/>
              </a:ext>
            </a:extLst>
          </p:cNvPr>
          <p:cNvCxnSpPr>
            <a:cxnSpLocks/>
          </p:cNvCxnSpPr>
          <p:nvPr/>
        </p:nvCxnSpPr>
        <p:spPr>
          <a:xfrm>
            <a:off x="2002545" y="2851281"/>
            <a:ext cx="68427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453154-3EE5-2E48-AD30-A83F41D2F7F9}"/>
              </a:ext>
            </a:extLst>
          </p:cNvPr>
          <p:cNvCxnSpPr>
            <a:cxnSpLocks/>
          </p:cNvCxnSpPr>
          <p:nvPr/>
        </p:nvCxnSpPr>
        <p:spPr>
          <a:xfrm flipV="1">
            <a:off x="1973285" y="1828954"/>
            <a:ext cx="0" cy="110444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5C3609-8A69-A94B-995D-27079AE804C2}"/>
              </a:ext>
            </a:extLst>
          </p:cNvPr>
          <p:cNvSpPr txBox="1"/>
          <p:nvPr/>
        </p:nvSpPr>
        <p:spPr>
          <a:xfrm>
            <a:off x="1459289" y="5702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FE9A10-EA5F-4A4F-A641-2B9D2C496C5A}"/>
              </a:ext>
            </a:extLst>
          </p:cNvPr>
          <p:cNvSpPr txBox="1"/>
          <p:nvPr/>
        </p:nvSpPr>
        <p:spPr>
          <a:xfrm>
            <a:off x="217048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F035B0-E286-F04B-83CF-551717CF8BBB}"/>
              </a:ext>
            </a:extLst>
          </p:cNvPr>
          <p:cNvSpPr txBox="1"/>
          <p:nvPr/>
        </p:nvSpPr>
        <p:spPr>
          <a:xfrm>
            <a:off x="3051004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EFA38C-70A2-7D47-8526-DCB93A81AFD3}"/>
              </a:ext>
            </a:extLst>
          </p:cNvPr>
          <p:cNvSpPr txBox="1"/>
          <p:nvPr/>
        </p:nvSpPr>
        <p:spPr>
          <a:xfrm>
            <a:off x="3901698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2723D6-B446-B040-BA5E-0AD01F384C17}"/>
              </a:ext>
            </a:extLst>
          </p:cNvPr>
          <p:cNvSpPr txBox="1"/>
          <p:nvPr/>
        </p:nvSpPr>
        <p:spPr>
          <a:xfrm>
            <a:off x="476529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5A84B-5254-3746-B9C5-BFC2C368754E}"/>
              </a:ext>
            </a:extLst>
          </p:cNvPr>
          <p:cNvSpPr txBox="1"/>
          <p:nvPr/>
        </p:nvSpPr>
        <p:spPr>
          <a:xfrm>
            <a:off x="5595021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C8C6A-B5DA-814F-9561-04DB665E9F02}"/>
              </a:ext>
            </a:extLst>
          </p:cNvPr>
          <p:cNvSpPr txBox="1"/>
          <p:nvPr/>
        </p:nvSpPr>
        <p:spPr>
          <a:xfrm>
            <a:off x="643973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D9981D-DE9D-E745-945B-396911691FEA}"/>
              </a:ext>
            </a:extLst>
          </p:cNvPr>
          <p:cNvSpPr txBox="1"/>
          <p:nvPr/>
        </p:nvSpPr>
        <p:spPr>
          <a:xfrm>
            <a:off x="7269458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FF5123-4A4E-B94A-BC4C-10DE61C185EA}"/>
              </a:ext>
            </a:extLst>
          </p:cNvPr>
          <p:cNvSpPr txBox="1"/>
          <p:nvPr/>
        </p:nvSpPr>
        <p:spPr>
          <a:xfrm>
            <a:off x="811611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C935E1-A2CC-7B48-8665-006C98222E32}"/>
              </a:ext>
            </a:extLst>
          </p:cNvPr>
          <p:cNvSpPr txBox="1"/>
          <p:nvPr/>
        </p:nvSpPr>
        <p:spPr>
          <a:xfrm>
            <a:off x="8979705" y="5704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7F278-73C7-6149-B3A7-7B3DA842CBC8}"/>
              </a:ext>
            </a:extLst>
          </p:cNvPr>
          <p:cNvSpPr txBox="1"/>
          <p:nvPr/>
        </p:nvSpPr>
        <p:spPr>
          <a:xfrm>
            <a:off x="9807721" y="5703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C9603-2C2D-E244-8466-6794AF888251}"/>
              </a:ext>
            </a:extLst>
          </p:cNvPr>
          <p:cNvSpPr txBox="1"/>
          <p:nvPr/>
        </p:nvSpPr>
        <p:spPr>
          <a:xfrm>
            <a:off x="290898" y="463908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D91E9F0-5AE1-7641-B220-0F2A43D63284}"/>
              </a:ext>
            </a:extLst>
          </p:cNvPr>
          <p:cNvGrpSpPr/>
          <p:nvPr/>
        </p:nvGrpSpPr>
        <p:grpSpPr>
          <a:xfrm>
            <a:off x="3793415" y="2769308"/>
            <a:ext cx="4875821" cy="1548575"/>
            <a:chOff x="6569233" y="1040223"/>
            <a:chExt cx="5331676" cy="1634992"/>
          </a:xfrm>
        </p:grpSpPr>
        <p:sp>
          <p:nvSpPr>
            <p:cNvPr id="69" name="Rounded Rectangular Callout 68">
              <a:extLst>
                <a:ext uri="{FF2B5EF4-FFF2-40B4-BE49-F238E27FC236}">
                  <a16:creationId xmlns:a16="http://schemas.microsoft.com/office/drawing/2014/main" id="{D65B2681-43E7-BF44-A48B-EF4C9E20CEE5}"/>
                </a:ext>
              </a:extLst>
            </p:cNvPr>
            <p:cNvSpPr/>
            <p:nvPr/>
          </p:nvSpPr>
          <p:spPr>
            <a:xfrm>
              <a:off x="6569233" y="1040223"/>
              <a:ext cx="5268224" cy="1634992"/>
            </a:xfrm>
            <a:prstGeom prst="wedgeRoundRectCallout">
              <a:avLst>
                <a:gd name="adj1" fmla="val -59836"/>
                <a:gd name="adj2" fmla="val 87700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4837FDD-9137-6B49-8177-F47A4A2F4726}"/>
                </a:ext>
              </a:extLst>
            </p:cNvPr>
            <p:cNvSpPr txBox="1"/>
            <p:nvPr/>
          </p:nvSpPr>
          <p:spPr>
            <a:xfrm>
              <a:off x="6632685" y="1289053"/>
              <a:ext cx="5268224" cy="113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Is this the correct place to plot 3:00? 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0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#1b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91590"/>
            <a:ext cx="8463696" cy="1384995"/>
            <a:chOff x="2544223" y="4530404"/>
            <a:chExt cx="10481697" cy="2745231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4"/>
              <a:ext cx="10481697" cy="245026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650577" y="4530404"/>
              <a:ext cx="10354310" cy="2745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At 3:20, Carlos rode on a roller coaster. Draw the clock hands to show the time in your </a:t>
              </a:r>
              <a:r>
                <a:rPr lang="en-US" sz="28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AA6500E-D337-A946-9EAF-C674738B0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99" y="1262317"/>
            <a:ext cx="3260827" cy="32406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293975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0BB4D-1006-6E4F-8559-5F4E6FD85FE3}"/>
              </a:ext>
            </a:extLst>
          </p:cNvPr>
          <p:cNvGrpSpPr/>
          <p:nvPr/>
        </p:nvGrpSpPr>
        <p:grpSpPr>
          <a:xfrm>
            <a:off x="290898" y="5711652"/>
            <a:ext cx="1460222" cy="909587"/>
            <a:chOff x="290898" y="5319772"/>
            <a:chExt cx="1460222" cy="9095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A586EE-70BA-B645-BB0D-E3986A3A48A2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4838A-E70E-5241-BA13-8EE387FC6F9C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0E9862-AA98-EB4D-8EC1-B784F2768CD1}"/>
              </a:ext>
            </a:extLst>
          </p:cNvPr>
          <p:cNvGrpSpPr/>
          <p:nvPr/>
        </p:nvGrpSpPr>
        <p:grpSpPr>
          <a:xfrm>
            <a:off x="10600837" y="5711652"/>
            <a:ext cx="1244557" cy="909587"/>
            <a:chOff x="10600837" y="5319772"/>
            <a:chExt cx="1244557" cy="90958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3E5DBE-55DB-8E40-B873-5DBF08480950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4DED64-8875-3643-B987-E918AB4266C0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3F53FC-5735-7A41-B703-B1767F57F245}"/>
              </a:ext>
            </a:extLst>
          </p:cNvPr>
          <p:cNvCxnSpPr>
            <a:cxnSpLocks/>
          </p:cNvCxnSpPr>
          <p:nvPr/>
        </p:nvCxnSpPr>
        <p:spPr>
          <a:xfrm>
            <a:off x="2002545" y="2851281"/>
            <a:ext cx="68427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453154-3EE5-2E48-AD30-A83F41D2F7F9}"/>
              </a:ext>
            </a:extLst>
          </p:cNvPr>
          <p:cNvCxnSpPr>
            <a:cxnSpLocks/>
          </p:cNvCxnSpPr>
          <p:nvPr/>
        </p:nvCxnSpPr>
        <p:spPr>
          <a:xfrm>
            <a:off x="1971812" y="2882666"/>
            <a:ext cx="1079192" cy="546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5C3609-8A69-A94B-995D-27079AE804C2}"/>
              </a:ext>
            </a:extLst>
          </p:cNvPr>
          <p:cNvSpPr txBox="1"/>
          <p:nvPr/>
        </p:nvSpPr>
        <p:spPr>
          <a:xfrm>
            <a:off x="1459289" y="5702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FE9A10-EA5F-4A4F-A641-2B9D2C496C5A}"/>
              </a:ext>
            </a:extLst>
          </p:cNvPr>
          <p:cNvSpPr txBox="1"/>
          <p:nvPr/>
        </p:nvSpPr>
        <p:spPr>
          <a:xfrm>
            <a:off x="217048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F035B0-E286-F04B-83CF-551717CF8BBB}"/>
              </a:ext>
            </a:extLst>
          </p:cNvPr>
          <p:cNvSpPr txBox="1"/>
          <p:nvPr/>
        </p:nvSpPr>
        <p:spPr>
          <a:xfrm>
            <a:off x="3051004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EFA38C-70A2-7D47-8526-DCB93A81AFD3}"/>
              </a:ext>
            </a:extLst>
          </p:cNvPr>
          <p:cNvSpPr txBox="1"/>
          <p:nvPr/>
        </p:nvSpPr>
        <p:spPr>
          <a:xfrm>
            <a:off x="3901698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2723D6-B446-B040-BA5E-0AD01F384C17}"/>
              </a:ext>
            </a:extLst>
          </p:cNvPr>
          <p:cNvSpPr txBox="1"/>
          <p:nvPr/>
        </p:nvSpPr>
        <p:spPr>
          <a:xfrm>
            <a:off x="476529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5A84B-5254-3746-B9C5-BFC2C368754E}"/>
              </a:ext>
            </a:extLst>
          </p:cNvPr>
          <p:cNvSpPr txBox="1"/>
          <p:nvPr/>
        </p:nvSpPr>
        <p:spPr>
          <a:xfrm>
            <a:off x="5595021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C8C6A-B5DA-814F-9561-04DB665E9F02}"/>
              </a:ext>
            </a:extLst>
          </p:cNvPr>
          <p:cNvSpPr txBox="1"/>
          <p:nvPr/>
        </p:nvSpPr>
        <p:spPr>
          <a:xfrm>
            <a:off x="643973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D9981D-DE9D-E745-945B-396911691FEA}"/>
              </a:ext>
            </a:extLst>
          </p:cNvPr>
          <p:cNvSpPr txBox="1"/>
          <p:nvPr/>
        </p:nvSpPr>
        <p:spPr>
          <a:xfrm>
            <a:off x="7269458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FF5123-4A4E-B94A-BC4C-10DE61C185EA}"/>
              </a:ext>
            </a:extLst>
          </p:cNvPr>
          <p:cNvSpPr txBox="1"/>
          <p:nvPr/>
        </p:nvSpPr>
        <p:spPr>
          <a:xfrm>
            <a:off x="811611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C935E1-A2CC-7B48-8665-006C98222E32}"/>
              </a:ext>
            </a:extLst>
          </p:cNvPr>
          <p:cNvSpPr txBox="1"/>
          <p:nvPr/>
        </p:nvSpPr>
        <p:spPr>
          <a:xfrm>
            <a:off x="8979705" y="5704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7F278-73C7-6149-B3A7-7B3DA842CBC8}"/>
              </a:ext>
            </a:extLst>
          </p:cNvPr>
          <p:cNvSpPr txBox="1"/>
          <p:nvPr/>
        </p:nvSpPr>
        <p:spPr>
          <a:xfrm>
            <a:off x="9807721" y="5703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C9603-2C2D-E244-8466-6794AF888251}"/>
              </a:ext>
            </a:extLst>
          </p:cNvPr>
          <p:cNvSpPr txBox="1"/>
          <p:nvPr/>
        </p:nvSpPr>
        <p:spPr>
          <a:xfrm>
            <a:off x="290898" y="463908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67AF73D-3128-8F41-A169-DF1B388C21BA}"/>
              </a:ext>
            </a:extLst>
          </p:cNvPr>
          <p:cNvGrpSpPr/>
          <p:nvPr/>
        </p:nvGrpSpPr>
        <p:grpSpPr>
          <a:xfrm>
            <a:off x="4765293" y="2882666"/>
            <a:ext cx="5337707" cy="1302066"/>
            <a:chOff x="6569233" y="857976"/>
            <a:chExt cx="4872111" cy="1374727"/>
          </a:xfrm>
        </p:grpSpPr>
        <p:sp>
          <p:nvSpPr>
            <p:cNvPr id="68" name="Rounded Rectangular Callout 67">
              <a:extLst>
                <a:ext uri="{FF2B5EF4-FFF2-40B4-BE49-F238E27FC236}">
                  <a16:creationId xmlns:a16="http://schemas.microsoft.com/office/drawing/2014/main" id="{E5424184-BD46-A141-84DE-6CF81159501E}"/>
                </a:ext>
              </a:extLst>
            </p:cNvPr>
            <p:cNvSpPr/>
            <p:nvPr/>
          </p:nvSpPr>
          <p:spPr>
            <a:xfrm>
              <a:off x="6569233" y="857976"/>
              <a:ext cx="4872111" cy="1374727"/>
            </a:xfrm>
            <a:prstGeom prst="wedgeRoundRectCallout">
              <a:avLst>
                <a:gd name="adj1" fmla="val -52021"/>
                <a:gd name="adj2" fmla="val 80753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596D25-627A-E444-966F-4CFBFD182EDA}"/>
                </a:ext>
              </a:extLst>
            </p:cNvPr>
            <p:cNvSpPr txBox="1"/>
            <p:nvPr/>
          </p:nvSpPr>
          <p:spPr>
            <a:xfrm>
              <a:off x="6676251" y="1003534"/>
              <a:ext cx="4673487" cy="100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Plot the time on the number line in your </a:t>
              </a: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6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68F10-413B-3F4F-8D17-D4106FD9D71C}"/>
              </a:ext>
            </a:extLst>
          </p:cNvPr>
          <p:cNvSpPr txBox="1"/>
          <p:nvPr/>
        </p:nvSpPr>
        <p:spPr>
          <a:xfrm>
            <a:off x="-52333" y="1915634"/>
            <a:ext cx="1219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MATH JOURNALS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34200-1FCF-4E4A-82D4-AE8E9BF9242E}"/>
              </a:ext>
            </a:extLst>
          </p:cNvPr>
          <p:cNvSpPr txBox="1"/>
          <p:nvPr/>
        </p:nvSpPr>
        <p:spPr>
          <a:xfrm>
            <a:off x="-194" y="1428187"/>
            <a:ext cx="121923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Century Gothic" panose="020B0502020202020204" pitchFamily="34" charset="0"/>
                <a:ea typeface="HelloAbracadabra" pitchFamily="2" charset="0"/>
              </a:rPr>
              <a:t>MATH JOURNALS</a:t>
            </a:r>
            <a:r>
              <a:rPr lang="en-US" sz="13800" b="1" dirty="0">
                <a:solidFill>
                  <a:srgbClr val="00B0F0"/>
                </a:solidFill>
                <a:latin typeface="Century Gothic" panose="020B0502020202020204" pitchFamily="34" charset="0"/>
                <a:ea typeface="HelloAbracadabra" pitchFamily="2" charset="0"/>
              </a:rPr>
              <a:t> </a:t>
            </a:r>
            <a:endParaRPr lang="en-US" sz="16600" b="1" dirty="0">
              <a:solidFill>
                <a:srgbClr val="00B0F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E218B5-24CF-364A-A21F-CAF049B2B20E}"/>
              </a:ext>
            </a:extLst>
          </p:cNvPr>
          <p:cNvGrpSpPr>
            <a:grpSpLocks noChangeAspect="1"/>
          </p:cNvGrpSpPr>
          <p:nvPr/>
        </p:nvGrpSpPr>
        <p:grpSpPr>
          <a:xfrm rot="20886559">
            <a:off x="4377604" y="3516245"/>
            <a:ext cx="2926080" cy="2926080"/>
            <a:chOff x="51944" y="281458"/>
            <a:chExt cx="2108704" cy="2108704"/>
          </a:xfrm>
        </p:grpSpPr>
        <p:pic>
          <p:nvPicPr>
            <p:cNvPr id="5" name="Picture 4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7D5D1878-F90D-7442-808A-7FE7D36DD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4" y="281458"/>
              <a:ext cx="2108704" cy="21087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39F092-AFF4-6C4E-A668-B59CF07A62A2}"/>
                </a:ext>
              </a:extLst>
            </p:cNvPr>
            <p:cNvSpPr/>
            <p:nvPr userDrawn="1"/>
          </p:nvSpPr>
          <p:spPr>
            <a:xfrm>
              <a:off x="1436913" y="824709"/>
              <a:ext cx="209006" cy="53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714D5D-BD25-C049-A4D5-B8C9AA5380A4}"/>
              </a:ext>
            </a:extLst>
          </p:cNvPr>
          <p:cNvSpPr txBox="1"/>
          <p:nvPr/>
        </p:nvSpPr>
        <p:spPr>
          <a:xfrm>
            <a:off x="192463" y="687159"/>
            <a:ext cx="11702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TAKE OUT YOUR</a:t>
            </a:r>
          </a:p>
        </p:txBody>
      </p:sp>
    </p:spTree>
    <p:extLst>
      <p:ext uri="{BB962C8B-B14F-4D97-AF65-F5344CB8AC3E}">
        <p14:creationId xmlns:p14="http://schemas.microsoft.com/office/powerpoint/2010/main" val="177190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#1b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A6500E-D337-A946-9EAF-C674738B0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99" y="1262317"/>
            <a:ext cx="3260827" cy="32406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293975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0BB4D-1006-6E4F-8559-5F4E6FD85FE3}"/>
              </a:ext>
            </a:extLst>
          </p:cNvPr>
          <p:cNvGrpSpPr/>
          <p:nvPr/>
        </p:nvGrpSpPr>
        <p:grpSpPr>
          <a:xfrm>
            <a:off x="290898" y="5711652"/>
            <a:ext cx="1460222" cy="909587"/>
            <a:chOff x="290898" y="5319772"/>
            <a:chExt cx="1460222" cy="9095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A586EE-70BA-B645-BB0D-E3986A3A48A2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4838A-E70E-5241-BA13-8EE387FC6F9C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0E9862-AA98-EB4D-8EC1-B784F2768CD1}"/>
              </a:ext>
            </a:extLst>
          </p:cNvPr>
          <p:cNvGrpSpPr/>
          <p:nvPr/>
        </p:nvGrpSpPr>
        <p:grpSpPr>
          <a:xfrm>
            <a:off x="10600837" y="5711652"/>
            <a:ext cx="1244557" cy="909587"/>
            <a:chOff x="10600837" y="5319772"/>
            <a:chExt cx="1244557" cy="90958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3E5DBE-55DB-8E40-B873-5DBF08480950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4DED64-8875-3643-B987-E918AB4266C0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3F53FC-5735-7A41-B703-B1767F57F245}"/>
              </a:ext>
            </a:extLst>
          </p:cNvPr>
          <p:cNvCxnSpPr>
            <a:cxnSpLocks/>
          </p:cNvCxnSpPr>
          <p:nvPr/>
        </p:nvCxnSpPr>
        <p:spPr>
          <a:xfrm>
            <a:off x="2002545" y="2851281"/>
            <a:ext cx="684272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453154-3EE5-2E48-AD30-A83F41D2F7F9}"/>
              </a:ext>
            </a:extLst>
          </p:cNvPr>
          <p:cNvCxnSpPr>
            <a:cxnSpLocks/>
          </p:cNvCxnSpPr>
          <p:nvPr/>
        </p:nvCxnSpPr>
        <p:spPr>
          <a:xfrm>
            <a:off x="1971812" y="2882666"/>
            <a:ext cx="1079192" cy="546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5C3609-8A69-A94B-995D-27079AE804C2}"/>
              </a:ext>
            </a:extLst>
          </p:cNvPr>
          <p:cNvSpPr txBox="1"/>
          <p:nvPr/>
        </p:nvSpPr>
        <p:spPr>
          <a:xfrm>
            <a:off x="1459289" y="5702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FE9A10-EA5F-4A4F-A641-2B9D2C496C5A}"/>
              </a:ext>
            </a:extLst>
          </p:cNvPr>
          <p:cNvSpPr txBox="1"/>
          <p:nvPr/>
        </p:nvSpPr>
        <p:spPr>
          <a:xfrm>
            <a:off x="217048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F035B0-E286-F04B-83CF-551717CF8BBB}"/>
              </a:ext>
            </a:extLst>
          </p:cNvPr>
          <p:cNvSpPr txBox="1"/>
          <p:nvPr/>
        </p:nvSpPr>
        <p:spPr>
          <a:xfrm>
            <a:off x="3051004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EFA38C-70A2-7D47-8526-DCB93A81AFD3}"/>
              </a:ext>
            </a:extLst>
          </p:cNvPr>
          <p:cNvSpPr txBox="1"/>
          <p:nvPr/>
        </p:nvSpPr>
        <p:spPr>
          <a:xfrm>
            <a:off x="3901698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2723D6-B446-B040-BA5E-0AD01F384C17}"/>
              </a:ext>
            </a:extLst>
          </p:cNvPr>
          <p:cNvSpPr txBox="1"/>
          <p:nvPr/>
        </p:nvSpPr>
        <p:spPr>
          <a:xfrm>
            <a:off x="476529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5A84B-5254-3746-B9C5-BFC2C368754E}"/>
              </a:ext>
            </a:extLst>
          </p:cNvPr>
          <p:cNvSpPr txBox="1"/>
          <p:nvPr/>
        </p:nvSpPr>
        <p:spPr>
          <a:xfrm>
            <a:off x="5595021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C8C6A-B5DA-814F-9561-04DB665E9F02}"/>
              </a:ext>
            </a:extLst>
          </p:cNvPr>
          <p:cNvSpPr txBox="1"/>
          <p:nvPr/>
        </p:nvSpPr>
        <p:spPr>
          <a:xfrm>
            <a:off x="643973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D9981D-DE9D-E745-945B-396911691FEA}"/>
              </a:ext>
            </a:extLst>
          </p:cNvPr>
          <p:cNvSpPr txBox="1"/>
          <p:nvPr/>
        </p:nvSpPr>
        <p:spPr>
          <a:xfrm>
            <a:off x="7269458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FF5123-4A4E-B94A-BC4C-10DE61C185EA}"/>
              </a:ext>
            </a:extLst>
          </p:cNvPr>
          <p:cNvSpPr txBox="1"/>
          <p:nvPr/>
        </p:nvSpPr>
        <p:spPr>
          <a:xfrm>
            <a:off x="811611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C935E1-A2CC-7B48-8665-006C98222E32}"/>
              </a:ext>
            </a:extLst>
          </p:cNvPr>
          <p:cNvSpPr txBox="1"/>
          <p:nvPr/>
        </p:nvSpPr>
        <p:spPr>
          <a:xfrm>
            <a:off x="8979705" y="5704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7F278-73C7-6149-B3A7-7B3DA842CBC8}"/>
              </a:ext>
            </a:extLst>
          </p:cNvPr>
          <p:cNvSpPr txBox="1"/>
          <p:nvPr/>
        </p:nvSpPr>
        <p:spPr>
          <a:xfrm>
            <a:off x="9807721" y="5703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C9603-2C2D-E244-8466-6794AF888251}"/>
              </a:ext>
            </a:extLst>
          </p:cNvPr>
          <p:cNvSpPr txBox="1"/>
          <p:nvPr/>
        </p:nvSpPr>
        <p:spPr>
          <a:xfrm>
            <a:off x="290898" y="463908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9CC71C-3FCB-AC45-8BDA-B78A4D63F9BD}"/>
              </a:ext>
            </a:extLst>
          </p:cNvPr>
          <p:cNvSpPr txBox="1"/>
          <p:nvPr/>
        </p:nvSpPr>
        <p:spPr>
          <a:xfrm>
            <a:off x="3620692" y="4638610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9CB742-6D17-0A4D-A694-749C9191E376}"/>
              </a:ext>
            </a:extLst>
          </p:cNvPr>
          <p:cNvSpPr txBox="1"/>
          <p:nvPr/>
        </p:nvSpPr>
        <p:spPr>
          <a:xfrm>
            <a:off x="1024057" y="5360855"/>
            <a:ext cx="799166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736B3C8-AED9-7344-B2A2-D94C1ADF402F}"/>
              </a:ext>
            </a:extLst>
          </p:cNvPr>
          <p:cNvSpPr txBox="1"/>
          <p:nvPr/>
        </p:nvSpPr>
        <p:spPr>
          <a:xfrm>
            <a:off x="1883886" y="5357227"/>
            <a:ext cx="779865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3A6DB9-E361-694B-99A6-F15417A4FC96}"/>
              </a:ext>
            </a:extLst>
          </p:cNvPr>
          <p:cNvSpPr txBox="1"/>
          <p:nvPr/>
        </p:nvSpPr>
        <p:spPr>
          <a:xfrm>
            <a:off x="2728376" y="5357227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AF55E3-4167-F642-A559-634B622CF8B9}"/>
              </a:ext>
            </a:extLst>
          </p:cNvPr>
          <p:cNvSpPr txBox="1"/>
          <p:nvPr/>
        </p:nvSpPr>
        <p:spPr>
          <a:xfrm>
            <a:off x="3572380" y="5357227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86FD0B7-8158-5595-A280-ECE103502172}"/>
              </a:ext>
            </a:extLst>
          </p:cNvPr>
          <p:cNvGrpSpPr/>
          <p:nvPr/>
        </p:nvGrpSpPr>
        <p:grpSpPr>
          <a:xfrm>
            <a:off x="6650924" y="2105077"/>
            <a:ext cx="5572895" cy="1056553"/>
            <a:chOff x="-3930373" y="1777377"/>
            <a:chExt cx="12444982" cy="1271436"/>
          </a:xfrm>
        </p:grpSpPr>
        <p:sp>
          <p:nvSpPr>
            <p:cNvPr id="65" name="Rounded Rectangular Callout 64">
              <a:extLst>
                <a:ext uri="{FF2B5EF4-FFF2-40B4-BE49-F238E27FC236}">
                  <a16:creationId xmlns:a16="http://schemas.microsoft.com/office/drawing/2014/main" id="{DD6B4501-256E-103F-84C4-30D6AA0994C7}"/>
                </a:ext>
              </a:extLst>
            </p:cNvPr>
            <p:cNvSpPr/>
            <p:nvPr/>
          </p:nvSpPr>
          <p:spPr>
            <a:xfrm rot="10800000">
              <a:off x="-3930373" y="1787392"/>
              <a:ext cx="11906107" cy="126142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54675A2-A680-201A-5EEB-9E690C2EA56B}"/>
                </a:ext>
              </a:extLst>
            </p:cNvPr>
            <p:cNvSpPr/>
            <p:nvPr/>
          </p:nvSpPr>
          <p:spPr>
            <a:xfrm>
              <a:off x="-3741095" y="1777377"/>
              <a:ext cx="12255704" cy="114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did you plot the time </a:t>
              </a:r>
            </a:p>
            <a:p>
              <a:pPr lvl="0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 the number line?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9EC83A-B905-E135-8688-7E420CC9789E}"/>
              </a:ext>
            </a:extLst>
          </p:cNvPr>
          <p:cNvGrpSpPr/>
          <p:nvPr/>
        </p:nvGrpSpPr>
        <p:grpSpPr>
          <a:xfrm>
            <a:off x="6695665" y="3428998"/>
            <a:ext cx="5513413" cy="1086873"/>
            <a:chOff x="-3865325" y="1787391"/>
            <a:chExt cx="12244883" cy="1129900"/>
          </a:xfrm>
        </p:grpSpPr>
        <p:sp>
          <p:nvSpPr>
            <p:cNvPr id="75" name="Rounded Rectangular Callout 74">
              <a:extLst>
                <a:ext uri="{FF2B5EF4-FFF2-40B4-BE49-F238E27FC236}">
                  <a16:creationId xmlns:a16="http://schemas.microsoft.com/office/drawing/2014/main" id="{55FEF473-0A39-ED8E-D2DB-3B96B9EEB651}"/>
                </a:ext>
              </a:extLst>
            </p:cNvPr>
            <p:cNvSpPr/>
            <p:nvPr/>
          </p:nvSpPr>
          <p:spPr>
            <a:xfrm rot="10800000">
              <a:off x="-3865325" y="1787391"/>
              <a:ext cx="11841060" cy="112990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B98D49D-C4DB-0169-FED8-22377F16079E}"/>
                </a:ext>
              </a:extLst>
            </p:cNvPr>
            <p:cNvSpPr/>
            <p:nvPr/>
          </p:nvSpPr>
          <p:spPr>
            <a:xfrm>
              <a:off x="-3461501" y="1826987"/>
              <a:ext cx="11841059" cy="991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We can count by 5 to </a:t>
              </a:r>
            </a:p>
            <a:p>
              <a:pPr lvl="0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get to 3:20.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0780AE-8DD5-3C47-93F3-F5BBECCE7E16}"/>
              </a:ext>
            </a:extLst>
          </p:cNvPr>
          <p:cNvGrpSpPr/>
          <p:nvPr/>
        </p:nvGrpSpPr>
        <p:grpSpPr>
          <a:xfrm>
            <a:off x="3535798" y="108478"/>
            <a:ext cx="8463696" cy="1384995"/>
            <a:chOff x="2544223" y="4563880"/>
            <a:chExt cx="10481697" cy="2745232"/>
          </a:xfrm>
        </p:grpSpPr>
        <p:sp>
          <p:nvSpPr>
            <p:cNvPr id="68" name="Rounded Rectangular Callout 67">
              <a:extLst>
                <a:ext uri="{FF2B5EF4-FFF2-40B4-BE49-F238E27FC236}">
                  <a16:creationId xmlns:a16="http://schemas.microsoft.com/office/drawing/2014/main" id="{A44B287B-6D58-084A-80CC-135CC4F7E884}"/>
                </a:ext>
              </a:extLst>
            </p:cNvPr>
            <p:cNvSpPr/>
            <p:nvPr/>
          </p:nvSpPr>
          <p:spPr>
            <a:xfrm rot="10800000">
              <a:off x="2544223" y="4661194"/>
              <a:ext cx="10481697" cy="2450262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054919D-ACD1-0949-B61A-0F2A23C18B65}"/>
                </a:ext>
              </a:extLst>
            </p:cNvPr>
            <p:cNvSpPr/>
            <p:nvPr/>
          </p:nvSpPr>
          <p:spPr>
            <a:xfrm>
              <a:off x="2741718" y="4563880"/>
              <a:ext cx="10263167" cy="2745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At 3:20, Carlos rode on a roller coaster. Draw clock hands to show the time in your </a:t>
              </a:r>
              <a:r>
                <a:rPr lang="en-US" sz="28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1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8" grpId="0" animBg="1"/>
      <p:bldP spid="82" grpId="0" animBg="1"/>
      <p:bldP spid="87" grpId="0" animBg="1"/>
      <p:bldP spid="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A6500E-D337-A946-9EAF-C674738B0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99" y="1262317"/>
            <a:ext cx="3260827" cy="32406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293975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0BB4D-1006-6E4F-8559-5F4E6FD85FE3}"/>
              </a:ext>
            </a:extLst>
          </p:cNvPr>
          <p:cNvGrpSpPr/>
          <p:nvPr/>
        </p:nvGrpSpPr>
        <p:grpSpPr>
          <a:xfrm>
            <a:off x="290898" y="5711652"/>
            <a:ext cx="1460222" cy="909587"/>
            <a:chOff x="290898" y="5319772"/>
            <a:chExt cx="1460222" cy="9095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A586EE-70BA-B645-BB0D-E3986A3A48A2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4838A-E70E-5241-BA13-8EE387FC6F9C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0E9862-AA98-EB4D-8EC1-B784F2768CD1}"/>
              </a:ext>
            </a:extLst>
          </p:cNvPr>
          <p:cNvGrpSpPr/>
          <p:nvPr/>
        </p:nvGrpSpPr>
        <p:grpSpPr>
          <a:xfrm>
            <a:off x="10600837" y="5711652"/>
            <a:ext cx="1244557" cy="909587"/>
            <a:chOff x="10600837" y="5319772"/>
            <a:chExt cx="1244557" cy="90958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3E5DBE-55DB-8E40-B873-5DBF08480950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4DED64-8875-3643-B987-E918AB4266C0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3F53FC-5735-7A41-B703-B1767F57F245}"/>
              </a:ext>
            </a:extLst>
          </p:cNvPr>
          <p:cNvCxnSpPr>
            <a:cxnSpLocks/>
          </p:cNvCxnSpPr>
          <p:nvPr/>
        </p:nvCxnSpPr>
        <p:spPr>
          <a:xfrm>
            <a:off x="2002545" y="2935350"/>
            <a:ext cx="627028" cy="22048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453154-3EE5-2E48-AD30-A83F41D2F7F9}"/>
              </a:ext>
            </a:extLst>
          </p:cNvPr>
          <p:cNvCxnSpPr>
            <a:cxnSpLocks/>
          </p:cNvCxnSpPr>
          <p:nvPr/>
        </p:nvCxnSpPr>
        <p:spPr>
          <a:xfrm flipH="1">
            <a:off x="999160" y="2882666"/>
            <a:ext cx="972652" cy="546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5C3609-8A69-A94B-995D-27079AE804C2}"/>
              </a:ext>
            </a:extLst>
          </p:cNvPr>
          <p:cNvSpPr txBox="1"/>
          <p:nvPr/>
        </p:nvSpPr>
        <p:spPr>
          <a:xfrm>
            <a:off x="1459289" y="5702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FE9A10-EA5F-4A4F-A641-2B9D2C496C5A}"/>
              </a:ext>
            </a:extLst>
          </p:cNvPr>
          <p:cNvSpPr txBox="1"/>
          <p:nvPr/>
        </p:nvSpPr>
        <p:spPr>
          <a:xfrm>
            <a:off x="217048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F035B0-E286-F04B-83CF-551717CF8BBB}"/>
              </a:ext>
            </a:extLst>
          </p:cNvPr>
          <p:cNvSpPr txBox="1"/>
          <p:nvPr/>
        </p:nvSpPr>
        <p:spPr>
          <a:xfrm>
            <a:off x="3051004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EFA38C-70A2-7D47-8526-DCB93A81AFD3}"/>
              </a:ext>
            </a:extLst>
          </p:cNvPr>
          <p:cNvSpPr txBox="1"/>
          <p:nvPr/>
        </p:nvSpPr>
        <p:spPr>
          <a:xfrm>
            <a:off x="3901698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2723D6-B446-B040-BA5E-0AD01F384C17}"/>
              </a:ext>
            </a:extLst>
          </p:cNvPr>
          <p:cNvSpPr txBox="1"/>
          <p:nvPr/>
        </p:nvSpPr>
        <p:spPr>
          <a:xfrm>
            <a:off x="476529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5A84B-5254-3746-B9C5-BFC2C368754E}"/>
              </a:ext>
            </a:extLst>
          </p:cNvPr>
          <p:cNvSpPr txBox="1"/>
          <p:nvPr/>
        </p:nvSpPr>
        <p:spPr>
          <a:xfrm>
            <a:off x="5595021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C8C6A-B5DA-814F-9561-04DB665E9F02}"/>
              </a:ext>
            </a:extLst>
          </p:cNvPr>
          <p:cNvSpPr txBox="1"/>
          <p:nvPr/>
        </p:nvSpPr>
        <p:spPr>
          <a:xfrm>
            <a:off x="643973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D9981D-DE9D-E745-945B-396911691FEA}"/>
              </a:ext>
            </a:extLst>
          </p:cNvPr>
          <p:cNvSpPr txBox="1"/>
          <p:nvPr/>
        </p:nvSpPr>
        <p:spPr>
          <a:xfrm>
            <a:off x="7269458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FF5123-4A4E-B94A-BC4C-10DE61C185EA}"/>
              </a:ext>
            </a:extLst>
          </p:cNvPr>
          <p:cNvSpPr txBox="1"/>
          <p:nvPr/>
        </p:nvSpPr>
        <p:spPr>
          <a:xfrm>
            <a:off x="811611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C935E1-A2CC-7B48-8665-006C98222E32}"/>
              </a:ext>
            </a:extLst>
          </p:cNvPr>
          <p:cNvSpPr txBox="1"/>
          <p:nvPr/>
        </p:nvSpPr>
        <p:spPr>
          <a:xfrm>
            <a:off x="8979705" y="5704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7F278-73C7-6149-B3A7-7B3DA842CBC8}"/>
              </a:ext>
            </a:extLst>
          </p:cNvPr>
          <p:cNvSpPr txBox="1"/>
          <p:nvPr/>
        </p:nvSpPr>
        <p:spPr>
          <a:xfrm>
            <a:off x="9807721" y="5703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C9603-2C2D-E244-8466-6794AF888251}"/>
              </a:ext>
            </a:extLst>
          </p:cNvPr>
          <p:cNvSpPr txBox="1"/>
          <p:nvPr/>
        </p:nvSpPr>
        <p:spPr>
          <a:xfrm>
            <a:off x="290898" y="463908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9CC71C-3FCB-AC45-8BDA-B78A4D63F9BD}"/>
              </a:ext>
            </a:extLst>
          </p:cNvPr>
          <p:cNvSpPr txBox="1"/>
          <p:nvPr/>
        </p:nvSpPr>
        <p:spPr>
          <a:xfrm>
            <a:off x="3620692" y="4638610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CFF86D1-5F8D-E3BE-1B8A-BA9DE03E748B}"/>
              </a:ext>
            </a:extLst>
          </p:cNvPr>
          <p:cNvGrpSpPr/>
          <p:nvPr/>
        </p:nvGrpSpPr>
        <p:grpSpPr>
          <a:xfrm>
            <a:off x="3535798" y="73073"/>
            <a:ext cx="8180302" cy="1384995"/>
            <a:chOff x="2544223" y="4528523"/>
            <a:chExt cx="10481697" cy="2174536"/>
          </a:xfrm>
        </p:grpSpPr>
        <p:sp>
          <p:nvSpPr>
            <p:cNvPr id="91" name="Rounded Rectangular Callout 90">
              <a:extLst>
                <a:ext uri="{FF2B5EF4-FFF2-40B4-BE49-F238E27FC236}">
                  <a16:creationId xmlns:a16="http://schemas.microsoft.com/office/drawing/2014/main" id="{253685C7-7857-C46C-7ECF-DBD36D3B58AA}"/>
                </a:ext>
              </a:extLst>
            </p:cNvPr>
            <p:cNvSpPr/>
            <p:nvPr/>
          </p:nvSpPr>
          <p:spPr>
            <a:xfrm rot="10800000">
              <a:off x="2544223" y="4661192"/>
              <a:ext cx="10481697" cy="1873438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376F30C-71CA-0B50-82A3-FE4D5FED54A0}"/>
                </a:ext>
              </a:extLst>
            </p:cNvPr>
            <p:cNvSpPr/>
            <p:nvPr/>
          </p:nvSpPr>
          <p:spPr>
            <a:xfrm>
              <a:off x="2741719" y="4528523"/>
              <a:ext cx="10284201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dirty="0">
                  <a:latin typeface="Century Gothic" panose="020B0502020202020204" pitchFamily="34" charset="0"/>
                  <a:ea typeface="HelloAbracadabra" pitchFamily="2" charset="0"/>
                </a:rPr>
                <a:t>At 3:40, Carlos bought a funnel cake. Draw the clock hands to show the time in your </a:t>
              </a:r>
              <a:r>
                <a:rPr lang="en-US" sz="27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700" dirty="0"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783767E-2364-B642-A274-5C74085911B2}"/>
              </a:ext>
            </a:extLst>
          </p:cNvPr>
          <p:cNvGrpSpPr/>
          <p:nvPr/>
        </p:nvGrpSpPr>
        <p:grpSpPr>
          <a:xfrm>
            <a:off x="5099826" y="2882666"/>
            <a:ext cx="5337707" cy="1302066"/>
            <a:chOff x="6569233" y="857976"/>
            <a:chExt cx="4872111" cy="1374727"/>
          </a:xfrm>
        </p:grpSpPr>
        <p:sp>
          <p:nvSpPr>
            <p:cNvPr id="68" name="Rounded Rectangular Callout 67">
              <a:extLst>
                <a:ext uri="{FF2B5EF4-FFF2-40B4-BE49-F238E27FC236}">
                  <a16:creationId xmlns:a16="http://schemas.microsoft.com/office/drawing/2014/main" id="{8CF34A57-77C1-EC4E-8CEF-A133D5289B85}"/>
                </a:ext>
              </a:extLst>
            </p:cNvPr>
            <p:cNvSpPr/>
            <p:nvPr/>
          </p:nvSpPr>
          <p:spPr>
            <a:xfrm>
              <a:off x="6569233" y="857976"/>
              <a:ext cx="4872111" cy="1374727"/>
            </a:xfrm>
            <a:prstGeom prst="wedgeRoundRectCallout">
              <a:avLst>
                <a:gd name="adj1" fmla="val -52021"/>
                <a:gd name="adj2" fmla="val 80753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FD64340-AED7-D24F-824C-36B69A6636C7}"/>
                </a:ext>
              </a:extLst>
            </p:cNvPr>
            <p:cNvSpPr txBox="1"/>
            <p:nvPr/>
          </p:nvSpPr>
          <p:spPr>
            <a:xfrm>
              <a:off x="6676251" y="1003534"/>
              <a:ext cx="4673487" cy="100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Plot the time on the number line in your </a:t>
              </a: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A6500E-D337-A946-9EAF-C674738B0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99" y="1262317"/>
            <a:ext cx="3260827" cy="32406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AB999-3104-3E4F-B86F-F019514F75EC}"/>
              </a:ext>
            </a:extLst>
          </p:cNvPr>
          <p:cNvGrpSpPr/>
          <p:nvPr/>
        </p:nvGrpSpPr>
        <p:grpSpPr>
          <a:xfrm>
            <a:off x="475890" y="5293975"/>
            <a:ext cx="11240219" cy="457200"/>
            <a:chOff x="475890" y="4902095"/>
            <a:chExt cx="11240219" cy="4572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6DDBDC-18C1-EB4B-A8A6-2BF299EC1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FD34C0-C48D-6A43-AE7E-1BFD288F0E3F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6DEA9B-C6C7-F14C-8F05-1BACC0E47AFC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383009-453E-704E-BC71-C5AF09B729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48BD1B-E3C0-8E43-9FE0-2C04FD2CE5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77934-B669-4C41-8564-A4331895C8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2C2791-55A4-E842-9459-AE1C37FCDD3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D6D1F-26EA-1345-8BC7-D169150A3C07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71DB9C-896B-094C-AC74-708AB3CE7B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2B49F-11EB-BB40-BD9A-FDD6F069487F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F3FD97-25AC-7849-AB5C-C4C7CA18A8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8B0684-D689-9749-AABF-A2DB9A4DF2A2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647BC-39C0-6B45-95A5-3F2AEB521A34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9ED599-9233-2E40-AF34-BABCBDD92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0BB4D-1006-6E4F-8559-5F4E6FD85FE3}"/>
              </a:ext>
            </a:extLst>
          </p:cNvPr>
          <p:cNvGrpSpPr/>
          <p:nvPr/>
        </p:nvGrpSpPr>
        <p:grpSpPr>
          <a:xfrm>
            <a:off x="290898" y="5711652"/>
            <a:ext cx="1460222" cy="909587"/>
            <a:chOff x="290898" y="5319772"/>
            <a:chExt cx="1460222" cy="90958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A586EE-70BA-B645-BB0D-E3986A3A48A2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94838A-E70E-5241-BA13-8EE387FC6F9C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0E9862-AA98-EB4D-8EC1-B784F2768CD1}"/>
              </a:ext>
            </a:extLst>
          </p:cNvPr>
          <p:cNvGrpSpPr/>
          <p:nvPr/>
        </p:nvGrpSpPr>
        <p:grpSpPr>
          <a:xfrm>
            <a:off x="10600837" y="5711652"/>
            <a:ext cx="1244557" cy="909587"/>
            <a:chOff x="10600837" y="5319772"/>
            <a:chExt cx="1244557" cy="90958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3E5DBE-55DB-8E40-B873-5DBF08480950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4DED64-8875-3643-B987-E918AB4266C0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3F53FC-5735-7A41-B703-B1767F57F245}"/>
              </a:ext>
            </a:extLst>
          </p:cNvPr>
          <p:cNvCxnSpPr>
            <a:cxnSpLocks/>
          </p:cNvCxnSpPr>
          <p:nvPr/>
        </p:nvCxnSpPr>
        <p:spPr>
          <a:xfrm>
            <a:off x="2002545" y="2935350"/>
            <a:ext cx="627028" cy="22048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453154-3EE5-2E48-AD30-A83F41D2F7F9}"/>
              </a:ext>
            </a:extLst>
          </p:cNvPr>
          <p:cNvCxnSpPr>
            <a:cxnSpLocks/>
          </p:cNvCxnSpPr>
          <p:nvPr/>
        </p:nvCxnSpPr>
        <p:spPr>
          <a:xfrm flipH="1">
            <a:off x="999160" y="2882666"/>
            <a:ext cx="972652" cy="546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5C3609-8A69-A94B-995D-27079AE804C2}"/>
              </a:ext>
            </a:extLst>
          </p:cNvPr>
          <p:cNvSpPr txBox="1"/>
          <p:nvPr/>
        </p:nvSpPr>
        <p:spPr>
          <a:xfrm>
            <a:off x="1459289" y="570225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FE9A10-EA5F-4A4F-A641-2B9D2C496C5A}"/>
              </a:ext>
            </a:extLst>
          </p:cNvPr>
          <p:cNvSpPr txBox="1"/>
          <p:nvPr/>
        </p:nvSpPr>
        <p:spPr>
          <a:xfrm>
            <a:off x="217048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F035B0-E286-F04B-83CF-551717CF8BBB}"/>
              </a:ext>
            </a:extLst>
          </p:cNvPr>
          <p:cNvSpPr txBox="1"/>
          <p:nvPr/>
        </p:nvSpPr>
        <p:spPr>
          <a:xfrm>
            <a:off x="3051004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EFA38C-70A2-7D47-8526-DCB93A81AFD3}"/>
              </a:ext>
            </a:extLst>
          </p:cNvPr>
          <p:cNvSpPr txBox="1"/>
          <p:nvPr/>
        </p:nvSpPr>
        <p:spPr>
          <a:xfrm>
            <a:off x="3901698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2723D6-B446-B040-BA5E-0AD01F384C17}"/>
              </a:ext>
            </a:extLst>
          </p:cNvPr>
          <p:cNvSpPr txBox="1"/>
          <p:nvPr/>
        </p:nvSpPr>
        <p:spPr>
          <a:xfrm>
            <a:off x="4765293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5A84B-5254-3746-B9C5-BFC2C368754E}"/>
              </a:ext>
            </a:extLst>
          </p:cNvPr>
          <p:cNvSpPr txBox="1"/>
          <p:nvPr/>
        </p:nvSpPr>
        <p:spPr>
          <a:xfrm>
            <a:off x="5595021" y="570077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C8C6A-B5DA-814F-9561-04DB665E9F02}"/>
              </a:ext>
            </a:extLst>
          </p:cNvPr>
          <p:cNvSpPr txBox="1"/>
          <p:nvPr/>
        </p:nvSpPr>
        <p:spPr>
          <a:xfrm>
            <a:off x="643973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D9981D-DE9D-E745-945B-396911691FEA}"/>
              </a:ext>
            </a:extLst>
          </p:cNvPr>
          <p:cNvSpPr txBox="1"/>
          <p:nvPr/>
        </p:nvSpPr>
        <p:spPr>
          <a:xfrm>
            <a:off x="7269458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FF5123-4A4E-B94A-BC4C-10DE61C185EA}"/>
              </a:ext>
            </a:extLst>
          </p:cNvPr>
          <p:cNvSpPr txBox="1"/>
          <p:nvPr/>
        </p:nvSpPr>
        <p:spPr>
          <a:xfrm>
            <a:off x="8116110" y="570706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C935E1-A2CC-7B48-8665-006C98222E32}"/>
              </a:ext>
            </a:extLst>
          </p:cNvPr>
          <p:cNvSpPr txBox="1"/>
          <p:nvPr/>
        </p:nvSpPr>
        <p:spPr>
          <a:xfrm>
            <a:off x="8979705" y="570402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7F278-73C7-6149-B3A7-7B3DA842CBC8}"/>
              </a:ext>
            </a:extLst>
          </p:cNvPr>
          <p:cNvSpPr txBox="1"/>
          <p:nvPr/>
        </p:nvSpPr>
        <p:spPr>
          <a:xfrm>
            <a:off x="9807721" y="570373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C9603-2C2D-E244-8466-6794AF888251}"/>
              </a:ext>
            </a:extLst>
          </p:cNvPr>
          <p:cNvSpPr txBox="1"/>
          <p:nvPr/>
        </p:nvSpPr>
        <p:spPr>
          <a:xfrm>
            <a:off x="290898" y="463908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9CC71C-3FCB-AC45-8BDA-B78A4D63F9BD}"/>
              </a:ext>
            </a:extLst>
          </p:cNvPr>
          <p:cNvSpPr txBox="1"/>
          <p:nvPr/>
        </p:nvSpPr>
        <p:spPr>
          <a:xfrm>
            <a:off x="3620692" y="4638610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3:20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9CB742-6D17-0A4D-A694-749C9191E376}"/>
              </a:ext>
            </a:extLst>
          </p:cNvPr>
          <p:cNvSpPr txBox="1"/>
          <p:nvPr/>
        </p:nvSpPr>
        <p:spPr>
          <a:xfrm>
            <a:off x="1024057" y="5360855"/>
            <a:ext cx="799166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736B3C8-AED9-7344-B2A2-D94C1ADF402F}"/>
              </a:ext>
            </a:extLst>
          </p:cNvPr>
          <p:cNvSpPr txBox="1"/>
          <p:nvPr/>
        </p:nvSpPr>
        <p:spPr>
          <a:xfrm>
            <a:off x="1883886" y="5357227"/>
            <a:ext cx="779865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3A6DB9-E361-694B-99A6-F15417A4FC96}"/>
              </a:ext>
            </a:extLst>
          </p:cNvPr>
          <p:cNvSpPr txBox="1"/>
          <p:nvPr/>
        </p:nvSpPr>
        <p:spPr>
          <a:xfrm>
            <a:off x="2728376" y="5357227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AF55E3-4167-F642-A559-634B622CF8B9}"/>
              </a:ext>
            </a:extLst>
          </p:cNvPr>
          <p:cNvSpPr txBox="1"/>
          <p:nvPr/>
        </p:nvSpPr>
        <p:spPr>
          <a:xfrm>
            <a:off x="3572380" y="5357227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9A3D0-F5A5-6545-BF53-C697B7FC6A39}"/>
              </a:ext>
            </a:extLst>
          </p:cNvPr>
          <p:cNvSpPr txBox="1"/>
          <p:nvPr/>
        </p:nvSpPr>
        <p:spPr>
          <a:xfrm>
            <a:off x="7035540" y="4636532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3:40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E0DD21-AE06-A041-B879-8651435370E0}"/>
              </a:ext>
            </a:extLst>
          </p:cNvPr>
          <p:cNvSpPr txBox="1"/>
          <p:nvPr/>
        </p:nvSpPr>
        <p:spPr>
          <a:xfrm>
            <a:off x="4421731" y="5372155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1B3157-933F-8845-A695-C2F753F41E06}"/>
              </a:ext>
            </a:extLst>
          </p:cNvPr>
          <p:cNvSpPr txBox="1"/>
          <p:nvPr/>
        </p:nvSpPr>
        <p:spPr>
          <a:xfrm>
            <a:off x="5270887" y="5363700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B90480-3E59-6144-ABBE-F730D4708D60}"/>
              </a:ext>
            </a:extLst>
          </p:cNvPr>
          <p:cNvSpPr txBox="1"/>
          <p:nvPr/>
        </p:nvSpPr>
        <p:spPr>
          <a:xfrm>
            <a:off x="6102354" y="5372155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FB8511-FB73-F340-9922-1584002EE86C}"/>
              </a:ext>
            </a:extLst>
          </p:cNvPr>
          <p:cNvSpPr txBox="1"/>
          <p:nvPr/>
        </p:nvSpPr>
        <p:spPr>
          <a:xfrm>
            <a:off x="6950928" y="5365929"/>
            <a:ext cx="775904" cy="338554"/>
          </a:xfrm>
          <a:prstGeom prst="rect">
            <a:avLst/>
          </a:prstGeom>
          <a:solidFill>
            <a:srgbClr val="85DFFF">
              <a:alpha val="7244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HelloAbracadabra" pitchFamily="2" charset="0"/>
              </a:rPr>
              <a:t>+5</a:t>
            </a:r>
            <a:endParaRPr lang="en-US" sz="1600" b="1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4DAAE96-9A62-28DE-3597-AB919ED701D4}"/>
              </a:ext>
            </a:extLst>
          </p:cNvPr>
          <p:cNvGrpSpPr/>
          <p:nvPr/>
        </p:nvGrpSpPr>
        <p:grpSpPr>
          <a:xfrm>
            <a:off x="6650924" y="2113400"/>
            <a:ext cx="5720989" cy="1048231"/>
            <a:chOff x="-3930373" y="1787392"/>
            <a:chExt cx="12775695" cy="1261421"/>
          </a:xfrm>
        </p:grpSpPr>
        <p:sp>
          <p:nvSpPr>
            <p:cNvPr id="77" name="Rounded Rectangular Callout 76">
              <a:extLst>
                <a:ext uri="{FF2B5EF4-FFF2-40B4-BE49-F238E27FC236}">
                  <a16:creationId xmlns:a16="http://schemas.microsoft.com/office/drawing/2014/main" id="{94A700A5-D319-424D-3DAF-8A0833C9C465}"/>
                </a:ext>
              </a:extLst>
            </p:cNvPr>
            <p:cNvSpPr/>
            <p:nvPr/>
          </p:nvSpPr>
          <p:spPr>
            <a:xfrm rot="10800000">
              <a:off x="-3930373" y="1787392"/>
              <a:ext cx="11906107" cy="126142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FDC47A7-FC8F-A82A-1E64-2AFC55CE760F}"/>
                </a:ext>
              </a:extLst>
            </p:cNvPr>
            <p:cNvSpPr/>
            <p:nvPr/>
          </p:nvSpPr>
          <p:spPr>
            <a:xfrm>
              <a:off x="-3285330" y="1818585"/>
              <a:ext cx="12130652" cy="114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did you plot the time </a:t>
              </a:r>
            </a:p>
            <a:p>
              <a:pPr lvl="0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 the number line?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E41D03-C16F-DA4F-2BE7-1516BBF2D1A5}"/>
              </a:ext>
            </a:extLst>
          </p:cNvPr>
          <p:cNvGrpSpPr/>
          <p:nvPr/>
        </p:nvGrpSpPr>
        <p:grpSpPr>
          <a:xfrm>
            <a:off x="6695665" y="3429000"/>
            <a:ext cx="5554798" cy="1086874"/>
            <a:chOff x="-3865325" y="1787391"/>
            <a:chExt cx="12336796" cy="1129900"/>
          </a:xfrm>
        </p:grpSpPr>
        <p:sp>
          <p:nvSpPr>
            <p:cNvPr id="81" name="Rounded Rectangular Callout 80">
              <a:extLst>
                <a:ext uri="{FF2B5EF4-FFF2-40B4-BE49-F238E27FC236}">
                  <a16:creationId xmlns:a16="http://schemas.microsoft.com/office/drawing/2014/main" id="{FE175EC6-F265-B0E4-EAC9-DAFFAFACB928}"/>
                </a:ext>
              </a:extLst>
            </p:cNvPr>
            <p:cNvSpPr/>
            <p:nvPr/>
          </p:nvSpPr>
          <p:spPr>
            <a:xfrm rot="10800000">
              <a:off x="-3865325" y="1787391"/>
              <a:ext cx="11841059" cy="112990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A7E0465-3AA2-01E4-35EF-99C3B644B388}"/>
                </a:ext>
              </a:extLst>
            </p:cNvPr>
            <p:cNvSpPr/>
            <p:nvPr/>
          </p:nvSpPr>
          <p:spPr>
            <a:xfrm>
              <a:off x="-3592904" y="1858092"/>
              <a:ext cx="12064375" cy="991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We can count by five to get to 3:40.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DF20A7-63BD-D941-8470-3998CA2C655A}"/>
              </a:ext>
            </a:extLst>
          </p:cNvPr>
          <p:cNvGrpSpPr/>
          <p:nvPr/>
        </p:nvGrpSpPr>
        <p:grpSpPr>
          <a:xfrm>
            <a:off x="3535798" y="73073"/>
            <a:ext cx="8180302" cy="1384995"/>
            <a:chOff x="2544223" y="4528523"/>
            <a:chExt cx="10481697" cy="2174536"/>
          </a:xfrm>
        </p:grpSpPr>
        <p:sp>
          <p:nvSpPr>
            <p:cNvPr id="68" name="Rounded Rectangular Callout 67">
              <a:extLst>
                <a:ext uri="{FF2B5EF4-FFF2-40B4-BE49-F238E27FC236}">
                  <a16:creationId xmlns:a16="http://schemas.microsoft.com/office/drawing/2014/main" id="{270788C0-AAFE-D24C-8B74-F7F78F087579}"/>
                </a:ext>
              </a:extLst>
            </p:cNvPr>
            <p:cNvSpPr/>
            <p:nvPr/>
          </p:nvSpPr>
          <p:spPr>
            <a:xfrm rot="10800000">
              <a:off x="2544223" y="4661192"/>
              <a:ext cx="10481697" cy="1873438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7B6FF23-41A0-F345-9E8E-F8BDE186634F}"/>
                </a:ext>
              </a:extLst>
            </p:cNvPr>
            <p:cNvSpPr/>
            <p:nvPr/>
          </p:nvSpPr>
          <p:spPr>
            <a:xfrm>
              <a:off x="2685528" y="4528523"/>
              <a:ext cx="10284201" cy="217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dirty="0">
                  <a:latin typeface="Century Gothic" panose="020B0502020202020204" pitchFamily="34" charset="0"/>
                  <a:ea typeface="HelloAbracadabra" pitchFamily="2" charset="0"/>
                </a:rPr>
                <a:t>At 3:40 Carlos bought a funnel cake. Draw the clock hands to show the time in your </a:t>
              </a:r>
              <a:r>
                <a:rPr lang="en-US" sz="27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700" dirty="0">
                  <a:latin typeface="Century Gothic" panose="020B0502020202020204" pitchFamily="34" charset="0"/>
                  <a:ea typeface="HelloAbracadabra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5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7" grpId="0" animBg="1"/>
      <p:bldP spid="88" grpId="0" animBg="1"/>
      <p:bldP spid="65" grpId="0"/>
      <p:bldP spid="66" grpId="0" animBg="1"/>
      <p:bldP spid="74" grpId="0" animBg="1"/>
      <p:bldP spid="75" grpId="0" animBg="1"/>
      <p:bldP spid="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BBF5C-B940-3747-B08F-E428FF5E6F67}"/>
              </a:ext>
            </a:extLst>
          </p:cNvPr>
          <p:cNvGrpSpPr/>
          <p:nvPr/>
        </p:nvGrpSpPr>
        <p:grpSpPr>
          <a:xfrm>
            <a:off x="200722" y="960466"/>
            <a:ext cx="11611180" cy="8256245"/>
            <a:chOff x="200722" y="960466"/>
            <a:chExt cx="11611180" cy="82562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27255A-24F1-A643-843F-2F84BC7B52C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51997">
              <a:off x="2985075" y="960466"/>
              <a:ext cx="8826827" cy="8256245"/>
              <a:chOff x="-665131" y="1319646"/>
              <a:chExt cx="5556742" cy="59026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29C85D-F641-5E47-A4A7-B1B56BC42C63}"/>
                  </a:ext>
                </a:extLst>
              </p:cNvPr>
              <p:cNvSpPr/>
              <p:nvPr userDrawn="1"/>
            </p:nvSpPr>
            <p:spPr>
              <a:xfrm>
                <a:off x="804314" y="1319646"/>
                <a:ext cx="2693730" cy="1347287"/>
              </a:xfrm>
              <a:prstGeom prst="rect">
                <a:avLst/>
              </a:prstGeom>
              <a:solidFill>
                <a:srgbClr val="FFF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A black and white 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6D07F853-0C43-334A-921B-760E194352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8771">
                <a:off x="-665131" y="1665563"/>
                <a:ext cx="5556742" cy="5556749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F9D4BA-717C-0C46-9F39-CAEA2DB2146E}"/>
                </a:ext>
              </a:extLst>
            </p:cNvPr>
            <p:cNvGrpSpPr/>
            <p:nvPr/>
          </p:nvGrpSpPr>
          <p:grpSpPr>
            <a:xfrm>
              <a:off x="200722" y="960850"/>
              <a:ext cx="11072813" cy="923330"/>
              <a:chOff x="1314447" y="4229741"/>
              <a:chExt cx="11072813" cy="92333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70517C-899D-1A4A-84B6-5CF693789655}"/>
                  </a:ext>
                </a:extLst>
              </p:cNvPr>
              <p:cNvSpPr/>
              <p:nvPr userDrawn="1"/>
            </p:nvSpPr>
            <p:spPr>
              <a:xfrm>
                <a:off x="4416875" y="4830645"/>
                <a:ext cx="7053944" cy="212276"/>
              </a:xfrm>
              <a:prstGeom prst="rect">
                <a:avLst/>
              </a:prstGeom>
              <a:solidFill>
                <a:srgbClr val="00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00B7FA-3C7B-3144-9510-DD630AD63FFA}"/>
                  </a:ext>
                </a:extLst>
              </p:cNvPr>
              <p:cNvSpPr/>
              <p:nvPr/>
            </p:nvSpPr>
            <p:spPr>
              <a:xfrm>
                <a:off x="1314447" y="4229741"/>
                <a:ext cx="110728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5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LET’S DO ONE MORE TOGETHER…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197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#2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440545" y="157563"/>
            <a:ext cx="8572617" cy="1732271"/>
            <a:chOff x="2426590" y="4661184"/>
            <a:chExt cx="10586715" cy="2719785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426590" y="4661184"/>
              <a:ext cx="10586715" cy="2719785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749280" y="4972901"/>
              <a:ext cx="10257507" cy="1957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dirty="0">
                  <a:latin typeface="Century Gothic" panose="020B0502020202020204" pitchFamily="34" charset="0"/>
                  <a:ea typeface="HelloAbracadabra" pitchFamily="2" charset="0"/>
                </a:rPr>
                <a:t>Sheri went to the aquarium. She recorded the times she saw different exhibits on her tablet. In your </a:t>
              </a:r>
              <a:r>
                <a:rPr lang="en-US" sz="25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500" dirty="0">
                  <a:latin typeface="Century Gothic" panose="020B0502020202020204" pitchFamily="34" charset="0"/>
                  <a:ea typeface="HelloAbracadabra" pitchFamily="2" charset="0"/>
                </a:rPr>
                <a:t>, fill in the number line and plot each time.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1906BE-39F4-8E45-B0CB-DBD1DCE3D836}"/>
              </a:ext>
            </a:extLst>
          </p:cNvPr>
          <p:cNvGrpSpPr/>
          <p:nvPr/>
        </p:nvGrpSpPr>
        <p:grpSpPr>
          <a:xfrm>
            <a:off x="475890" y="5216255"/>
            <a:ext cx="11240219" cy="457200"/>
            <a:chOff x="475890" y="4902095"/>
            <a:chExt cx="11240219" cy="45720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A2B5BE-5000-1C48-B86B-32793FD5CB86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BE74DFC-88DC-D94B-B89C-56CD1B879C6E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78960E9-1BF6-1441-B716-52E72C989E4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C43F75C-2D5D-304D-ABDF-A36757902EE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EB73A2C-690B-0342-B908-DC7DFAF13A4C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D5A05DA-663E-D643-9162-58D4AC80769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9B8A93-2CF6-3E4A-B726-7117BB1BC106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1791656-7344-604A-9D73-08935824D2A0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EA3E1F3-40F3-9C4B-A6AF-A77C51198F38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D4CAEA3-0D84-9744-A0A6-9C30E050DC3B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D9DCF22-6C08-B84F-A43C-673AA82AD4B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CC5CF52-1A38-9F40-99C2-73049563AF66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960D3A5-FA9F-2947-86BA-5C3C82A5820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6F13579-726F-3F45-9273-353657ECE7EC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0745C6-160D-0D4C-8CBC-59DE47CAE6E7}"/>
              </a:ext>
            </a:extLst>
          </p:cNvPr>
          <p:cNvGrpSpPr/>
          <p:nvPr/>
        </p:nvGrpSpPr>
        <p:grpSpPr>
          <a:xfrm>
            <a:off x="290898" y="5633932"/>
            <a:ext cx="1460222" cy="909587"/>
            <a:chOff x="290898" y="5319772"/>
            <a:chExt cx="1460222" cy="90958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ABC872-0AFA-E845-B9E5-89B61D6A0526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9C6668-A432-7D4F-8850-03C86715CA9A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8C6D2C-FABB-EB4A-B92E-C8CD0ADBF283}"/>
              </a:ext>
            </a:extLst>
          </p:cNvPr>
          <p:cNvGrpSpPr/>
          <p:nvPr/>
        </p:nvGrpSpPr>
        <p:grpSpPr>
          <a:xfrm>
            <a:off x="10600837" y="5633932"/>
            <a:ext cx="1244557" cy="909587"/>
            <a:chOff x="10600837" y="5319772"/>
            <a:chExt cx="1244557" cy="90958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E6EC6F4-DD78-CF4E-891F-FC063EA84DE8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AF8EAA-9D82-AA48-864F-8E012176747B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17B83E-5F5E-CC4B-8E37-46A1D5968253}"/>
              </a:ext>
            </a:extLst>
          </p:cNvPr>
          <p:cNvSpPr/>
          <p:nvPr/>
        </p:nvSpPr>
        <p:spPr>
          <a:xfrm>
            <a:off x="475890" y="4635882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B97118-785F-D94C-BC6B-9ABEE4F768D2}"/>
              </a:ext>
            </a:extLst>
          </p:cNvPr>
          <p:cNvSpPr/>
          <p:nvPr/>
        </p:nvSpPr>
        <p:spPr>
          <a:xfrm>
            <a:off x="10570234" y="4630899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A2B961-6488-9249-A62B-BF810F6913B1}"/>
              </a:ext>
            </a:extLst>
          </p:cNvPr>
          <p:cNvSpPr txBox="1"/>
          <p:nvPr/>
        </p:nvSpPr>
        <p:spPr>
          <a:xfrm>
            <a:off x="148996" y="1980992"/>
            <a:ext cx="324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9:10 – Whale Exhibit</a:t>
            </a:r>
          </a:p>
          <a:p>
            <a:pPr algn="ctr"/>
            <a:endParaRPr lang="en-US" sz="1200" dirty="0">
              <a:latin typeface="Century Gothic" panose="020B0502020202020204" pitchFamily="34" charset="0"/>
              <a:ea typeface="HelloAbracadabra" pitchFamily="2" charset="0"/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9:35 – Saltwater Fish</a:t>
            </a:r>
          </a:p>
          <a:p>
            <a:pPr algn="ctr"/>
            <a:endParaRPr lang="en-US" sz="1200" dirty="0">
              <a:latin typeface="Century Gothic" panose="020B0502020202020204" pitchFamily="34" charset="0"/>
              <a:ea typeface="HelloAbracadabra" pitchFamily="2" charset="0"/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9:50 – Dolphin Show </a:t>
            </a:r>
            <a:endParaRPr lang="en-US" sz="1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pic>
        <p:nvPicPr>
          <p:cNvPr id="4" name="Graphic 3" descr="Smart Phone outline">
            <a:extLst>
              <a:ext uri="{FF2B5EF4-FFF2-40B4-BE49-F238E27FC236}">
                <a16:creationId xmlns:a16="http://schemas.microsoft.com/office/drawing/2014/main" id="{108B216D-6F5A-AD41-86A1-095F96813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6546" y="871094"/>
            <a:ext cx="3408285" cy="340828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ACA60D93-62FD-1547-8F61-4989B6F9AE6B}"/>
              </a:ext>
            </a:extLst>
          </p:cNvPr>
          <p:cNvSpPr txBox="1"/>
          <p:nvPr/>
        </p:nvSpPr>
        <p:spPr>
          <a:xfrm>
            <a:off x="345362" y="4561116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7F0CF2B-8853-3E42-8534-A404853CF334}"/>
              </a:ext>
            </a:extLst>
          </p:cNvPr>
          <p:cNvSpPr txBox="1"/>
          <p:nvPr/>
        </p:nvSpPr>
        <p:spPr>
          <a:xfrm>
            <a:off x="10406647" y="4569898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31BE20-3C67-434B-8EB6-4CD14A795B6B}"/>
              </a:ext>
            </a:extLst>
          </p:cNvPr>
          <p:cNvSpPr txBox="1"/>
          <p:nvPr/>
        </p:nvSpPr>
        <p:spPr>
          <a:xfrm>
            <a:off x="1459289" y="562453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395982-903C-BB4C-9AD9-39CB0E8BA6B0}"/>
              </a:ext>
            </a:extLst>
          </p:cNvPr>
          <p:cNvSpPr txBox="1"/>
          <p:nvPr/>
        </p:nvSpPr>
        <p:spPr>
          <a:xfrm>
            <a:off x="2170483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AB2B8A-C38A-6149-8AF7-BB58CDA516A0}"/>
              </a:ext>
            </a:extLst>
          </p:cNvPr>
          <p:cNvSpPr txBox="1"/>
          <p:nvPr/>
        </p:nvSpPr>
        <p:spPr>
          <a:xfrm>
            <a:off x="3051004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51A921-5BD2-354E-869E-555EEC9F3423}"/>
              </a:ext>
            </a:extLst>
          </p:cNvPr>
          <p:cNvSpPr txBox="1"/>
          <p:nvPr/>
        </p:nvSpPr>
        <p:spPr>
          <a:xfrm>
            <a:off x="3901698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3AA825-96C6-8F43-994E-25A2BCDD0A7A}"/>
              </a:ext>
            </a:extLst>
          </p:cNvPr>
          <p:cNvSpPr txBox="1"/>
          <p:nvPr/>
        </p:nvSpPr>
        <p:spPr>
          <a:xfrm>
            <a:off x="4765293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C271B9-6E16-1B41-9662-03D1F70C746B}"/>
              </a:ext>
            </a:extLst>
          </p:cNvPr>
          <p:cNvSpPr txBox="1"/>
          <p:nvPr/>
        </p:nvSpPr>
        <p:spPr>
          <a:xfrm>
            <a:off x="5595021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542211-5BCA-7445-A75E-DB8C31492203}"/>
              </a:ext>
            </a:extLst>
          </p:cNvPr>
          <p:cNvSpPr txBox="1"/>
          <p:nvPr/>
        </p:nvSpPr>
        <p:spPr>
          <a:xfrm>
            <a:off x="6439730" y="56293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992F5A-7181-A44E-B4E5-1A8A0A2D0477}"/>
              </a:ext>
            </a:extLst>
          </p:cNvPr>
          <p:cNvSpPr txBox="1"/>
          <p:nvPr/>
        </p:nvSpPr>
        <p:spPr>
          <a:xfrm>
            <a:off x="7269458" y="56293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28463E-5359-FE42-9996-932F39836016}"/>
              </a:ext>
            </a:extLst>
          </p:cNvPr>
          <p:cNvSpPr txBox="1"/>
          <p:nvPr/>
        </p:nvSpPr>
        <p:spPr>
          <a:xfrm>
            <a:off x="8116110" y="56293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2BFFA5-F0F0-FB49-B37F-A72D30261E27}"/>
              </a:ext>
            </a:extLst>
          </p:cNvPr>
          <p:cNvSpPr txBox="1"/>
          <p:nvPr/>
        </p:nvSpPr>
        <p:spPr>
          <a:xfrm>
            <a:off x="8979705" y="562630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2FA01C-79F1-4D43-BC19-9EBED72FCFAE}"/>
              </a:ext>
            </a:extLst>
          </p:cNvPr>
          <p:cNvSpPr txBox="1"/>
          <p:nvPr/>
        </p:nvSpPr>
        <p:spPr>
          <a:xfrm>
            <a:off x="9807721" y="562601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1906BE-39F4-8E45-B0CB-DBD1DCE3D836}"/>
              </a:ext>
            </a:extLst>
          </p:cNvPr>
          <p:cNvGrpSpPr/>
          <p:nvPr/>
        </p:nvGrpSpPr>
        <p:grpSpPr>
          <a:xfrm>
            <a:off x="475890" y="5216255"/>
            <a:ext cx="11240219" cy="457200"/>
            <a:chOff x="475890" y="4902095"/>
            <a:chExt cx="11240219" cy="45720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A2B5BE-5000-1C48-B86B-32793FD5CB86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BE74DFC-88DC-D94B-B89C-56CD1B879C6E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78960E9-1BF6-1441-B716-52E72C989E4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C43F75C-2D5D-304D-ABDF-A36757902EE1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EB73A2C-690B-0342-B908-DC7DFAF13A4C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D5A05DA-663E-D643-9162-58D4AC80769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9B8A93-2CF6-3E4A-B726-7117BB1BC106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1791656-7344-604A-9D73-08935824D2A0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EA3E1F3-40F3-9C4B-A6AF-A77C51198F38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D4CAEA3-0D84-9744-A0A6-9C30E050DC3B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D9DCF22-6C08-B84F-A43C-673AA82AD4B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CC5CF52-1A38-9F40-99C2-73049563AF66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960D3A5-FA9F-2947-86BA-5C3C82A5820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6F13579-726F-3F45-9273-353657ECE7EC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0745C6-160D-0D4C-8CBC-59DE47CAE6E7}"/>
              </a:ext>
            </a:extLst>
          </p:cNvPr>
          <p:cNvGrpSpPr/>
          <p:nvPr/>
        </p:nvGrpSpPr>
        <p:grpSpPr>
          <a:xfrm>
            <a:off x="290898" y="5633932"/>
            <a:ext cx="1460222" cy="909587"/>
            <a:chOff x="290898" y="5319772"/>
            <a:chExt cx="1460222" cy="90958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ABC872-0AFA-E845-B9E5-89B61D6A0526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9C6668-A432-7D4F-8850-03C86715CA9A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8C6D2C-FABB-EB4A-B92E-C8CD0ADBF283}"/>
              </a:ext>
            </a:extLst>
          </p:cNvPr>
          <p:cNvGrpSpPr/>
          <p:nvPr/>
        </p:nvGrpSpPr>
        <p:grpSpPr>
          <a:xfrm>
            <a:off x="10600837" y="5633932"/>
            <a:ext cx="1244557" cy="909587"/>
            <a:chOff x="10600837" y="5319772"/>
            <a:chExt cx="1244557" cy="90958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E6EC6F4-DD78-CF4E-891F-FC063EA84DE8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AF8EAA-9D82-AA48-864F-8E012176747B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17B83E-5F5E-CC4B-8E37-46A1D5968253}"/>
              </a:ext>
            </a:extLst>
          </p:cNvPr>
          <p:cNvSpPr/>
          <p:nvPr/>
        </p:nvSpPr>
        <p:spPr>
          <a:xfrm>
            <a:off x="475890" y="4635882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B97118-785F-D94C-BC6B-9ABEE4F768D2}"/>
              </a:ext>
            </a:extLst>
          </p:cNvPr>
          <p:cNvSpPr/>
          <p:nvPr/>
        </p:nvSpPr>
        <p:spPr>
          <a:xfrm>
            <a:off x="10570234" y="4630899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A2B961-6488-9249-A62B-BF810F6913B1}"/>
              </a:ext>
            </a:extLst>
          </p:cNvPr>
          <p:cNvSpPr txBox="1"/>
          <p:nvPr/>
        </p:nvSpPr>
        <p:spPr>
          <a:xfrm>
            <a:off x="148996" y="1980992"/>
            <a:ext cx="324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9:10 – Whale Exhibit</a:t>
            </a:r>
          </a:p>
          <a:p>
            <a:pPr algn="ctr"/>
            <a:endParaRPr lang="en-US" sz="1200" dirty="0">
              <a:latin typeface="Century Gothic" panose="020B0502020202020204" pitchFamily="34" charset="0"/>
              <a:ea typeface="HelloAbracadabra" pitchFamily="2" charset="0"/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9:35 – Saltwater Fish</a:t>
            </a:r>
          </a:p>
          <a:p>
            <a:pPr algn="ctr"/>
            <a:endParaRPr lang="en-US" sz="1200" dirty="0">
              <a:latin typeface="Century Gothic" panose="020B0502020202020204" pitchFamily="34" charset="0"/>
              <a:ea typeface="HelloAbracadabra" pitchFamily="2" charset="0"/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9:50 – Dolphin Show </a:t>
            </a:r>
            <a:endParaRPr lang="en-US" sz="1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pic>
        <p:nvPicPr>
          <p:cNvPr id="4" name="Graphic 3" descr="Smart Phone outline">
            <a:extLst>
              <a:ext uri="{FF2B5EF4-FFF2-40B4-BE49-F238E27FC236}">
                <a16:creationId xmlns:a16="http://schemas.microsoft.com/office/drawing/2014/main" id="{108B216D-6F5A-AD41-86A1-095F96813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6546" y="871094"/>
            <a:ext cx="3408285" cy="3408285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0AF55FC-4497-8248-9643-1225B86FAE90}"/>
              </a:ext>
            </a:extLst>
          </p:cNvPr>
          <p:cNvGrpSpPr/>
          <p:nvPr/>
        </p:nvGrpSpPr>
        <p:grpSpPr>
          <a:xfrm>
            <a:off x="6892370" y="2182635"/>
            <a:ext cx="4974499" cy="1584857"/>
            <a:chOff x="-3707488" y="1787388"/>
            <a:chExt cx="11355028" cy="1399090"/>
          </a:xfrm>
        </p:grpSpPr>
        <p:sp>
          <p:nvSpPr>
            <p:cNvPr id="82" name="Rounded Rectangular Callout 81">
              <a:extLst>
                <a:ext uri="{FF2B5EF4-FFF2-40B4-BE49-F238E27FC236}">
                  <a16:creationId xmlns:a16="http://schemas.microsoft.com/office/drawing/2014/main" id="{86240166-28ED-4846-AD56-43E442046699}"/>
                </a:ext>
              </a:extLst>
            </p:cNvPr>
            <p:cNvSpPr/>
            <p:nvPr/>
          </p:nvSpPr>
          <p:spPr>
            <a:xfrm rot="10800000">
              <a:off x="-3707488" y="1787388"/>
              <a:ext cx="10828209" cy="139909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7420010-AE89-124F-B688-A8CA788D1EFD}"/>
                </a:ext>
              </a:extLst>
            </p:cNvPr>
            <p:cNvSpPr/>
            <p:nvPr/>
          </p:nvSpPr>
          <p:spPr>
            <a:xfrm>
              <a:off x="-3180669" y="1840211"/>
              <a:ext cx="10828209" cy="1313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Does your number line look like this one?</a:t>
              </a:r>
            </a:p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Let’s Discuss!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CA60D93-62FD-1547-8F61-4989B6F9AE6B}"/>
              </a:ext>
            </a:extLst>
          </p:cNvPr>
          <p:cNvSpPr txBox="1"/>
          <p:nvPr/>
        </p:nvSpPr>
        <p:spPr>
          <a:xfrm>
            <a:off x="345362" y="4561116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7F0CF2B-8853-3E42-8534-A404853CF334}"/>
              </a:ext>
            </a:extLst>
          </p:cNvPr>
          <p:cNvSpPr txBox="1"/>
          <p:nvPr/>
        </p:nvSpPr>
        <p:spPr>
          <a:xfrm>
            <a:off x="10406647" y="4569898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10:00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9418D4-44DB-8C47-A2D9-1BE0415EA330}"/>
              </a:ext>
            </a:extLst>
          </p:cNvPr>
          <p:cNvSpPr txBox="1"/>
          <p:nvPr/>
        </p:nvSpPr>
        <p:spPr>
          <a:xfrm>
            <a:off x="1459289" y="5624534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8C5212-4C36-9848-8589-8A1D4353E569}"/>
              </a:ext>
            </a:extLst>
          </p:cNvPr>
          <p:cNvSpPr txBox="1"/>
          <p:nvPr/>
        </p:nvSpPr>
        <p:spPr>
          <a:xfrm>
            <a:off x="2170483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5483D2-2ECE-5043-AF18-EA051A2EA4A4}"/>
              </a:ext>
            </a:extLst>
          </p:cNvPr>
          <p:cNvSpPr txBox="1"/>
          <p:nvPr/>
        </p:nvSpPr>
        <p:spPr>
          <a:xfrm>
            <a:off x="3051004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93C060-FCA5-C64C-AAA1-71E4C534125C}"/>
              </a:ext>
            </a:extLst>
          </p:cNvPr>
          <p:cNvSpPr txBox="1"/>
          <p:nvPr/>
        </p:nvSpPr>
        <p:spPr>
          <a:xfrm>
            <a:off x="3901698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29849A-A452-454F-9968-F9362F57DACB}"/>
              </a:ext>
            </a:extLst>
          </p:cNvPr>
          <p:cNvSpPr txBox="1"/>
          <p:nvPr/>
        </p:nvSpPr>
        <p:spPr>
          <a:xfrm>
            <a:off x="4765293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C04-0F45-1945-93A3-0AFB770F84FC}"/>
              </a:ext>
            </a:extLst>
          </p:cNvPr>
          <p:cNvSpPr txBox="1"/>
          <p:nvPr/>
        </p:nvSpPr>
        <p:spPr>
          <a:xfrm>
            <a:off x="5595021" y="5623052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43710C-9155-1F4A-B897-EEAB912EF2F7}"/>
              </a:ext>
            </a:extLst>
          </p:cNvPr>
          <p:cNvSpPr txBox="1"/>
          <p:nvPr/>
        </p:nvSpPr>
        <p:spPr>
          <a:xfrm>
            <a:off x="6439730" y="56293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842555-8149-714C-8287-75407CD64966}"/>
              </a:ext>
            </a:extLst>
          </p:cNvPr>
          <p:cNvSpPr txBox="1"/>
          <p:nvPr/>
        </p:nvSpPr>
        <p:spPr>
          <a:xfrm>
            <a:off x="7269458" y="56293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7EEDB0-F502-AC43-B077-EF942D6D5E7A}"/>
              </a:ext>
            </a:extLst>
          </p:cNvPr>
          <p:cNvSpPr txBox="1"/>
          <p:nvPr/>
        </p:nvSpPr>
        <p:spPr>
          <a:xfrm>
            <a:off x="8116110" y="56293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466152-C769-2844-B0EA-87ACA4275DE2}"/>
              </a:ext>
            </a:extLst>
          </p:cNvPr>
          <p:cNvSpPr txBox="1"/>
          <p:nvPr/>
        </p:nvSpPr>
        <p:spPr>
          <a:xfrm>
            <a:off x="8979705" y="562630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B997AD5-5A27-994A-B10E-BABCC5A2FE7A}"/>
              </a:ext>
            </a:extLst>
          </p:cNvPr>
          <p:cNvSpPr txBox="1"/>
          <p:nvPr/>
        </p:nvSpPr>
        <p:spPr>
          <a:xfrm>
            <a:off x="9807721" y="5626018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2484E3-E4D0-4441-B2EC-E4DB673D1B92}"/>
              </a:ext>
            </a:extLst>
          </p:cNvPr>
          <p:cNvGrpSpPr/>
          <p:nvPr/>
        </p:nvGrpSpPr>
        <p:grpSpPr>
          <a:xfrm>
            <a:off x="1857429" y="4315095"/>
            <a:ext cx="1889089" cy="888309"/>
            <a:chOff x="1857429" y="4315095"/>
            <a:chExt cx="1889089" cy="88830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C2BD5E-85FA-AC49-A1C2-FB6A15607E5E}"/>
                </a:ext>
              </a:extLst>
            </p:cNvPr>
            <p:cNvSpPr txBox="1"/>
            <p:nvPr/>
          </p:nvSpPr>
          <p:spPr>
            <a:xfrm>
              <a:off x="2044609" y="4557073"/>
              <a:ext cx="1460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9</a:t>
              </a:r>
              <a:r>
                <a:rPr lang="en-US" sz="3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:10</a:t>
              </a:r>
              <a:endParaRPr lang="en-US" sz="3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287D6F8-AD11-C24E-8E87-422F37668048}"/>
                </a:ext>
              </a:extLst>
            </p:cNvPr>
            <p:cNvSpPr txBox="1"/>
            <p:nvPr/>
          </p:nvSpPr>
          <p:spPr>
            <a:xfrm>
              <a:off x="1857429" y="4315095"/>
              <a:ext cx="188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Century Gothic" panose="020B0502020202020204" pitchFamily="34" charset="0"/>
                  <a:ea typeface="HelloAbracadabra" pitchFamily="2" charset="0"/>
                </a:rPr>
                <a:t>Whale Exhibit</a:t>
              </a:r>
              <a:endParaRPr lang="en-US" sz="14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9B7BBC-B6CC-8E4B-AD3B-AEA02BA4821B}"/>
              </a:ext>
            </a:extLst>
          </p:cNvPr>
          <p:cNvGrpSpPr/>
          <p:nvPr/>
        </p:nvGrpSpPr>
        <p:grpSpPr>
          <a:xfrm>
            <a:off x="6029379" y="4315095"/>
            <a:ext cx="1889089" cy="897335"/>
            <a:chOff x="6029379" y="4315095"/>
            <a:chExt cx="1889089" cy="89733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3DA1AD-D509-834B-B928-6A1B8CC341E9}"/>
                </a:ext>
              </a:extLst>
            </p:cNvPr>
            <p:cNvSpPr txBox="1"/>
            <p:nvPr/>
          </p:nvSpPr>
          <p:spPr>
            <a:xfrm>
              <a:off x="6250479" y="4566099"/>
              <a:ext cx="1460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9</a:t>
              </a:r>
              <a:r>
                <a:rPr lang="en-US" sz="3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:35</a:t>
              </a:r>
              <a:endParaRPr lang="en-US" sz="3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4BA73C1-14AA-D64C-81AC-D93364690101}"/>
                </a:ext>
              </a:extLst>
            </p:cNvPr>
            <p:cNvSpPr txBox="1"/>
            <p:nvPr/>
          </p:nvSpPr>
          <p:spPr>
            <a:xfrm>
              <a:off x="6029379" y="4315095"/>
              <a:ext cx="188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  <a:ea typeface="HelloAbracadabra" pitchFamily="2" charset="0"/>
                </a:rPr>
                <a:t>Saltwater</a:t>
              </a:r>
              <a:r>
                <a:rPr lang="en-US" sz="1400" b="0" dirty="0">
                  <a:latin typeface="Century Gothic" panose="020B0502020202020204" pitchFamily="34" charset="0"/>
                  <a:ea typeface="HelloAbracadabra" pitchFamily="2" charset="0"/>
                </a:rPr>
                <a:t> </a:t>
              </a:r>
              <a:r>
                <a:rPr lang="en-US" sz="1400" dirty="0">
                  <a:latin typeface="Century Gothic" panose="020B0502020202020204" pitchFamily="34" charset="0"/>
                  <a:ea typeface="HelloAbracadabra" pitchFamily="2" charset="0"/>
                </a:rPr>
                <a:t>F</a:t>
              </a:r>
              <a:r>
                <a:rPr lang="en-US" sz="1400" b="0" dirty="0">
                  <a:latin typeface="Century Gothic" panose="020B0502020202020204" pitchFamily="34" charset="0"/>
                  <a:ea typeface="HelloAbracadabra" pitchFamily="2" charset="0"/>
                </a:rPr>
                <a:t>ish</a:t>
              </a:r>
              <a:endParaRPr lang="en-US" sz="14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3BC633-5881-9142-83F4-6E30C7D788D0}"/>
              </a:ext>
            </a:extLst>
          </p:cNvPr>
          <p:cNvGrpSpPr/>
          <p:nvPr/>
        </p:nvGrpSpPr>
        <p:grpSpPr>
          <a:xfrm>
            <a:off x="8558480" y="4316696"/>
            <a:ext cx="1889089" cy="886708"/>
            <a:chOff x="8558480" y="4316696"/>
            <a:chExt cx="1889089" cy="88670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693804B-430A-6944-98FA-2DCE04F3FA04}"/>
                </a:ext>
              </a:extLst>
            </p:cNvPr>
            <p:cNvSpPr txBox="1"/>
            <p:nvPr/>
          </p:nvSpPr>
          <p:spPr>
            <a:xfrm>
              <a:off x="8810886" y="4557073"/>
              <a:ext cx="1460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entury Gothic" panose="020B0502020202020204" pitchFamily="34" charset="0"/>
                  <a:ea typeface="HelloAbracadabra" pitchFamily="2" charset="0"/>
                </a:rPr>
                <a:t>9</a:t>
              </a:r>
              <a:r>
                <a:rPr lang="en-US" sz="3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:50</a:t>
              </a:r>
              <a:endParaRPr lang="en-US" sz="36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333EC7E-3B77-FC45-8320-0CA6F2E7A5F6}"/>
                </a:ext>
              </a:extLst>
            </p:cNvPr>
            <p:cNvSpPr txBox="1"/>
            <p:nvPr/>
          </p:nvSpPr>
          <p:spPr>
            <a:xfrm>
              <a:off x="8558480" y="4316696"/>
              <a:ext cx="188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entury Gothic" panose="020B0502020202020204" pitchFamily="34" charset="0"/>
                  <a:ea typeface="HelloAbracadabra" pitchFamily="2" charset="0"/>
                </a:rPr>
                <a:t>Dolphin Show</a:t>
              </a:r>
              <a:endParaRPr lang="en-US" sz="1400" b="0" baseline="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E1C5B30-CA97-AA2A-3C01-45F870C78135}"/>
              </a:ext>
            </a:extLst>
          </p:cNvPr>
          <p:cNvGrpSpPr/>
          <p:nvPr/>
        </p:nvGrpSpPr>
        <p:grpSpPr>
          <a:xfrm>
            <a:off x="3440545" y="157563"/>
            <a:ext cx="8572617" cy="1732271"/>
            <a:chOff x="2426590" y="4661184"/>
            <a:chExt cx="10586715" cy="2719785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4C593614-9076-B436-2A62-4E5E3B27905F}"/>
                </a:ext>
              </a:extLst>
            </p:cNvPr>
            <p:cNvSpPr/>
            <p:nvPr/>
          </p:nvSpPr>
          <p:spPr>
            <a:xfrm rot="10800000">
              <a:off x="2426590" y="4661184"/>
              <a:ext cx="10586715" cy="2719785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8EBD36-945A-6991-D487-74447B31B403}"/>
                </a:ext>
              </a:extLst>
            </p:cNvPr>
            <p:cNvSpPr/>
            <p:nvPr/>
          </p:nvSpPr>
          <p:spPr>
            <a:xfrm>
              <a:off x="2749280" y="4972901"/>
              <a:ext cx="10257507" cy="1957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dirty="0">
                  <a:latin typeface="Century Gothic" panose="020B0502020202020204" pitchFamily="34" charset="0"/>
                  <a:ea typeface="HelloAbracadabra" pitchFamily="2" charset="0"/>
                </a:rPr>
                <a:t>Sheri went to the aquarium. She recorded the times she saw different exhibits on her tablet. In your </a:t>
              </a:r>
              <a:r>
                <a:rPr lang="en-US" sz="2500" b="1" dirty="0">
                  <a:latin typeface="Century Gothic" panose="020B0502020202020204" pitchFamily="34" charset="0"/>
                  <a:ea typeface="HelloAbracadabra" pitchFamily="2" charset="0"/>
                </a:rPr>
                <a:t>Math Journal</a:t>
              </a:r>
              <a:r>
                <a:rPr lang="en-US" sz="2500" dirty="0">
                  <a:latin typeface="Century Gothic" panose="020B0502020202020204" pitchFamily="34" charset="0"/>
                  <a:ea typeface="HelloAbracadabra" pitchFamily="2" charset="0"/>
                </a:rPr>
                <a:t>, fill in the number line and plot each time.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1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A9771-D7BE-4C42-B927-71AF560135A0}"/>
              </a:ext>
            </a:extLst>
          </p:cNvPr>
          <p:cNvSpPr/>
          <p:nvPr/>
        </p:nvSpPr>
        <p:spPr>
          <a:xfrm>
            <a:off x="2114906" y="248387"/>
            <a:ext cx="8134709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4EE73-BD53-AD4A-B899-83BB841A999E}"/>
              </a:ext>
            </a:extLst>
          </p:cNvPr>
          <p:cNvSpPr/>
          <p:nvPr/>
        </p:nvSpPr>
        <p:spPr>
          <a:xfrm>
            <a:off x="2028645" y="166885"/>
            <a:ext cx="8134709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B04AB-2F7C-EE47-ACCE-3E762488A700}"/>
              </a:ext>
            </a:extLst>
          </p:cNvPr>
          <p:cNvSpPr txBox="1"/>
          <p:nvPr/>
        </p:nvSpPr>
        <p:spPr>
          <a:xfrm>
            <a:off x="1942385" y="213051"/>
            <a:ext cx="813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CHECK -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A132A-30CA-B84A-A477-429362C2C121}"/>
              </a:ext>
            </a:extLst>
          </p:cNvPr>
          <p:cNvSpPr txBox="1"/>
          <p:nvPr/>
        </p:nvSpPr>
        <p:spPr>
          <a:xfrm>
            <a:off x="370278" y="2290226"/>
            <a:ext cx="116239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What did you notice?</a:t>
            </a:r>
          </a:p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Can you make a connection to anything else you already know? How?</a:t>
            </a:r>
          </a:p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57856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31E969-7A11-E544-AACF-4DD8E62D3CE9}"/>
              </a:ext>
            </a:extLst>
          </p:cNvPr>
          <p:cNvGrpSpPr>
            <a:grpSpLocks noChangeAspect="1"/>
          </p:cNvGrpSpPr>
          <p:nvPr/>
        </p:nvGrpSpPr>
        <p:grpSpPr>
          <a:xfrm>
            <a:off x="1064788" y="2621465"/>
            <a:ext cx="10062424" cy="1371600"/>
            <a:chOff x="2028645" y="143457"/>
            <a:chExt cx="8220970" cy="11205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544B23-6705-A74C-B5CF-20F9546CEACF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240AF2-5DB2-5447-AAD9-D19151DDAAD8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9D02B1-B35D-0644-959D-914BC7220D67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15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 IT’S YOUR TURN</a:t>
              </a:r>
            </a:p>
          </p:txBody>
        </p: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81343187-AF5F-E24E-881D-AC44B191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0371" y="266431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8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608C9-5ED5-B240-BBDD-AC4051541727}"/>
              </a:ext>
            </a:extLst>
          </p:cNvPr>
          <p:cNvGrpSpPr/>
          <p:nvPr/>
        </p:nvGrpSpPr>
        <p:grpSpPr>
          <a:xfrm>
            <a:off x="-812723" y="303882"/>
            <a:ext cx="14483902" cy="6409500"/>
            <a:chOff x="-812723" y="303882"/>
            <a:chExt cx="14483902" cy="6409500"/>
          </a:xfrm>
        </p:grpSpPr>
        <p:pic>
          <p:nvPicPr>
            <p:cNvPr id="3" name="Graphic 2" descr="Clock outline">
              <a:extLst>
                <a:ext uri="{FF2B5EF4-FFF2-40B4-BE49-F238E27FC236}">
                  <a16:creationId xmlns:a16="http://schemas.microsoft.com/office/drawing/2014/main" id="{3E8B1CCD-F561-1E4C-80FA-8F8E3571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95070" y="303882"/>
              <a:ext cx="6276109" cy="627610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A2CD96-D2C8-5246-B2A2-F73D5726A3C4}"/>
                </a:ext>
              </a:extLst>
            </p:cNvPr>
            <p:cNvGrpSpPr/>
            <p:nvPr/>
          </p:nvGrpSpPr>
          <p:grpSpPr>
            <a:xfrm>
              <a:off x="168965" y="5158902"/>
              <a:ext cx="1554480" cy="1554480"/>
              <a:chOff x="67285" y="1040325"/>
              <a:chExt cx="1554480" cy="155448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D71CBBA-132F-3F4A-827B-964F52EFF99A}"/>
                  </a:ext>
                </a:extLst>
              </p:cNvPr>
              <p:cNvSpPr/>
              <p:nvPr userDrawn="1"/>
            </p:nvSpPr>
            <p:spPr>
              <a:xfrm rot="21099380">
                <a:off x="594022" y="1376952"/>
                <a:ext cx="538895" cy="87969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97EC0FF6-8E15-DD49-BF07-CEE435EE4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5" y="1040325"/>
                <a:ext cx="1554480" cy="155448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C815C3-0A63-4B4B-9027-47476888CE1B}"/>
                </a:ext>
              </a:extLst>
            </p:cNvPr>
            <p:cNvGrpSpPr/>
            <p:nvPr/>
          </p:nvGrpSpPr>
          <p:grpSpPr>
            <a:xfrm>
              <a:off x="2063697" y="5158902"/>
              <a:ext cx="6616477" cy="1025545"/>
              <a:chOff x="2189207" y="5158902"/>
              <a:chExt cx="6616477" cy="1025545"/>
            </a:xfrm>
          </p:grpSpPr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EA030701-1ADC-7340-AC23-FADD107DB1B9}"/>
                  </a:ext>
                </a:extLst>
              </p:cNvPr>
              <p:cNvSpPr/>
              <p:nvPr userDrawn="1"/>
            </p:nvSpPr>
            <p:spPr>
              <a:xfrm>
                <a:off x="2189207" y="5158902"/>
                <a:ext cx="6616477" cy="1025545"/>
              </a:xfrm>
              <a:prstGeom prst="wedgeRoundRectCallout">
                <a:avLst>
                  <a:gd name="adj1" fmla="val -55293"/>
                  <a:gd name="adj2" fmla="val 37775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D25BF9-4AA0-C84F-80E2-6D467120A629}"/>
                  </a:ext>
                </a:extLst>
              </p:cNvPr>
              <p:cNvSpPr/>
              <p:nvPr userDrawn="1"/>
            </p:nvSpPr>
            <p:spPr>
              <a:xfrm>
                <a:off x="2314717" y="5223028"/>
                <a:ext cx="6490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4800" b="1" dirty="0">
                    <a:latin typeface="Century Gothic" panose="020B0502020202020204" pitchFamily="34" charset="0"/>
                  </a:rPr>
                  <a:t>How did you solve it? </a:t>
                </a:r>
                <a:endParaRPr lang="en-US" sz="48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D9E2B1-6FE9-074E-AFBF-FA22FAE0CF69}"/>
                </a:ext>
              </a:extLst>
            </p:cNvPr>
            <p:cNvSpPr/>
            <p:nvPr/>
          </p:nvSpPr>
          <p:spPr>
            <a:xfrm>
              <a:off x="575071" y="2492551"/>
              <a:ext cx="2296747" cy="36230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96DE2D-F247-E04B-8A4F-9382A39C3A3E}"/>
                </a:ext>
              </a:extLst>
            </p:cNvPr>
            <p:cNvSpPr/>
            <p:nvPr/>
          </p:nvSpPr>
          <p:spPr>
            <a:xfrm>
              <a:off x="3183382" y="1413491"/>
              <a:ext cx="2580109" cy="36230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DB036C-FB52-E148-80AB-1B32895638C4}"/>
                </a:ext>
              </a:extLst>
            </p:cNvPr>
            <p:cNvSpPr/>
            <p:nvPr/>
          </p:nvSpPr>
          <p:spPr>
            <a:xfrm>
              <a:off x="-812723" y="1908754"/>
              <a:ext cx="97863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6000" b="1" dirty="0">
                  <a:latin typeface="Century Gothic" panose="020B0502020202020204" pitchFamily="34" charset="0"/>
                </a:rPr>
                <a:t>Check Your Answers </a:t>
              </a:r>
              <a:endPara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6233C6-D261-654F-9F26-525367E3243E}"/>
                </a:ext>
              </a:extLst>
            </p:cNvPr>
            <p:cNvSpPr/>
            <p:nvPr/>
          </p:nvSpPr>
          <p:spPr>
            <a:xfrm>
              <a:off x="-579632" y="825831"/>
              <a:ext cx="86337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6000" b="1" dirty="0">
                  <a:latin typeface="Century Gothic" panose="020B0502020202020204" pitchFamily="34" charset="0"/>
                </a:rPr>
                <a:t>Time to Discuss and</a:t>
              </a:r>
              <a:endPara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52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</a:t>
                </a:r>
                <a:r>
                  <a:rPr lang="en-US" sz="3000" b="1" dirty="0">
                    <a:latin typeface="Century Gothic" panose="020B0502020202020204" pitchFamily="34" charset="0"/>
                    <a:ea typeface="HelloAbracadabra" pitchFamily="2" charset="0"/>
                  </a:rPr>
                  <a:t>1</a:t>
                </a:r>
                <a:endParaRPr lang="en-US" sz="3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-252446" y="1348203"/>
            <a:ext cx="12696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500" b="1" dirty="0">
                <a:latin typeface="Century Gothic" panose="020B0502020202020204" pitchFamily="34" charset="0"/>
              </a:rPr>
              <a:t>Fill in the number line. Write the times in the boxes.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4122558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D4A84B-E227-564C-801E-6968A227820D}"/>
              </a:ext>
            </a:extLst>
          </p:cNvPr>
          <p:cNvGrpSpPr/>
          <p:nvPr/>
        </p:nvGrpSpPr>
        <p:grpSpPr>
          <a:xfrm>
            <a:off x="290898" y="4540235"/>
            <a:ext cx="1460222" cy="909587"/>
            <a:chOff x="290898" y="5319772"/>
            <a:chExt cx="1460222" cy="9095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0E98A4-8E6F-A547-9143-875243A00561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939D69-E689-9048-B499-574D9703B0E0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FCDA74-3DB9-7241-AD6F-8890628FCE36}"/>
              </a:ext>
            </a:extLst>
          </p:cNvPr>
          <p:cNvGrpSpPr/>
          <p:nvPr/>
        </p:nvGrpSpPr>
        <p:grpSpPr>
          <a:xfrm>
            <a:off x="10600837" y="4540235"/>
            <a:ext cx="1244557" cy="909587"/>
            <a:chOff x="10600837" y="5319772"/>
            <a:chExt cx="1244557" cy="90958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6D11F3-F515-F442-9466-BA57647BC63C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C48849-9A57-324C-BFD1-08545F6EF4BE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A21C681-71E2-2A4C-89CF-ABE98748E277}"/>
              </a:ext>
            </a:extLst>
          </p:cNvPr>
          <p:cNvSpPr/>
          <p:nvPr/>
        </p:nvSpPr>
        <p:spPr>
          <a:xfrm>
            <a:off x="3846614" y="3542185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4B19F2-CD9A-D742-83EA-E6BB3ABA2D0F}"/>
              </a:ext>
            </a:extLst>
          </p:cNvPr>
          <p:cNvSpPr/>
          <p:nvPr/>
        </p:nvSpPr>
        <p:spPr>
          <a:xfrm>
            <a:off x="8042194" y="3537202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3474720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7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442504" y="3476201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8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4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75407-570D-8E4D-9BA5-7D9BBDE64193}"/>
              </a:ext>
            </a:extLst>
          </p:cNvPr>
          <p:cNvGrpSpPr>
            <a:grpSpLocks noChangeAspect="1"/>
          </p:cNvGrpSpPr>
          <p:nvPr/>
        </p:nvGrpSpPr>
        <p:grpSpPr>
          <a:xfrm>
            <a:off x="1064788" y="2621465"/>
            <a:ext cx="10062424" cy="1371600"/>
            <a:chOff x="2028645" y="143457"/>
            <a:chExt cx="8220970" cy="11205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058373-7B72-7241-BD72-949C3EC3DBA1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20454B-880E-C849-9343-501849A57F1F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E1E0BF-4350-8042-9B8B-49F6124C75CF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1566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 WATCH ME FIRST</a:t>
              </a:r>
            </a:p>
          </p:txBody>
        </p:sp>
      </p:grp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C19CF5BA-74DA-1447-9695-53862ED0C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788" y="2650141"/>
            <a:ext cx="1228828" cy="1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3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</a:t>
                </a:r>
                <a:r>
                  <a:rPr lang="en-US" sz="3000" b="1" dirty="0">
                    <a:latin typeface="Century Gothic" panose="020B0502020202020204" pitchFamily="34" charset="0"/>
                    <a:ea typeface="HelloAbracadabra" pitchFamily="2" charset="0"/>
                  </a:rPr>
                  <a:t>1</a:t>
                </a:r>
                <a:endParaRPr lang="en-US" sz="3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7C0FF-7262-D546-85DC-9226E37DB17B}"/>
              </a:ext>
            </a:extLst>
          </p:cNvPr>
          <p:cNvGrpSpPr/>
          <p:nvPr/>
        </p:nvGrpSpPr>
        <p:grpSpPr>
          <a:xfrm>
            <a:off x="475890" y="4122558"/>
            <a:ext cx="11240219" cy="457200"/>
            <a:chOff x="475890" y="4902095"/>
            <a:chExt cx="11240219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F9D7D-E19B-D24A-9417-44AB8CF06BA5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644391-1EE1-B34D-A73A-00BCF113FEA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E7A439-FBCE-BD42-9CCF-1218FE356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9496E5-F2E9-6242-BD3A-01B6A878DD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9E4692-33D7-5149-802E-D866369B32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433E6-45E1-BE4A-A284-D0BB87A901F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7A9206-2089-3A45-9A0B-C50669CA20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51F389-50A4-634E-88CA-E94562FC0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D261BF-530F-E345-9C5D-5366DB492E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BD15E5-BF84-D445-ADA8-BBE4FDBFD96A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6B0D81-F085-CB40-8405-52E5E551AD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4B570-23CC-CA46-A802-A4215CC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7799D4-8D2E-8C45-86AE-6534646D0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0FB3CA4-93BB-A842-AB6C-1831446D86D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D4A84B-E227-564C-801E-6968A227820D}"/>
              </a:ext>
            </a:extLst>
          </p:cNvPr>
          <p:cNvGrpSpPr/>
          <p:nvPr/>
        </p:nvGrpSpPr>
        <p:grpSpPr>
          <a:xfrm>
            <a:off x="290898" y="4540235"/>
            <a:ext cx="1460222" cy="909587"/>
            <a:chOff x="290898" y="5319772"/>
            <a:chExt cx="1460222" cy="9095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0E98A4-8E6F-A547-9143-875243A00561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939D69-E689-9048-B499-574D9703B0E0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FCDA74-3DB9-7241-AD6F-8890628FCE36}"/>
              </a:ext>
            </a:extLst>
          </p:cNvPr>
          <p:cNvGrpSpPr/>
          <p:nvPr/>
        </p:nvGrpSpPr>
        <p:grpSpPr>
          <a:xfrm>
            <a:off x="10600837" y="4540235"/>
            <a:ext cx="1244557" cy="909587"/>
            <a:chOff x="10600837" y="5319772"/>
            <a:chExt cx="1244557" cy="90958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6D11F3-F515-F442-9466-BA57647BC63C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C48849-9A57-324C-BFD1-08545F6EF4BE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A21C681-71E2-2A4C-89CF-ABE98748E277}"/>
              </a:ext>
            </a:extLst>
          </p:cNvPr>
          <p:cNvSpPr/>
          <p:nvPr/>
        </p:nvSpPr>
        <p:spPr>
          <a:xfrm>
            <a:off x="3846614" y="3542185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4B19F2-CD9A-D742-83EA-E6BB3ABA2D0F}"/>
              </a:ext>
            </a:extLst>
          </p:cNvPr>
          <p:cNvSpPr/>
          <p:nvPr/>
        </p:nvSpPr>
        <p:spPr>
          <a:xfrm>
            <a:off x="8042194" y="3537202"/>
            <a:ext cx="1145875" cy="506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3868B5-9F35-E246-83E3-FDC742E84F36}"/>
              </a:ext>
            </a:extLst>
          </p:cNvPr>
          <p:cNvSpPr txBox="1"/>
          <p:nvPr/>
        </p:nvSpPr>
        <p:spPr>
          <a:xfrm>
            <a:off x="309504" y="3474720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7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304F3E-A78C-284A-9F26-BA32FE21D260}"/>
              </a:ext>
            </a:extLst>
          </p:cNvPr>
          <p:cNvSpPr txBox="1"/>
          <p:nvPr/>
        </p:nvSpPr>
        <p:spPr>
          <a:xfrm>
            <a:off x="10442504" y="3476201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8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E7A1EC-824D-F44E-9AF1-2C92896E6BE9}"/>
              </a:ext>
            </a:extLst>
          </p:cNvPr>
          <p:cNvSpPr txBox="1"/>
          <p:nvPr/>
        </p:nvSpPr>
        <p:spPr>
          <a:xfrm>
            <a:off x="1459289" y="4536845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D0D22B-8E5A-7346-A741-7F05B0D48AC9}"/>
              </a:ext>
            </a:extLst>
          </p:cNvPr>
          <p:cNvSpPr txBox="1"/>
          <p:nvPr/>
        </p:nvSpPr>
        <p:spPr>
          <a:xfrm>
            <a:off x="2170483" y="4535363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4DF58A-C8B9-4E43-AC8C-3E411E0E0749}"/>
              </a:ext>
            </a:extLst>
          </p:cNvPr>
          <p:cNvSpPr txBox="1"/>
          <p:nvPr/>
        </p:nvSpPr>
        <p:spPr>
          <a:xfrm>
            <a:off x="3051004" y="4535363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8091A9-32C2-0143-A1B4-D6A1B9ED3C2D}"/>
              </a:ext>
            </a:extLst>
          </p:cNvPr>
          <p:cNvSpPr txBox="1"/>
          <p:nvPr/>
        </p:nvSpPr>
        <p:spPr>
          <a:xfrm>
            <a:off x="3901698" y="4535363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22B6D5-099A-5846-B5E4-789E9F43C417}"/>
              </a:ext>
            </a:extLst>
          </p:cNvPr>
          <p:cNvSpPr txBox="1"/>
          <p:nvPr/>
        </p:nvSpPr>
        <p:spPr>
          <a:xfrm>
            <a:off x="4765293" y="4535363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26A84A-4B2C-C545-8642-4743173A7402}"/>
              </a:ext>
            </a:extLst>
          </p:cNvPr>
          <p:cNvSpPr txBox="1"/>
          <p:nvPr/>
        </p:nvSpPr>
        <p:spPr>
          <a:xfrm>
            <a:off x="5595021" y="4535363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9E9B6A-495D-2B48-B10C-52801D4E287A}"/>
              </a:ext>
            </a:extLst>
          </p:cNvPr>
          <p:cNvSpPr txBox="1"/>
          <p:nvPr/>
        </p:nvSpPr>
        <p:spPr>
          <a:xfrm>
            <a:off x="6439730" y="4541657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AD5A32-19C7-6C49-8A1E-D0588655DE1E}"/>
              </a:ext>
            </a:extLst>
          </p:cNvPr>
          <p:cNvSpPr txBox="1"/>
          <p:nvPr/>
        </p:nvSpPr>
        <p:spPr>
          <a:xfrm>
            <a:off x="7269458" y="4541657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9EA1FE-35F4-8146-A11F-22C9FE51ED06}"/>
              </a:ext>
            </a:extLst>
          </p:cNvPr>
          <p:cNvSpPr txBox="1"/>
          <p:nvPr/>
        </p:nvSpPr>
        <p:spPr>
          <a:xfrm>
            <a:off x="8116110" y="4541657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2539A3-BC05-B14C-BCCB-E7BEB4B788BD}"/>
              </a:ext>
            </a:extLst>
          </p:cNvPr>
          <p:cNvSpPr txBox="1"/>
          <p:nvPr/>
        </p:nvSpPr>
        <p:spPr>
          <a:xfrm>
            <a:off x="8979705" y="4538619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26F46B-00EC-0748-969F-32A14CBC2512}"/>
              </a:ext>
            </a:extLst>
          </p:cNvPr>
          <p:cNvSpPr txBox="1"/>
          <p:nvPr/>
        </p:nvSpPr>
        <p:spPr>
          <a:xfrm>
            <a:off x="9807721" y="4538329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50B6D7-839D-9343-8371-E899CE54572B}"/>
              </a:ext>
            </a:extLst>
          </p:cNvPr>
          <p:cNvSpPr txBox="1"/>
          <p:nvPr/>
        </p:nvSpPr>
        <p:spPr>
          <a:xfrm>
            <a:off x="3737295" y="3465649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7</a:t>
            </a:r>
            <a:r>
              <a:rPr lang="en-US" sz="36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:20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725E39-8E72-1E4E-87E4-646769515EAD}"/>
              </a:ext>
            </a:extLst>
          </p:cNvPr>
          <p:cNvSpPr txBox="1"/>
          <p:nvPr/>
        </p:nvSpPr>
        <p:spPr>
          <a:xfrm>
            <a:off x="7896913" y="3465648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7</a:t>
            </a:r>
            <a:r>
              <a:rPr lang="en-US" sz="36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:45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356473-6AC3-0242-85F2-C8ECD1E6C4A5}"/>
              </a:ext>
            </a:extLst>
          </p:cNvPr>
          <p:cNvSpPr txBox="1"/>
          <p:nvPr/>
        </p:nvSpPr>
        <p:spPr>
          <a:xfrm>
            <a:off x="-252446" y="1348203"/>
            <a:ext cx="12696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500" b="1" dirty="0">
                <a:latin typeface="Century Gothic" panose="020B0502020202020204" pitchFamily="34" charset="0"/>
              </a:rPr>
              <a:t>Fill in the number line. Write the times in the boxes.</a:t>
            </a:r>
          </a:p>
        </p:txBody>
      </p:sp>
    </p:spTree>
    <p:extLst>
      <p:ext uri="{BB962C8B-B14F-4D97-AF65-F5344CB8AC3E}">
        <p14:creationId xmlns:p14="http://schemas.microsoft.com/office/powerpoint/2010/main" val="2678183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111802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  <a:ea typeface="HelloAbracadabra" pitchFamily="2" charset="0"/>
              </a:rPr>
              <a:t>Vicky believes the mystery time is 2:55. </a:t>
            </a:r>
          </a:p>
          <a:p>
            <a:pPr algn="ctr"/>
            <a:r>
              <a:rPr lang="en-US" sz="3600" b="1" dirty="0">
                <a:latin typeface="Century Gothic" panose="020B0502020202020204" pitchFamily="34" charset="0"/>
                <a:ea typeface="HelloAbracadabra" pitchFamily="2" charset="0"/>
              </a:rPr>
              <a:t>Do you agree or disagree? Explain.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6900B1-6354-784E-83BF-D548488E6D01}"/>
              </a:ext>
            </a:extLst>
          </p:cNvPr>
          <p:cNvGrpSpPr/>
          <p:nvPr/>
        </p:nvGrpSpPr>
        <p:grpSpPr>
          <a:xfrm>
            <a:off x="475890" y="3841694"/>
            <a:ext cx="11240219" cy="457200"/>
            <a:chOff x="475890" y="4902095"/>
            <a:chExt cx="11240219" cy="4572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3A61FA8-E26E-744C-82E5-1D656EC75CB9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3D6D61-AC21-D04C-9A32-F0CB9B23654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51685F-1175-FD4D-B50C-ED857E7EE21D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41BEB2-3D2F-EB4D-9E34-9ED2F629E727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275B45-6D65-FD42-9924-953B94F3F712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3B7F582-35D3-7D45-8FD9-B67EDFE51F17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7ADE5B-1990-A34F-9204-8E030F05369A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F32CBD-EB28-0A42-ABD7-875ED0D1BF8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61673B-178F-4D47-A6C0-B1FC9A819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79A8A1-30D8-DE40-823A-FAB9E76337B0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EC876D0-7530-124B-86B2-0D04E39C5A6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D46A8D-212F-B945-990A-C3F57860090D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BAC0DA9-440D-F142-8ACD-7A75A17C9C5C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2DF47D-B787-6D49-8FCF-EF21C2E83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53C459-F1A4-2E42-9F87-BE5049FC51E7}"/>
              </a:ext>
            </a:extLst>
          </p:cNvPr>
          <p:cNvGrpSpPr/>
          <p:nvPr/>
        </p:nvGrpSpPr>
        <p:grpSpPr>
          <a:xfrm>
            <a:off x="290898" y="4259371"/>
            <a:ext cx="1460222" cy="909587"/>
            <a:chOff x="290898" y="5319772"/>
            <a:chExt cx="1460222" cy="9095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2B7CF8-4518-984B-975A-D219DF35B063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D260AA-E7E7-C84F-A95B-636DAAA59706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923F6A-0814-3442-8DA4-05BC04E7EF73}"/>
              </a:ext>
            </a:extLst>
          </p:cNvPr>
          <p:cNvGrpSpPr/>
          <p:nvPr/>
        </p:nvGrpSpPr>
        <p:grpSpPr>
          <a:xfrm>
            <a:off x="10600837" y="4259371"/>
            <a:ext cx="1244557" cy="909587"/>
            <a:chOff x="10600837" y="5319772"/>
            <a:chExt cx="1244557" cy="9095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2ED75-A79D-C944-ABC9-29851D6A085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78DC3A-B8EA-2F44-B514-A8A26D1A0A53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BB618F43-47F4-AE4F-9422-47A7AFC5D054}"/>
              </a:ext>
            </a:extLst>
          </p:cNvPr>
          <p:cNvSpPr>
            <a:spLocks noChangeAspect="1"/>
          </p:cNvSpPr>
          <p:nvPr/>
        </p:nvSpPr>
        <p:spPr>
          <a:xfrm>
            <a:off x="9148036" y="3284569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E64E6192-C39A-7A43-81C2-EB2A2DCE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7" y="2582938"/>
            <a:ext cx="119610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5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111802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  <a:ea typeface="HelloAbracadabra" pitchFamily="2" charset="0"/>
              </a:rPr>
              <a:t>Vicky believes the mystery time is 2:55. </a:t>
            </a:r>
          </a:p>
          <a:p>
            <a:pPr algn="ctr"/>
            <a:r>
              <a:rPr lang="en-US" sz="3600" b="1" dirty="0">
                <a:latin typeface="Century Gothic" panose="020B0502020202020204" pitchFamily="34" charset="0"/>
                <a:ea typeface="HelloAbracadabra" pitchFamily="2" charset="0"/>
              </a:rPr>
              <a:t>Do you agree or disagree? Explain.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6900B1-6354-784E-83BF-D548488E6D01}"/>
              </a:ext>
            </a:extLst>
          </p:cNvPr>
          <p:cNvGrpSpPr/>
          <p:nvPr/>
        </p:nvGrpSpPr>
        <p:grpSpPr>
          <a:xfrm>
            <a:off x="475890" y="3841694"/>
            <a:ext cx="11240219" cy="457200"/>
            <a:chOff x="475890" y="4902095"/>
            <a:chExt cx="11240219" cy="4572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3A61FA8-E26E-744C-82E5-1D656EC75CB9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3D6D61-AC21-D04C-9A32-F0CB9B23654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51685F-1175-FD4D-B50C-ED857E7EE21D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41BEB2-3D2F-EB4D-9E34-9ED2F629E727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275B45-6D65-FD42-9924-953B94F3F712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3B7F582-35D3-7D45-8FD9-B67EDFE51F17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7ADE5B-1990-A34F-9204-8E030F05369A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F32CBD-EB28-0A42-ABD7-875ED0D1BF8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61673B-178F-4D47-A6C0-B1FC9A819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79A8A1-30D8-DE40-823A-FAB9E76337B0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EC876D0-7530-124B-86B2-0D04E39C5A6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D46A8D-212F-B945-990A-C3F57860090D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BAC0DA9-440D-F142-8ACD-7A75A17C9C5C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2DF47D-B787-6D49-8FCF-EF21C2E83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53C459-F1A4-2E42-9F87-BE5049FC51E7}"/>
              </a:ext>
            </a:extLst>
          </p:cNvPr>
          <p:cNvGrpSpPr/>
          <p:nvPr/>
        </p:nvGrpSpPr>
        <p:grpSpPr>
          <a:xfrm>
            <a:off x="290898" y="4259371"/>
            <a:ext cx="1460222" cy="909587"/>
            <a:chOff x="290898" y="5319772"/>
            <a:chExt cx="1460222" cy="9095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2B7CF8-4518-984B-975A-D219DF35B063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D260AA-E7E7-C84F-A95B-636DAAA59706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923F6A-0814-3442-8DA4-05BC04E7EF73}"/>
              </a:ext>
            </a:extLst>
          </p:cNvPr>
          <p:cNvGrpSpPr/>
          <p:nvPr/>
        </p:nvGrpSpPr>
        <p:grpSpPr>
          <a:xfrm>
            <a:off x="10600837" y="4259371"/>
            <a:ext cx="1244557" cy="909587"/>
            <a:chOff x="10600837" y="5319772"/>
            <a:chExt cx="1244557" cy="9095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2ED75-A79D-C944-ABC9-29851D6A085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78DC3A-B8EA-2F44-B514-A8A26D1A0A53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7B858F2-311F-7C4E-9908-5E662535B6CD}"/>
              </a:ext>
            </a:extLst>
          </p:cNvPr>
          <p:cNvSpPr txBox="1"/>
          <p:nvPr/>
        </p:nvSpPr>
        <p:spPr>
          <a:xfrm>
            <a:off x="1459289" y="4249973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AD8258-5E79-7F4E-AF46-E299C1135D99}"/>
              </a:ext>
            </a:extLst>
          </p:cNvPr>
          <p:cNvSpPr txBox="1"/>
          <p:nvPr/>
        </p:nvSpPr>
        <p:spPr>
          <a:xfrm>
            <a:off x="2170483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F750B2-103D-D747-AD4D-D5E08DEE1F3B}"/>
              </a:ext>
            </a:extLst>
          </p:cNvPr>
          <p:cNvSpPr txBox="1"/>
          <p:nvPr/>
        </p:nvSpPr>
        <p:spPr>
          <a:xfrm>
            <a:off x="3051004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331B72-00D7-F849-9DA6-6320E5A9537F}"/>
              </a:ext>
            </a:extLst>
          </p:cNvPr>
          <p:cNvSpPr txBox="1"/>
          <p:nvPr/>
        </p:nvSpPr>
        <p:spPr>
          <a:xfrm>
            <a:off x="3901698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4E416E-03F1-B541-BA0E-666CCD95AD8C}"/>
              </a:ext>
            </a:extLst>
          </p:cNvPr>
          <p:cNvSpPr txBox="1"/>
          <p:nvPr/>
        </p:nvSpPr>
        <p:spPr>
          <a:xfrm>
            <a:off x="4765293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3554A3-4493-4E43-81DF-E378B843A3E7}"/>
              </a:ext>
            </a:extLst>
          </p:cNvPr>
          <p:cNvSpPr txBox="1"/>
          <p:nvPr/>
        </p:nvSpPr>
        <p:spPr>
          <a:xfrm>
            <a:off x="5595021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3BD8C5-16D6-4843-91C1-2654C8360AA4}"/>
              </a:ext>
            </a:extLst>
          </p:cNvPr>
          <p:cNvSpPr txBox="1"/>
          <p:nvPr/>
        </p:nvSpPr>
        <p:spPr>
          <a:xfrm>
            <a:off x="6439730" y="4254785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1A694-6383-7A47-9521-D03E41749B3F}"/>
              </a:ext>
            </a:extLst>
          </p:cNvPr>
          <p:cNvSpPr txBox="1"/>
          <p:nvPr/>
        </p:nvSpPr>
        <p:spPr>
          <a:xfrm>
            <a:off x="7269458" y="4254785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799EB5-4EED-7B4A-9954-2F076442DAD9}"/>
              </a:ext>
            </a:extLst>
          </p:cNvPr>
          <p:cNvSpPr txBox="1"/>
          <p:nvPr/>
        </p:nvSpPr>
        <p:spPr>
          <a:xfrm>
            <a:off x="8116110" y="4254785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C0955F-432D-7A4E-AB1E-7DE5C7679351}"/>
              </a:ext>
            </a:extLst>
          </p:cNvPr>
          <p:cNvSpPr txBox="1"/>
          <p:nvPr/>
        </p:nvSpPr>
        <p:spPr>
          <a:xfrm>
            <a:off x="8979705" y="4251747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4E58D9-5431-8E4D-9E2A-AEE89FA41466}"/>
              </a:ext>
            </a:extLst>
          </p:cNvPr>
          <p:cNvSpPr txBox="1"/>
          <p:nvPr/>
        </p:nvSpPr>
        <p:spPr>
          <a:xfrm>
            <a:off x="9807721" y="4251457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E64E6192-C39A-7A43-81C2-EB2A2DCE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7" y="2582938"/>
            <a:ext cx="1196103" cy="118872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3FD5EEB-DDDF-C541-A2EF-2A6F35084392}"/>
              </a:ext>
            </a:extLst>
          </p:cNvPr>
          <p:cNvSpPr txBox="1"/>
          <p:nvPr/>
        </p:nvSpPr>
        <p:spPr>
          <a:xfrm>
            <a:off x="8692245" y="263840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2:50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11F78F-6BAC-6A4B-AC28-6E01ED0948E5}"/>
              </a:ext>
            </a:extLst>
          </p:cNvPr>
          <p:cNvSpPr txBox="1"/>
          <p:nvPr/>
        </p:nvSpPr>
        <p:spPr>
          <a:xfrm>
            <a:off x="753035" y="5478380"/>
            <a:ext cx="1096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latin typeface="Century Gothic" panose="020B0502020202020204" pitchFamily="34" charset="0"/>
                <a:ea typeface="HelloAbracadabra" pitchFamily="2" charset="0"/>
              </a:rPr>
              <a:t>Disagree. The mystery time is 2:50 and not 2:55.</a:t>
            </a:r>
            <a:endParaRPr lang="en-US" sz="3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D63E6FD-D9EB-7C49-A9E7-DA8B0D02D679}"/>
              </a:ext>
            </a:extLst>
          </p:cNvPr>
          <p:cNvSpPr>
            <a:spLocks noChangeAspect="1"/>
          </p:cNvSpPr>
          <p:nvPr/>
        </p:nvSpPr>
        <p:spPr>
          <a:xfrm>
            <a:off x="9148036" y="3284569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64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#3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867016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ea typeface="HelloAbracadabra" pitchFamily="2" charset="0"/>
              </a:rPr>
              <a:t>Chloe went to the zoo. She saw different animals and recorded the times below. Fill in the number line and plot the times.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7C2F08-06A2-3944-A6ED-31485F1A7A6D}"/>
              </a:ext>
            </a:extLst>
          </p:cNvPr>
          <p:cNvGrpSpPr/>
          <p:nvPr/>
        </p:nvGrpSpPr>
        <p:grpSpPr>
          <a:xfrm>
            <a:off x="475890" y="5186393"/>
            <a:ext cx="11240219" cy="457200"/>
            <a:chOff x="475890" y="4902095"/>
            <a:chExt cx="11240219" cy="4572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D79F055-5FFA-6544-B82F-360953FCC587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090141-5529-BA46-8E15-DFBB84C77F4E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B6DC39E-6DF7-B24C-88F2-2A56DA886EB5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5B196E2-D5EF-8149-BA73-8F0FAA0E9F4B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5A79A34-B60E-5F43-A430-4CD610AB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5DCA366-66BC-F046-AC0D-FC6692B6167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88EAFD-8E76-AC42-863F-5B36FA23F52C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7710EF1-038A-CC43-AC9D-507EBD4DAD6D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B4414D4-73A2-9D47-92AF-98D6ECBF95F1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27A013-6935-E44D-957D-064BB96B556E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512FDE4-10D8-A348-AA7E-5B01D877B0D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87C66B2-D86D-4F4F-B89A-1C3A17D3B6F3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5E957E1-93F4-AF43-A55A-C408F6A73F2B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ACBC7A0-AE57-384B-9F18-66552A12B0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4AC7FDB-4B6F-4149-A8C2-AC782CF903DF}"/>
              </a:ext>
            </a:extLst>
          </p:cNvPr>
          <p:cNvGrpSpPr/>
          <p:nvPr/>
        </p:nvGrpSpPr>
        <p:grpSpPr>
          <a:xfrm>
            <a:off x="290898" y="5604070"/>
            <a:ext cx="1460222" cy="909587"/>
            <a:chOff x="290898" y="5319772"/>
            <a:chExt cx="1460222" cy="90958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5D779B-5B5E-744D-BDE3-D5FDFF9CE569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6BB9F7-1D2B-2E47-82CD-5D18AE775930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8069D8-131B-C046-8642-411192909956}"/>
              </a:ext>
            </a:extLst>
          </p:cNvPr>
          <p:cNvGrpSpPr/>
          <p:nvPr/>
        </p:nvGrpSpPr>
        <p:grpSpPr>
          <a:xfrm>
            <a:off x="10600837" y="5604070"/>
            <a:ext cx="1244557" cy="909587"/>
            <a:chOff x="10600837" y="5319772"/>
            <a:chExt cx="1244557" cy="90958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EB5C69-015C-3F41-B3A3-B534E9EF627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0C7570-51E1-1549-93C6-417937E68219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C3BCB96-B8FB-BF4D-8CBF-CD2F435BC091}"/>
              </a:ext>
            </a:extLst>
          </p:cNvPr>
          <p:cNvSpPr txBox="1"/>
          <p:nvPr/>
        </p:nvSpPr>
        <p:spPr>
          <a:xfrm>
            <a:off x="10442504" y="4516099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12:00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30C1E1-EC0C-064F-9A8D-5E8A213D5425}"/>
              </a:ext>
            </a:extLst>
          </p:cNvPr>
          <p:cNvSpPr/>
          <p:nvPr/>
        </p:nvSpPr>
        <p:spPr>
          <a:xfrm>
            <a:off x="4669694" y="2011781"/>
            <a:ext cx="2635624" cy="19802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u="sng" dirty="0">
                <a:solidFill>
                  <a:schemeClr val="tx1"/>
                </a:solidFill>
                <a:latin typeface="Century Gothic" panose="020B0502020202020204" pitchFamily="34" charset="0"/>
              </a:rPr>
              <a:t>Zoo Agenda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Snakes ….. 11:05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Elephants ….. 11:15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Alligators ….. 11:30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Lions ….. 11:45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98DE2C-3034-1547-81F2-FBEB3E21183B}"/>
              </a:ext>
            </a:extLst>
          </p:cNvPr>
          <p:cNvSpPr txBox="1"/>
          <p:nvPr/>
        </p:nvSpPr>
        <p:spPr>
          <a:xfrm>
            <a:off x="130212" y="4514618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12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#3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867016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ea typeface="HelloAbracadabra" pitchFamily="2" charset="0"/>
              </a:rPr>
              <a:t>Chloe went to the zoo. She saw different animals and recorded the times below. Fill in the number line and plot the times.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7C2F08-06A2-3944-A6ED-31485F1A7A6D}"/>
              </a:ext>
            </a:extLst>
          </p:cNvPr>
          <p:cNvGrpSpPr/>
          <p:nvPr/>
        </p:nvGrpSpPr>
        <p:grpSpPr>
          <a:xfrm>
            <a:off x="475890" y="5186393"/>
            <a:ext cx="11240219" cy="457200"/>
            <a:chOff x="475890" y="4902095"/>
            <a:chExt cx="11240219" cy="4572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D79F055-5FFA-6544-B82F-360953FCC587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090141-5529-BA46-8E15-DFBB84C77F4E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B6DC39E-6DF7-B24C-88F2-2A56DA886EB5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5B196E2-D5EF-8149-BA73-8F0FAA0E9F4B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5A79A34-B60E-5F43-A430-4CD610AB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5DCA366-66BC-F046-AC0D-FC6692B6167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88EAFD-8E76-AC42-863F-5B36FA23F52C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7710EF1-038A-CC43-AC9D-507EBD4DAD6D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B4414D4-73A2-9D47-92AF-98D6ECBF95F1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27A013-6935-E44D-957D-064BB96B556E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512FDE4-10D8-A348-AA7E-5B01D877B0D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87C66B2-D86D-4F4F-B89A-1C3A17D3B6F3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5E957E1-93F4-AF43-A55A-C408F6A73F2B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ACBC7A0-AE57-384B-9F18-66552A12B0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4AC7FDB-4B6F-4149-A8C2-AC782CF903DF}"/>
              </a:ext>
            </a:extLst>
          </p:cNvPr>
          <p:cNvGrpSpPr/>
          <p:nvPr/>
        </p:nvGrpSpPr>
        <p:grpSpPr>
          <a:xfrm>
            <a:off x="290898" y="5604070"/>
            <a:ext cx="1460222" cy="909587"/>
            <a:chOff x="290898" y="5319772"/>
            <a:chExt cx="1460222" cy="90958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5D779B-5B5E-744D-BDE3-D5FDFF9CE569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6BB9F7-1D2B-2E47-82CD-5D18AE775930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8069D8-131B-C046-8642-411192909956}"/>
              </a:ext>
            </a:extLst>
          </p:cNvPr>
          <p:cNvGrpSpPr/>
          <p:nvPr/>
        </p:nvGrpSpPr>
        <p:grpSpPr>
          <a:xfrm>
            <a:off x="10600837" y="5604070"/>
            <a:ext cx="1244557" cy="909587"/>
            <a:chOff x="10600837" y="5319772"/>
            <a:chExt cx="1244557" cy="90958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EB5C69-015C-3F41-B3A3-B534E9EF627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0C7570-51E1-1549-93C6-417937E68219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73966BD-65D2-B040-9462-27A93FDC9A5A}"/>
              </a:ext>
            </a:extLst>
          </p:cNvPr>
          <p:cNvSpPr txBox="1"/>
          <p:nvPr/>
        </p:nvSpPr>
        <p:spPr>
          <a:xfrm>
            <a:off x="1459289" y="5594672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7BCE37-BEA2-9949-BDE4-453BF5697C68}"/>
              </a:ext>
            </a:extLst>
          </p:cNvPr>
          <p:cNvSpPr txBox="1"/>
          <p:nvPr/>
        </p:nvSpPr>
        <p:spPr>
          <a:xfrm>
            <a:off x="217048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DDD75F-5BED-D748-B05C-6AF0823B4404}"/>
              </a:ext>
            </a:extLst>
          </p:cNvPr>
          <p:cNvSpPr txBox="1"/>
          <p:nvPr/>
        </p:nvSpPr>
        <p:spPr>
          <a:xfrm>
            <a:off x="3051004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1ADA5-5EDE-7D45-8B26-6930DB311F2E}"/>
              </a:ext>
            </a:extLst>
          </p:cNvPr>
          <p:cNvSpPr txBox="1"/>
          <p:nvPr/>
        </p:nvSpPr>
        <p:spPr>
          <a:xfrm>
            <a:off x="3901698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25C5CB-8EE0-544A-9721-728A5A32E67C}"/>
              </a:ext>
            </a:extLst>
          </p:cNvPr>
          <p:cNvSpPr txBox="1"/>
          <p:nvPr/>
        </p:nvSpPr>
        <p:spPr>
          <a:xfrm>
            <a:off x="476529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7F0D35-6D55-6B4E-B42D-507BB1404C7B}"/>
              </a:ext>
            </a:extLst>
          </p:cNvPr>
          <p:cNvSpPr txBox="1"/>
          <p:nvPr/>
        </p:nvSpPr>
        <p:spPr>
          <a:xfrm>
            <a:off x="5595021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008EA6-2103-5646-B06B-84531F284FBB}"/>
              </a:ext>
            </a:extLst>
          </p:cNvPr>
          <p:cNvSpPr txBox="1"/>
          <p:nvPr/>
        </p:nvSpPr>
        <p:spPr>
          <a:xfrm>
            <a:off x="643973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61B553-A62A-E748-9D74-D52628168AEB}"/>
              </a:ext>
            </a:extLst>
          </p:cNvPr>
          <p:cNvSpPr txBox="1"/>
          <p:nvPr/>
        </p:nvSpPr>
        <p:spPr>
          <a:xfrm>
            <a:off x="7269458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62A383-EF3F-C343-985B-A6EF9694291B}"/>
              </a:ext>
            </a:extLst>
          </p:cNvPr>
          <p:cNvSpPr txBox="1"/>
          <p:nvPr/>
        </p:nvSpPr>
        <p:spPr>
          <a:xfrm>
            <a:off x="811611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AF8DCB-CA53-4143-8285-2B6A16D1CCDA}"/>
              </a:ext>
            </a:extLst>
          </p:cNvPr>
          <p:cNvSpPr txBox="1"/>
          <p:nvPr/>
        </p:nvSpPr>
        <p:spPr>
          <a:xfrm>
            <a:off x="8979705" y="55964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BD9A49-3800-6C4B-87A0-5E0A5408394D}"/>
              </a:ext>
            </a:extLst>
          </p:cNvPr>
          <p:cNvSpPr txBox="1"/>
          <p:nvPr/>
        </p:nvSpPr>
        <p:spPr>
          <a:xfrm>
            <a:off x="9807721" y="559615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4E925A-14BC-C24C-AC09-A3EEE66A6EDA}"/>
              </a:ext>
            </a:extLst>
          </p:cNvPr>
          <p:cNvSpPr txBox="1"/>
          <p:nvPr/>
        </p:nvSpPr>
        <p:spPr>
          <a:xfrm>
            <a:off x="130212" y="4514618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11:00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3BCB96-B8FB-BF4D-8CBF-CD2F435BC091}"/>
              </a:ext>
            </a:extLst>
          </p:cNvPr>
          <p:cNvSpPr txBox="1"/>
          <p:nvPr/>
        </p:nvSpPr>
        <p:spPr>
          <a:xfrm>
            <a:off x="10442504" y="4516099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12:00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30C1E1-EC0C-064F-9A8D-5E8A213D5425}"/>
              </a:ext>
            </a:extLst>
          </p:cNvPr>
          <p:cNvSpPr/>
          <p:nvPr/>
        </p:nvSpPr>
        <p:spPr>
          <a:xfrm>
            <a:off x="4669694" y="2011781"/>
            <a:ext cx="2635624" cy="19802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u="sng" dirty="0">
                <a:solidFill>
                  <a:schemeClr val="tx1"/>
                </a:solidFill>
                <a:latin typeface="Century Gothic" panose="020B0502020202020204" pitchFamily="34" charset="0"/>
              </a:rPr>
              <a:t>Zoo Agenda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Snakes ….. 11:05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Elephants ….. 11:15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Alligators ….. 11:30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Lions ….. 11:45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EDD4AB-7FF4-0F4C-B567-82E3BAA8A235}"/>
              </a:ext>
            </a:extLst>
          </p:cNvPr>
          <p:cNvSpPr txBox="1"/>
          <p:nvPr/>
        </p:nvSpPr>
        <p:spPr>
          <a:xfrm>
            <a:off x="1369548" y="4558093"/>
            <a:ext cx="14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11:05</a:t>
            </a:r>
            <a:endParaRPr lang="en-US" sz="32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A8A89DC-24A0-F54C-84A6-83AC08ED4F52}"/>
              </a:ext>
            </a:extLst>
          </p:cNvPr>
          <p:cNvSpPr txBox="1"/>
          <p:nvPr/>
        </p:nvSpPr>
        <p:spPr>
          <a:xfrm>
            <a:off x="1403008" y="4279448"/>
            <a:ext cx="146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snakes</a:t>
            </a:r>
            <a:endParaRPr lang="en-US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CF63C9-BAF4-E04A-8CF3-08710B20DC0F}"/>
              </a:ext>
            </a:extLst>
          </p:cNvPr>
          <p:cNvSpPr txBox="1"/>
          <p:nvPr/>
        </p:nvSpPr>
        <p:spPr>
          <a:xfrm>
            <a:off x="2805481" y="4567764"/>
            <a:ext cx="14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11:15</a:t>
            </a:r>
            <a:endParaRPr lang="en-US" sz="32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5A66FC8-72B1-7C49-A58D-6A2B52437B10}"/>
              </a:ext>
            </a:extLst>
          </p:cNvPr>
          <p:cNvSpPr txBox="1"/>
          <p:nvPr/>
        </p:nvSpPr>
        <p:spPr>
          <a:xfrm>
            <a:off x="2838941" y="4289119"/>
            <a:ext cx="146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elephants</a:t>
            </a:r>
            <a:endParaRPr lang="en-US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425230-A928-1C4F-9000-22EB4034164B}"/>
              </a:ext>
            </a:extLst>
          </p:cNvPr>
          <p:cNvSpPr txBox="1"/>
          <p:nvPr/>
        </p:nvSpPr>
        <p:spPr>
          <a:xfrm>
            <a:off x="5324770" y="4576022"/>
            <a:ext cx="14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11:30</a:t>
            </a:r>
            <a:endParaRPr lang="en-US" sz="32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8767034-6A6D-EE40-B660-4DED2E0AF92B}"/>
              </a:ext>
            </a:extLst>
          </p:cNvPr>
          <p:cNvSpPr txBox="1"/>
          <p:nvPr/>
        </p:nvSpPr>
        <p:spPr>
          <a:xfrm>
            <a:off x="5358230" y="4297377"/>
            <a:ext cx="146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alligators</a:t>
            </a:r>
            <a:endParaRPr lang="en-US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DF9B03C-26D9-2844-82C7-B1299E755250}"/>
              </a:ext>
            </a:extLst>
          </p:cNvPr>
          <p:cNvSpPr txBox="1"/>
          <p:nvPr/>
        </p:nvSpPr>
        <p:spPr>
          <a:xfrm>
            <a:off x="7878060" y="4578315"/>
            <a:ext cx="14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11:45</a:t>
            </a:r>
            <a:endParaRPr lang="en-US" sz="32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72E9AC4-6854-DE40-85B9-DDFB478253B3}"/>
              </a:ext>
            </a:extLst>
          </p:cNvPr>
          <p:cNvSpPr txBox="1"/>
          <p:nvPr/>
        </p:nvSpPr>
        <p:spPr>
          <a:xfrm>
            <a:off x="7911520" y="4299670"/>
            <a:ext cx="146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lions</a:t>
            </a:r>
            <a:endParaRPr lang="en-US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57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#4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7C2F08-06A2-3944-A6ED-31485F1A7A6D}"/>
              </a:ext>
            </a:extLst>
          </p:cNvPr>
          <p:cNvGrpSpPr/>
          <p:nvPr/>
        </p:nvGrpSpPr>
        <p:grpSpPr>
          <a:xfrm>
            <a:off x="475890" y="5186393"/>
            <a:ext cx="11240219" cy="457200"/>
            <a:chOff x="475890" y="4902095"/>
            <a:chExt cx="11240219" cy="4572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D79F055-5FFA-6544-B82F-360953FCC587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090141-5529-BA46-8E15-DFBB84C77F4E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B6DC39E-6DF7-B24C-88F2-2A56DA886EB5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5B196E2-D5EF-8149-BA73-8F0FAA0E9F4B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5A79A34-B60E-5F43-A430-4CD610AB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5DCA366-66BC-F046-AC0D-FC6692B6167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88EAFD-8E76-AC42-863F-5B36FA23F52C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7710EF1-038A-CC43-AC9D-507EBD4DAD6D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B4414D4-73A2-9D47-92AF-98D6ECBF95F1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27A013-6935-E44D-957D-064BB96B556E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512FDE4-10D8-A348-AA7E-5B01D877B0D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87C66B2-D86D-4F4F-B89A-1C3A17D3B6F3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5E957E1-93F4-AF43-A55A-C408F6A73F2B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ACBC7A0-AE57-384B-9F18-66552A12B0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4AC7FDB-4B6F-4149-A8C2-AC782CF903DF}"/>
              </a:ext>
            </a:extLst>
          </p:cNvPr>
          <p:cNvGrpSpPr/>
          <p:nvPr/>
        </p:nvGrpSpPr>
        <p:grpSpPr>
          <a:xfrm>
            <a:off x="290898" y="5604070"/>
            <a:ext cx="1460222" cy="909587"/>
            <a:chOff x="290898" y="5319772"/>
            <a:chExt cx="1460222" cy="90958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5D779B-5B5E-744D-BDE3-D5FDFF9CE569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6BB9F7-1D2B-2E47-82CD-5D18AE775930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8069D8-131B-C046-8642-411192909956}"/>
              </a:ext>
            </a:extLst>
          </p:cNvPr>
          <p:cNvGrpSpPr/>
          <p:nvPr/>
        </p:nvGrpSpPr>
        <p:grpSpPr>
          <a:xfrm>
            <a:off x="10600837" y="5604070"/>
            <a:ext cx="1244557" cy="909587"/>
            <a:chOff x="10600837" y="5319772"/>
            <a:chExt cx="1244557" cy="90958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EB5C69-015C-3F41-B3A3-B534E9EF627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0C7570-51E1-1549-93C6-417937E68219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678A54E8-6338-6640-86A8-665C7BDB9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96406"/>
              </p:ext>
            </p:extLst>
          </p:nvPr>
        </p:nvGraphicFramePr>
        <p:xfrm>
          <a:off x="2510124" y="1938642"/>
          <a:ext cx="7637925" cy="218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975">
                  <a:extLst>
                    <a:ext uri="{9D8B030D-6E8A-4147-A177-3AD203B41FA5}">
                      <a16:colId xmlns:a16="http://schemas.microsoft.com/office/drawing/2014/main" val="3524447695"/>
                    </a:ext>
                  </a:extLst>
                </a:gridCol>
                <a:gridCol w="2545975">
                  <a:extLst>
                    <a:ext uri="{9D8B030D-6E8A-4147-A177-3AD203B41FA5}">
                      <a16:colId xmlns:a16="http://schemas.microsoft.com/office/drawing/2014/main" val="58000133"/>
                    </a:ext>
                  </a:extLst>
                </a:gridCol>
                <a:gridCol w="2545975">
                  <a:extLst>
                    <a:ext uri="{9D8B030D-6E8A-4147-A177-3AD203B41FA5}">
                      <a16:colId xmlns:a16="http://schemas.microsoft.com/office/drawing/2014/main" val="1830334304"/>
                    </a:ext>
                  </a:extLst>
                </a:gridCol>
              </a:tblGrid>
              <a:tr h="66733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944455"/>
                  </a:ext>
                </a:extLst>
              </a:tr>
              <a:tr h="15141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21728"/>
                  </a:ext>
                </a:extLst>
              </a:tr>
            </a:tbl>
          </a:graphicData>
        </a:graphic>
      </p:graphicFrame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16BF244C-2550-F540-9E04-8152A626A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96" y="2658741"/>
            <a:ext cx="1380119" cy="1371600"/>
          </a:xfrm>
          <a:prstGeom prst="rect">
            <a:avLst/>
          </a:prstGeom>
        </p:spPr>
      </p:pic>
      <p:pic>
        <p:nvPicPr>
          <p:cNvPr id="37" name="Picture 36" descr="Shape, circle&#10;&#10;Description automatically generated">
            <a:extLst>
              <a:ext uri="{FF2B5EF4-FFF2-40B4-BE49-F238E27FC236}">
                <a16:creationId xmlns:a16="http://schemas.microsoft.com/office/drawing/2014/main" id="{083CFCD2-3851-634C-B6A9-46F06A169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35" y="2658741"/>
            <a:ext cx="1380119" cy="1371600"/>
          </a:xfrm>
          <a:prstGeom prst="rect">
            <a:avLst/>
          </a:prstGeom>
        </p:spPr>
      </p:pic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399CDFDE-DBDA-4240-A0DD-7C7BA9C0A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08" y="2658741"/>
            <a:ext cx="1380119" cy="13716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608F6A8-A31A-834C-B842-ADDE9CFF9187}"/>
              </a:ext>
            </a:extLst>
          </p:cNvPr>
          <p:cNvSpPr txBox="1"/>
          <p:nvPr/>
        </p:nvSpPr>
        <p:spPr>
          <a:xfrm>
            <a:off x="0" y="84471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HelloAbracadabra" pitchFamily="2" charset="0"/>
              </a:rPr>
              <a:t>Each clock is assigned a letter.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ea typeface="HelloAbracadabra" pitchFamily="2" charset="0"/>
              </a:rPr>
              <a:t>Plot the time and the matching letters on the number line.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6CB315-6EC7-5A4C-974F-B6705203CA88}"/>
              </a:ext>
            </a:extLst>
          </p:cNvPr>
          <p:cNvSpPr txBox="1"/>
          <p:nvPr/>
        </p:nvSpPr>
        <p:spPr>
          <a:xfrm>
            <a:off x="1459289" y="5594672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C604D1-8291-EE4F-859A-24E7895E696D}"/>
              </a:ext>
            </a:extLst>
          </p:cNvPr>
          <p:cNvSpPr txBox="1"/>
          <p:nvPr/>
        </p:nvSpPr>
        <p:spPr>
          <a:xfrm>
            <a:off x="217048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B5D953A-048B-C341-858A-72E24E75D285}"/>
              </a:ext>
            </a:extLst>
          </p:cNvPr>
          <p:cNvSpPr txBox="1"/>
          <p:nvPr/>
        </p:nvSpPr>
        <p:spPr>
          <a:xfrm>
            <a:off x="3051004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1C5EFF-77D5-1648-8B52-FBB7CE9C1360}"/>
              </a:ext>
            </a:extLst>
          </p:cNvPr>
          <p:cNvSpPr txBox="1"/>
          <p:nvPr/>
        </p:nvSpPr>
        <p:spPr>
          <a:xfrm>
            <a:off x="3901698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E90A57-38D8-9047-AAE1-4A63B30FBC31}"/>
              </a:ext>
            </a:extLst>
          </p:cNvPr>
          <p:cNvSpPr txBox="1"/>
          <p:nvPr/>
        </p:nvSpPr>
        <p:spPr>
          <a:xfrm>
            <a:off x="476529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F496EFC-7F75-B84F-8A6C-7E769D9C2FAE}"/>
              </a:ext>
            </a:extLst>
          </p:cNvPr>
          <p:cNvSpPr txBox="1"/>
          <p:nvPr/>
        </p:nvSpPr>
        <p:spPr>
          <a:xfrm>
            <a:off x="5595021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B9E042-7750-7D41-A372-479CF3FD0240}"/>
              </a:ext>
            </a:extLst>
          </p:cNvPr>
          <p:cNvSpPr txBox="1"/>
          <p:nvPr/>
        </p:nvSpPr>
        <p:spPr>
          <a:xfrm>
            <a:off x="643973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40DDB3-F4A2-F94E-8C69-478333A562C6}"/>
              </a:ext>
            </a:extLst>
          </p:cNvPr>
          <p:cNvSpPr txBox="1"/>
          <p:nvPr/>
        </p:nvSpPr>
        <p:spPr>
          <a:xfrm>
            <a:off x="7269458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44803C-4267-FF40-9E20-760EA21C64AF}"/>
              </a:ext>
            </a:extLst>
          </p:cNvPr>
          <p:cNvSpPr txBox="1"/>
          <p:nvPr/>
        </p:nvSpPr>
        <p:spPr>
          <a:xfrm>
            <a:off x="811611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E2CAB7-7B4B-8A49-A4CA-DB7600A96DFC}"/>
              </a:ext>
            </a:extLst>
          </p:cNvPr>
          <p:cNvSpPr txBox="1"/>
          <p:nvPr/>
        </p:nvSpPr>
        <p:spPr>
          <a:xfrm>
            <a:off x="8979705" y="55964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357D8E-E177-844F-844A-BA850D93E3CA}"/>
              </a:ext>
            </a:extLst>
          </p:cNvPr>
          <p:cNvSpPr txBox="1"/>
          <p:nvPr/>
        </p:nvSpPr>
        <p:spPr>
          <a:xfrm>
            <a:off x="9807721" y="559615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11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#4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7C2F08-06A2-3944-A6ED-31485F1A7A6D}"/>
              </a:ext>
            </a:extLst>
          </p:cNvPr>
          <p:cNvGrpSpPr/>
          <p:nvPr/>
        </p:nvGrpSpPr>
        <p:grpSpPr>
          <a:xfrm>
            <a:off x="475890" y="5186393"/>
            <a:ext cx="11240219" cy="457200"/>
            <a:chOff x="475890" y="4902095"/>
            <a:chExt cx="11240219" cy="4572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D79F055-5FFA-6544-B82F-360953FCC587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090141-5529-BA46-8E15-DFBB84C77F4E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B6DC39E-6DF7-B24C-88F2-2A56DA886EB5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5B196E2-D5EF-8149-BA73-8F0FAA0E9F4B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5A79A34-B60E-5F43-A430-4CD610AB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5DCA366-66BC-F046-AC0D-FC6692B6167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88EAFD-8E76-AC42-863F-5B36FA23F52C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7710EF1-038A-CC43-AC9D-507EBD4DAD6D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B4414D4-73A2-9D47-92AF-98D6ECBF95F1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27A013-6935-E44D-957D-064BB96B556E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512FDE4-10D8-A348-AA7E-5B01D877B0D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87C66B2-D86D-4F4F-B89A-1C3A17D3B6F3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5E957E1-93F4-AF43-A55A-C408F6A73F2B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ACBC7A0-AE57-384B-9F18-66552A12B0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4AC7FDB-4B6F-4149-A8C2-AC782CF903DF}"/>
              </a:ext>
            </a:extLst>
          </p:cNvPr>
          <p:cNvGrpSpPr/>
          <p:nvPr/>
        </p:nvGrpSpPr>
        <p:grpSpPr>
          <a:xfrm>
            <a:off x="290898" y="5604070"/>
            <a:ext cx="1460222" cy="909587"/>
            <a:chOff x="290898" y="5319772"/>
            <a:chExt cx="1460222" cy="90958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5D779B-5B5E-744D-BDE3-D5FDFF9CE569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6BB9F7-1D2B-2E47-82CD-5D18AE775930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8069D8-131B-C046-8642-411192909956}"/>
              </a:ext>
            </a:extLst>
          </p:cNvPr>
          <p:cNvGrpSpPr/>
          <p:nvPr/>
        </p:nvGrpSpPr>
        <p:grpSpPr>
          <a:xfrm>
            <a:off x="10600837" y="5604070"/>
            <a:ext cx="1244557" cy="909587"/>
            <a:chOff x="10600837" y="5319772"/>
            <a:chExt cx="1244557" cy="90958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EB5C69-015C-3F41-B3A3-B534E9EF627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0C7570-51E1-1549-93C6-417937E68219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73966BD-65D2-B040-9462-27A93FDC9A5A}"/>
              </a:ext>
            </a:extLst>
          </p:cNvPr>
          <p:cNvSpPr txBox="1"/>
          <p:nvPr/>
        </p:nvSpPr>
        <p:spPr>
          <a:xfrm>
            <a:off x="1459289" y="5594672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7BCE37-BEA2-9949-BDE4-453BF5697C68}"/>
              </a:ext>
            </a:extLst>
          </p:cNvPr>
          <p:cNvSpPr txBox="1"/>
          <p:nvPr/>
        </p:nvSpPr>
        <p:spPr>
          <a:xfrm>
            <a:off x="217048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DDD75F-5BED-D748-B05C-6AF0823B4404}"/>
              </a:ext>
            </a:extLst>
          </p:cNvPr>
          <p:cNvSpPr txBox="1"/>
          <p:nvPr/>
        </p:nvSpPr>
        <p:spPr>
          <a:xfrm>
            <a:off x="3051004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1ADA5-5EDE-7D45-8B26-6930DB311F2E}"/>
              </a:ext>
            </a:extLst>
          </p:cNvPr>
          <p:cNvSpPr txBox="1"/>
          <p:nvPr/>
        </p:nvSpPr>
        <p:spPr>
          <a:xfrm>
            <a:off x="3901698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25C5CB-8EE0-544A-9721-728A5A32E67C}"/>
              </a:ext>
            </a:extLst>
          </p:cNvPr>
          <p:cNvSpPr txBox="1"/>
          <p:nvPr/>
        </p:nvSpPr>
        <p:spPr>
          <a:xfrm>
            <a:off x="476529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7F0D35-6D55-6B4E-B42D-507BB1404C7B}"/>
              </a:ext>
            </a:extLst>
          </p:cNvPr>
          <p:cNvSpPr txBox="1"/>
          <p:nvPr/>
        </p:nvSpPr>
        <p:spPr>
          <a:xfrm>
            <a:off x="5595021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008EA6-2103-5646-B06B-84531F284FBB}"/>
              </a:ext>
            </a:extLst>
          </p:cNvPr>
          <p:cNvSpPr txBox="1"/>
          <p:nvPr/>
        </p:nvSpPr>
        <p:spPr>
          <a:xfrm>
            <a:off x="643973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61B553-A62A-E748-9D74-D52628168AEB}"/>
              </a:ext>
            </a:extLst>
          </p:cNvPr>
          <p:cNvSpPr txBox="1"/>
          <p:nvPr/>
        </p:nvSpPr>
        <p:spPr>
          <a:xfrm>
            <a:off x="7269458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62A383-EF3F-C343-985B-A6EF9694291B}"/>
              </a:ext>
            </a:extLst>
          </p:cNvPr>
          <p:cNvSpPr txBox="1"/>
          <p:nvPr/>
        </p:nvSpPr>
        <p:spPr>
          <a:xfrm>
            <a:off x="811611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AF8DCB-CA53-4143-8285-2B6A16D1CCDA}"/>
              </a:ext>
            </a:extLst>
          </p:cNvPr>
          <p:cNvSpPr txBox="1"/>
          <p:nvPr/>
        </p:nvSpPr>
        <p:spPr>
          <a:xfrm>
            <a:off x="8979705" y="55964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BD9A49-3800-6C4B-87A0-5E0A5408394D}"/>
              </a:ext>
            </a:extLst>
          </p:cNvPr>
          <p:cNvSpPr txBox="1"/>
          <p:nvPr/>
        </p:nvSpPr>
        <p:spPr>
          <a:xfrm>
            <a:off x="9807721" y="559615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3BCB96-B8FB-BF4D-8CBF-CD2F435BC091}"/>
              </a:ext>
            </a:extLst>
          </p:cNvPr>
          <p:cNvSpPr txBox="1"/>
          <p:nvPr/>
        </p:nvSpPr>
        <p:spPr>
          <a:xfrm>
            <a:off x="10550078" y="4516099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7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A1715791-9A1B-774E-97A1-85B82BE3A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09514"/>
              </p:ext>
            </p:extLst>
          </p:nvPr>
        </p:nvGraphicFramePr>
        <p:xfrm>
          <a:off x="2510124" y="1938642"/>
          <a:ext cx="7637925" cy="218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975">
                  <a:extLst>
                    <a:ext uri="{9D8B030D-6E8A-4147-A177-3AD203B41FA5}">
                      <a16:colId xmlns:a16="http://schemas.microsoft.com/office/drawing/2014/main" val="3524447695"/>
                    </a:ext>
                  </a:extLst>
                </a:gridCol>
                <a:gridCol w="2545975">
                  <a:extLst>
                    <a:ext uri="{9D8B030D-6E8A-4147-A177-3AD203B41FA5}">
                      <a16:colId xmlns:a16="http://schemas.microsoft.com/office/drawing/2014/main" val="58000133"/>
                    </a:ext>
                  </a:extLst>
                </a:gridCol>
                <a:gridCol w="2545975">
                  <a:extLst>
                    <a:ext uri="{9D8B030D-6E8A-4147-A177-3AD203B41FA5}">
                      <a16:colId xmlns:a16="http://schemas.microsoft.com/office/drawing/2014/main" val="1830334304"/>
                    </a:ext>
                  </a:extLst>
                </a:gridCol>
              </a:tblGrid>
              <a:tr h="66733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944455"/>
                  </a:ext>
                </a:extLst>
              </a:tr>
              <a:tr h="15141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21728"/>
                  </a:ext>
                </a:extLst>
              </a:tr>
            </a:tbl>
          </a:graphicData>
        </a:graphic>
      </p:graphicFrame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C5211CE1-9138-644B-A986-D97537278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96" y="2658741"/>
            <a:ext cx="1380119" cy="1371600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FF21316E-B771-9246-B88F-B54FD7E0D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35" y="2658741"/>
            <a:ext cx="1380119" cy="1371600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D2E54015-BCFA-F64E-BE6E-D004D46B8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08" y="2658741"/>
            <a:ext cx="1380119" cy="13716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4B59C6F9-92CD-104C-81AB-97E40B7D091A}"/>
              </a:ext>
            </a:extLst>
          </p:cNvPr>
          <p:cNvSpPr txBox="1"/>
          <p:nvPr/>
        </p:nvSpPr>
        <p:spPr>
          <a:xfrm>
            <a:off x="756195" y="4261347"/>
            <a:ext cx="52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6B37A6-FBBF-3F48-AA02-1ECCFB3EDD2D}"/>
              </a:ext>
            </a:extLst>
          </p:cNvPr>
          <p:cNvSpPr txBox="1"/>
          <p:nvPr/>
        </p:nvSpPr>
        <p:spPr>
          <a:xfrm>
            <a:off x="4995286" y="4271108"/>
            <a:ext cx="52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dirty="0">
                <a:solidFill>
                  <a:srgbClr val="00B05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7C7CD3D-0F20-9049-8E27-508103E119C6}"/>
              </a:ext>
            </a:extLst>
          </p:cNvPr>
          <p:cNvSpPr txBox="1"/>
          <p:nvPr/>
        </p:nvSpPr>
        <p:spPr>
          <a:xfrm>
            <a:off x="7464344" y="4261347"/>
            <a:ext cx="52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141811-B9B2-CF47-913D-80A6915943AB}"/>
              </a:ext>
            </a:extLst>
          </p:cNvPr>
          <p:cNvSpPr txBox="1"/>
          <p:nvPr/>
        </p:nvSpPr>
        <p:spPr>
          <a:xfrm>
            <a:off x="7359472" y="4813002"/>
            <a:ext cx="806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6:40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3786A66-D9AD-E843-B072-7FC640B077E4}"/>
              </a:ext>
            </a:extLst>
          </p:cNvPr>
          <p:cNvSpPr txBox="1"/>
          <p:nvPr/>
        </p:nvSpPr>
        <p:spPr>
          <a:xfrm>
            <a:off x="4945877" y="4820299"/>
            <a:ext cx="806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00B050"/>
                </a:solidFill>
                <a:latin typeface="Century Gothic" panose="020B0502020202020204" pitchFamily="34" charset="0"/>
              </a:rPr>
              <a:t>6:25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66CA835-6123-584E-9B21-A6FD962F2B99}"/>
              </a:ext>
            </a:extLst>
          </p:cNvPr>
          <p:cNvSpPr txBox="1"/>
          <p:nvPr/>
        </p:nvSpPr>
        <p:spPr>
          <a:xfrm>
            <a:off x="672725" y="4828819"/>
            <a:ext cx="806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0070C0"/>
                </a:solidFill>
                <a:latin typeface="Century Gothic" panose="020B0502020202020204" pitchFamily="34" charset="0"/>
              </a:rPr>
              <a:t>6:00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D953C8F-8BD3-F746-A9C9-D270A9E02AC0}"/>
              </a:ext>
            </a:extLst>
          </p:cNvPr>
          <p:cNvSpPr txBox="1"/>
          <p:nvPr/>
        </p:nvSpPr>
        <p:spPr>
          <a:xfrm>
            <a:off x="0" y="84471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ea typeface="HelloAbracadabra" pitchFamily="2" charset="0"/>
              </a:rPr>
              <a:t>Each clock is assigned a letter.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ea typeface="HelloAbracadabra" pitchFamily="2" charset="0"/>
              </a:rPr>
              <a:t>Plot the time and the matching letters on the number line.</a:t>
            </a:r>
          </a:p>
        </p:txBody>
      </p:sp>
    </p:spTree>
    <p:extLst>
      <p:ext uri="{BB962C8B-B14F-4D97-AF65-F5344CB8AC3E}">
        <p14:creationId xmlns:p14="http://schemas.microsoft.com/office/powerpoint/2010/main" val="1685161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#5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8F6447-70FB-E449-81AA-B9221951A4D9}"/>
              </a:ext>
            </a:extLst>
          </p:cNvPr>
          <p:cNvSpPr txBox="1"/>
          <p:nvPr/>
        </p:nvSpPr>
        <p:spPr>
          <a:xfrm>
            <a:off x="3234905" y="12129"/>
            <a:ext cx="80172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Century Gothic" panose="020B0502020202020204" pitchFamily="34" charset="0"/>
              </a:rPr>
              <a:t>Greg went to the park at 8:30.  Draw clock hands and plot the time on the number line.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69693DC9-3B82-9042-AC6A-350099548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85" y="1049087"/>
            <a:ext cx="3378226" cy="33573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FDDE2-62AF-2E48-A736-7B8DB416700E}"/>
              </a:ext>
            </a:extLst>
          </p:cNvPr>
          <p:cNvGrpSpPr/>
          <p:nvPr/>
        </p:nvGrpSpPr>
        <p:grpSpPr>
          <a:xfrm>
            <a:off x="475890" y="5186393"/>
            <a:ext cx="11240219" cy="457200"/>
            <a:chOff x="475890" y="4902095"/>
            <a:chExt cx="11240219" cy="4572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093CA9B-6ADA-F34A-A850-84B0980FA0E8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B155096-CF32-0C4E-821F-E685EBA2BDDA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61D7CAA-83F1-6144-8ACD-9A2CF8EDC800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B6A110D-93A0-B14A-BE9C-05C0E843768B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6EF4EE8-3494-F34B-8298-8AE162FF58C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328F33-9B52-4941-94B6-AC53B56925A7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B04DB67-CF6D-874A-911F-5BAD78FA0325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E3C70F-123F-FE4E-83BC-C5FD06F93E28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33A2701-57A1-7C43-B976-7A31625A4EEA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5B12D6-2A17-714B-BF8D-0B8E3B2F79ED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54AB8B5-6F0F-ED44-B910-6C231AC0B5DA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8CB79F5-41D8-B64C-BCC8-A57A633863B7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39FEBE9-763A-9A41-990D-3DE6D049D75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4D44418-1CB8-D44E-8A91-ECADF2ABE45B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8D2B04-0AFE-E04A-A35E-AF579376F1E7}"/>
              </a:ext>
            </a:extLst>
          </p:cNvPr>
          <p:cNvGrpSpPr/>
          <p:nvPr/>
        </p:nvGrpSpPr>
        <p:grpSpPr>
          <a:xfrm>
            <a:off x="290898" y="5604070"/>
            <a:ext cx="1460222" cy="909587"/>
            <a:chOff x="290898" y="5319772"/>
            <a:chExt cx="1460222" cy="90958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14A415-98BD-1B45-ABE5-9291286DC227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194F0C-A15B-474C-9CAB-CB67CDCFA823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66D84D-4B38-F44C-A75A-C6CD68AF8A18}"/>
              </a:ext>
            </a:extLst>
          </p:cNvPr>
          <p:cNvGrpSpPr/>
          <p:nvPr/>
        </p:nvGrpSpPr>
        <p:grpSpPr>
          <a:xfrm>
            <a:off x="10600837" y="5604070"/>
            <a:ext cx="1244557" cy="909587"/>
            <a:chOff x="10600837" y="5319772"/>
            <a:chExt cx="1244557" cy="90958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3BC3D8-FC5C-F741-A5D4-7ECB4C7659D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72D160-22DA-BE4E-B685-2198F18532C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DDA09A1-8E8B-F84A-BB00-7D6E0AFF3E3A}"/>
              </a:ext>
            </a:extLst>
          </p:cNvPr>
          <p:cNvSpPr txBox="1"/>
          <p:nvPr/>
        </p:nvSpPr>
        <p:spPr>
          <a:xfrm>
            <a:off x="10442504" y="4516099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5F1B01-D0B4-DF4F-92BB-ADCE50FE38D2}"/>
              </a:ext>
            </a:extLst>
          </p:cNvPr>
          <p:cNvSpPr txBox="1"/>
          <p:nvPr/>
        </p:nvSpPr>
        <p:spPr>
          <a:xfrm>
            <a:off x="130212" y="4514618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8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13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#5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8F6447-70FB-E449-81AA-B9221951A4D9}"/>
              </a:ext>
            </a:extLst>
          </p:cNvPr>
          <p:cNvSpPr txBox="1"/>
          <p:nvPr/>
        </p:nvSpPr>
        <p:spPr>
          <a:xfrm>
            <a:off x="3234905" y="12129"/>
            <a:ext cx="80172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Century Gothic" panose="020B0502020202020204" pitchFamily="34" charset="0"/>
              </a:rPr>
              <a:t>Greg went to the park at 8:30.  Draw clock hands and plot the time on the number line.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693DC9-3B82-9042-AC6A-350099548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185" y="1049087"/>
            <a:ext cx="3378225" cy="33573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FDDE2-62AF-2E48-A736-7B8DB416700E}"/>
              </a:ext>
            </a:extLst>
          </p:cNvPr>
          <p:cNvGrpSpPr/>
          <p:nvPr/>
        </p:nvGrpSpPr>
        <p:grpSpPr>
          <a:xfrm>
            <a:off x="475890" y="5186393"/>
            <a:ext cx="11240219" cy="457200"/>
            <a:chOff x="475890" y="4902095"/>
            <a:chExt cx="11240219" cy="4572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093CA9B-6ADA-F34A-A850-84B0980FA0E8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B155096-CF32-0C4E-821F-E685EBA2BDDA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61D7CAA-83F1-6144-8ACD-9A2CF8EDC800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B6A110D-93A0-B14A-BE9C-05C0E843768B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6EF4EE8-3494-F34B-8298-8AE162FF58C9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328F33-9B52-4941-94B6-AC53B56925A7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B04DB67-CF6D-874A-911F-5BAD78FA0325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E3C70F-123F-FE4E-83BC-C5FD06F93E28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33A2701-57A1-7C43-B976-7A31625A4EEA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5B12D6-2A17-714B-BF8D-0B8E3B2F79ED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54AB8B5-6F0F-ED44-B910-6C231AC0B5DA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8CB79F5-41D8-B64C-BCC8-A57A633863B7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39FEBE9-763A-9A41-990D-3DE6D049D75D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4D44418-1CB8-D44E-8A91-ECADF2ABE45B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8D2B04-0AFE-E04A-A35E-AF579376F1E7}"/>
              </a:ext>
            </a:extLst>
          </p:cNvPr>
          <p:cNvGrpSpPr/>
          <p:nvPr/>
        </p:nvGrpSpPr>
        <p:grpSpPr>
          <a:xfrm>
            <a:off x="290898" y="5604070"/>
            <a:ext cx="1460222" cy="909587"/>
            <a:chOff x="290898" y="5319772"/>
            <a:chExt cx="1460222" cy="90958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14A415-98BD-1B45-ABE5-9291286DC227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194F0C-A15B-474C-9CAB-CB67CDCFA823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66D84D-4B38-F44C-A75A-C6CD68AF8A18}"/>
              </a:ext>
            </a:extLst>
          </p:cNvPr>
          <p:cNvGrpSpPr/>
          <p:nvPr/>
        </p:nvGrpSpPr>
        <p:grpSpPr>
          <a:xfrm>
            <a:off x="10600837" y="5604070"/>
            <a:ext cx="1244557" cy="909587"/>
            <a:chOff x="10600837" y="5319772"/>
            <a:chExt cx="1244557" cy="90958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3BC3D8-FC5C-F741-A5D4-7ECB4C7659D4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72D160-22DA-BE4E-B685-2198F18532CF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DDA09A1-8E8B-F84A-BB00-7D6E0AFF3E3A}"/>
              </a:ext>
            </a:extLst>
          </p:cNvPr>
          <p:cNvSpPr txBox="1"/>
          <p:nvPr/>
        </p:nvSpPr>
        <p:spPr>
          <a:xfrm>
            <a:off x="10442504" y="4516099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9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5F1B01-D0B4-DF4F-92BB-ADCE50FE38D2}"/>
              </a:ext>
            </a:extLst>
          </p:cNvPr>
          <p:cNvSpPr txBox="1"/>
          <p:nvPr/>
        </p:nvSpPr>
        <p:spPr>
          <a:xfrm>
            <a:off x="130212" y="4514618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8</a:t>
            </a:r>
            <a:r>
              <a:rPr lang="en-US" sz="36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:00</a:t>
            </a:r>
            <a:endParaRPr lang="en-US" sz="36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E3572D-424A-2B49-AB0B-259B36DFF83C}"/>
              </a:ext>
            </a:extLst>
          </p:cNvPr>
          <p:cNvSpPr txBox="1"/>
          <p:nvPr/>
        </p:nvSpPr>
        <p:spPr>
          <a:xfrm>
            <a:off x="5473172" y="4527340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8</a:t>
            </a:r>
            <a:r>
              <a:rPr lang="en-US" sz="36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:30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4DC1F4-1358-2B45-8955-5C1B9FDE5B65}"/>
              </a:ext>
            </a:extLst>
          </p:cNvPr>
          <p:cNvSpPr txBox="1"/>
          <p:nvPr/>
        </p:nvSpPr>
        <p:spPr>
          <a:xfrm>
            <a:off x="1459289" y="5594672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991832-B560-364E-BE9F-958B0F629DAD}"/>
              </a:ext>
            </a:extLst>
          </p:cNvPr>
          <p:cNvSpPr txBox="1"/>
          <p:nvPr/>
        </p:nvSpPr>
        <p:spPr>
          <a:xfrm>
            <a:off x="217048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C3615C-2D83-7F4C-8479-8837F220E8B7}"/>
              </a:ext>
            </a:extLst>
          </p:cNvPr>
          <p:cNvSpPr txBox="1"/>
          <p:nvPr/>
        </p:nvSpPr>
        <p:spPr>
          <a:xfrm>
            <a:off x="3051004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6267-4F0E-FE4E-BDAA-7BA5AE8FAECE}"/>
              </a:ext>
            </a:extLst>
          </p:cNvPr>
          <p:cNvSpPr txBox="1"/>
          <p:nvPr/>
        </p:nvSpPr>
        <p:spPr>
          <a:xfrm>
            <a:off x="3901698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F7AAB6-ACA2-594E-ABD6-1E76175894F7}"/>
              </a:ext>
            </a:extLst>
          </p:cNvPr>
          <p:cNvSpPr txBox="1"/>
          <p:nvPr/>
        </p:nvSpPr>
        <p:spPr>
          <a:xfrm>
            <a:off x="4765293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78CA4D-9F66-F94E-813B-6D29C61578F7}"/>
              </a:ext>
            </a:extLst>
          </p:cNvPr>
          <p:cNvSpPr txBox="1"/>
          <p:nvPr/>
        </p:nvSpPr>
        <p:spPr>
          <a:xfrm>
            <a:off x="5595021" y="5593190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6A3243-0371-DC4C-A22B-083C63A3526E}"/>
              </a:ext>
            </a:extLst>
          </p:cNvPr>
          <p:cNvSpPr txBox="1"/>
          <p:nvPr/>
        </p:nvSpPr>
        <p:spPr>
          <a:xfrm>
            <a:off x="643973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672DE5-4DCB-4243-A39C-3C8F595C50DB}"/>
              </a:ext>
            </a:extLst>
          </p:cNvPr>
          <p:cNvSpPr txBox="1"/>
          <p:nvPr/>
        </p:nvSpPr>
        <p:spPr>
          <a:xfrm>
            <a:off x="7269458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3184DB-B0BC-614C-8F6B-C5CF610E6687}"/>
              </a:ext>
            </a:extLst>
          </p:cNvPr>
          <p:cNvSpPr txBox="1"/>
          <p:nvPr/>
        </p:nvSpPr>
        <p:spPr>
          <a:xfrm>
            <a:off x="8116110" y="5599484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0691BF-93F5-C141-B2E3-AD077E3EDF43}"/>
              </a:ext>
            </a:extLst>
          </p:cNvPr>
          <p:cNvSpPr txBox="1"/>
          <p:nvPr/>
        </p:nvSpPr>
        <p:spPr>
          <a:xfrm>
            <a:off x="8979705" y="559644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D775C3-7CC9-A243-9253-D81FF7180D23}"/>
              </a:ext>
            </a:extLst>
          </p:cNvPr>
          <p:cNvSpPr txBox="1"/>
          <p:nvPr/>
        </p:nvSpPr>
        <p:spPr>
          <a:xfrm>
            <a:off x="9807721" y="5596156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3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#6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1023428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ea typeface="HelloAbracadabra" pitchFamily="2" charset="0"/>
              </a:rPr>
              <a:t>Sam believes the mystery time is 4:15. 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  <a:ea typeface="HelloAbracadabra" pitchFamily="2" charset="0"/>
              </a:rPr>
              <a:t>Do you agree or disagree? Explain.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6900B1-6354-784E-83BF-D548488E6D01}"/>
              </a:ext>
            </a:extLst>
          </p:cNvPr>
          <p:cNvGrpSpPr/>
          <p:nvPr/>
        </p:nvGrpSpPr>
        <p:grpSpPr>
          <a:xfrm>
            <a:off x="475890" y="3841694"/>
            <a:ext cx="11240219" cy="457200"/>
            <a:chOff x="475890" y="4902095"/>
            <a:chExt cx="11240219" cy="4572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3A61FA8-E26E-744C-82E5-1D656EC75CB9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3D6D61-AC21-D04C-9A32-F0CB9B23654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51685F-1175-FD4D-B50C-ED857E7EE21D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41BEB2-3D2F-EB4D-9E34-9ED2F629E727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275B45-6D65-FD42-9924-953B94F3F712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3B7F582-35D3-7D45-8FD9-B67EDFE51F17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7ADE5B-1990-A34F-9204-8E030F05369A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F32CBD-EB28-0A42-ABD7-875ED0D1BF8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61673B-178F-4D47-A6C0-B1FC9A819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79A8A1-30D8-DE40-823A-FAB9E76337B0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EC876D0-7530-124B-86B2-0D04E39C5A6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D46A8D-212F-B945-990A-C3F57860090D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BAC0DA9-440D-F142-8ACD-7A75A17C9C5C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2DF47D-B787-6D49-8FCF-EF21C2E83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53C459-F1A4-2E42-9F87-BE5049FC51E7}"/>
              </a:ext>
            </a:extLst>
          </p:cNvPr>
          <p:cNvGrpSpPr/>
          <p:nvPr/>
        </p:nvGrpSpPr>
        <p:grpSpPr>
          <a:xfrm>
            <a:off x="290898" y="4259371"/>
            <a:ext cx="1460222" cy="909587"/>
            <a:chOff x="290898" y="5319772"/>
            <a:chExt cx="1460222" cy="9095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2B7CF8-4518-984B-975A-D219DF35B063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D260AA-E7E7-C84F-A95B-636DAAA59706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923F6A-0814-3442-8DA4-05BC04E7EF73}"/>
              </a:ext>
            </a:extLst>
          </p:cNvPr>
          <p:cNvGrpSpPr/>
          <p:nvPr/>
        </p:nvGrpSpPr>
        <p:grpSpPr>
          <a:xfrm>
            <a:off x="10600837" y="4259371"/>
            <a:ext cx="1244557" cy="909587"/>
            <a:chOff x="10600837" y="5319772"/>
            <a:chExt cx="1244557" cy="9095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2ED75-A79D-C944-ABC9-29851D6A085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78DC3A-B8EA-2F44-B514-A8A26D1A0A53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64E6192-C39A-7A43-81C2-EB2A2DCE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57" y="2582938"/>
            <a:ext cx="1196103" cy="1188719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D63E6FD-D9EB-7C49-A9E7-DA8B0D02D679}"/>
              </a:ext>
            </a:extLst>
          </p:cNvPr>
          <p:cNvSpPr>
            <a:spLocks noChangeAspect="1"/>
          </p:cNvSpPr>
          <p:nvPr/>
        </p:nvSpPr>
        <p:spPr>
          <a:xfrm>
            <a:off x="3267196" y="3284569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9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422083" y="394249"/>
            <a:ext cx="9670381" cy="2437725"/>
            <a:chOff x="-658122" y="2216063"/>
            <a:chExt cx="7777592" cy="1561202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658122" y="2216063"/>
              <a:ext cx="7777592" cy="1561202"/>
            </a:xfrm>
            <a:prstGeom prst="wedgeRoundRectCallout">
              <a:avLst>
                <a:gd name="adj1" fmla="val -49454"/>
                <a:gd name="adj2" fmla="val -67721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658122" y="2484522"/>
              <a:ext cx="7777592" cy="1123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5400" dirty="0">
                  <a:latin typeface="Century Gothic" panose="020B0502020202020204" pitchFamily="34" charset="0"/>
                  <a:ea typeface="HelloAbracadabra" pitchFamily="2" charset="0"/>
                </a:rPr>
                <a:t>Today we’ll use number </a:t>
              </a:r>
            </a:p>
            <a:p>
              <a:pPr algn="ctr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5400" dirty="0">
                  <a:latin typeface="Century Gothic" panose="020B0502020202020204" pitchFamily="34" charset="0"/>
                  <a:ea typeface="HelloAbracadabra" pitchFamily="2" charset="0"/>
                </a:rPr>
                <a:t>lines to plot time.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9797693" y="1739590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E15408-3C6B-594C-80A1-9BEE2878D2BA}"/>
              </a:ext>
            </a:extLst>
          </p:cNvPr>
          <p:cNvGrpSpPr/>
          <p:nvPr userDrawn="1"/>
        </p:nvGrpSpPr>
        <p:grpSpPr>
          <a:xfrm>
            <a:off x="0" y="5825652"/>
            <a:ext cx="12213362" cy="1029520"/>
            <a:chOff x="22568" y="1425243"/>
            <a:chExt cx="12164947" cy="5110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E53328-CA6C-6343-BCE0-BC0C2A2BCCEC}"/>
                </a:ext>
              </a:extLst>
            </p:cNvPr>
            <p:cNvSpPr/>
            <p:nvPr userDrawn="1"/>
          </p:nvSpPr>
          <p:spPr>
            <a:xfrm>
              <a:off x="22568" y="1425243"/>
              <a:ext cx="12164947" cy="511051"/>
            </a:xfrm>
            <a:prstGeom prst="rect">
              <a:avLst/>
            </a:prstGeom>
            <a:solidFill>
              <a:srgbClr val="85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3417DB-17E3-0A48-8EC5-35F71F816E0A}"/>
                </a:ext>
              </a:extLst>
            </p:cNvPr>
            <p:cNvSpPr/>
            <p:nvPr userDrawn="1"/>
          </p:nvSpPr>
          <p:spPr>
            <a:xfrm>
              <a:off x="22569" y="1479182"/>
              <a:ext cx="12143669" cy="381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spcAft>
                  <a:spcPts val="200"/>
                </a:spcAft>
                <a:buNone/>
              </a:pPr>
              <a:r>
                <a:rPr lang="en-US" sz="4400" b="1" dirty="0">
                  <a:latin typeface="Century Gothic" panose="020B0502020202020204" pitchFamily="34" charset="0"/>
                </a:rPr>
                <a:t>L</a:t>
              </a:r>
              <a:r>
                <a:rPr lang="en-US" sz="4400" b="1" i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et’s review number lines! 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#6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6900B1-6354-784E-83BF-D548488E6D01}"/>
              </a:ext>
            </a:extLst>
          </p:cNvPr>
          <p:cNvGrpSpPr/>
          <p:nvPr/>
        </p:nvGrpSpPr>
        <p:grpSpPr>
          <a:xfrm>
            <a:off x="475890" y="3841694"/>
            <a:ext cx="11240219" cy="457200"/>
            <a:chOff x="475890" y="4902095"/>
            <a:chExt cx="11240219" cy="4572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3A61FA8-E26E-744C-82E5-1D656EC75CB9}"/>
                </a:ext>
              </a:extLst>
            </p:cNvPr>
            <p:cNvCxnSpPr>
              <a:cxnSpLocks/>
            </p:cNvCxnSpPr>
            <p:nvPr/>
          </p:nvCxnSpPr>
          <p:spPr>
            <a:xfrm>
              <a:off x="475890" y="5130695"/>
              <a:ext cx="112402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3D6D61-AC21-D04C-9A32-F0CB9B23654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60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51685F-1175-FD4D-B50C-ED857E7EE21D}"/>
                </a:ext>
              </a:extLst>
            </p:cNvPr>
            <p:cNvCxnSpPr>
              <a:cxnSpLocks/>
            </p:cNvCxnSpPr>
            <p:nvPr/>
          </p:nvCxnSpPr>
          <p:spPr>
            <a:xfrm>
              <a:off x="184628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41BEB2-3D2F-EB4D-9E34-9ED2F629E727}"/>
                </a:ext>
              </a:extLst>
            </p:cNvPr>
            <p:cNvCxnSpPr>
              <a:cxnSpLocks/>
            </p:cNvCxnSpPr>
            <p:nvPr/>
          </p:nvCxnSpPr>
          <p:spPr>
            <a:xfrm>
              <a:off x="2686817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275B45-6D65-FD42-9924-953B94F3F712}"/>
                </a:ext>
              </a:extLst>
            </p:cNvPr>
            <p:cNvCxnSpPr>
              <a:cxnSpLocks/>
            </p:cNvCxnSpPr>
            <p:nvPr/>
          </p:nvCxnSpPr>
          <p:spPr>
            <a:xfrm>
              <a:off x="3535392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3B7F582-35D3-7D45-8FD9-B67EDFE51F17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78" y="4902095"/>
              <a:ext cx="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7ADE5B-1990-A34F-9204-8E030F05369A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4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F32CBD-EB28-0A42-ABD7-875ED0D1BF8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079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61673B-178F-4D47-A6C0-B1FC9A819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73654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79A8A1-30D8-DE40-823A-FAB9E76337B0}"/>
                </a:ext>
              </a:extLst>
            </p:cNvPr>
            <p:cNvCxnSpPr>
              <a:cxnSpLocks/>
            </p:cNvCxnSpPr>
            <p:nvPr/>
          </p:nvCxnSpPr>
          <p:spPr>
            <a:xfrm>
              <a:off x="692210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EC876D0-7530-124B-86B2-0D04E39C5A64}"/>
                </a:ext>
              </a:extLst>
            </p:cNvPr>
            <p:cNvCxnSpPr>
              <a:cxnSpLocks/>
            </p:cNvCxnSpPr>
            <p:nvPr/>
          </p:nvCxnSpPr>
          <p:spPr>
            <a:xfrm>
              <a:off x="7762633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D46A8D-212F-B945-990A-C3F57860090D}"/>
                </a:ext>
              </a:extLst>
            </p:cNvPr>
            <p:cNvCxnSpPr>
              <a:cxnSpLocks/>
            </p:cNvCxnSpPr>
            <p:nvPr/>
          </p:nvCxnSpPr>
          <p:spPr>
            <a:xfrm>
              <a:off x="8611208" y="4983480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BAC0DA9-440D-F142-8ACD-7A75A17C9C5C}"/>
                </a:ext>
              </a:extLst>
            </p:cNvPr>
            <p:cNvCxnSpPr>
              <a:cxnSpLocks/>
            </p:cNvCxnSpPr>
            <p:nvPr/>
          </p:nvCxnSpPr>
          <p:spPr>
            <a:xfrm>
              <a:off x="946036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2DF47D-B787-6D49-8FCF-EF21C2E83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0895" y="4984191"/>
              <a:ext cx="0" cy="27432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53C459-F1A4-2E42-9F87-BE5049FC51E7}"/>
              </a:ext>
            </a:extLst>
          </p:cNvPr>
          <p:cNvGrpSpPr/>
          <p:nvPr/>
        </p:nvGrpSpPr>
        <p:grpSpPr>
          <a:xfrm>
            <a:off x="290898" y="4259371"/>
            <a:ext cx="1460222" cy="909587"/>
            <a:chOff x="290898" y="5319772"/>
            <a:chExt cx="1460222" cy="9095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2B7CF8-4518-984B-975A-D219DF35B063}"/>
                </a:ext>
              </a:extLst>
            </p:cNvPr>
            <p:cNvSpPr txBox="1"/>
            <p:nvPr/>
          </p:nvSpPr>
          <p:spPr>
            <a:xfrm>
              <a:off x="290898" y="5319772"/>
              <a:ext cx="1460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D260AA-E7E7-C84F-A95B-636DAAA59706}"/>
                </a:ext>
              </a:extLst>
            </p:cNvPr>
            <p:cNvSpPr txBox="1"/>
            <p:nvPr/>
          </p:nvSpPr>
          <p:spPr>
            <a:xfrm>
              <a:off x="576533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923F6A-0814-3442-8DA4-05BC04E7EF73}"/>
              </a:ext>
            </a:extLst>
          </p:cNvPr>
          <p:cNvGrpSpPr/>
          <p:nvPr/>
        </p:nvGrpSpPr>
        <p:grpSpPr>
          <a:xfrm>
            <a:off x="10600837" y="4259371"/>
            <a:ext cx="1244557" cy="909587"/>
            <a:chOff x="10600837" y="5319772"/>
            <a:chExt cx="1244557" cy="9095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2ED75-A79D-C944-ABC9-29851D6A0851}"/>
                </a:ext>
              </a:extLst>
            </p:cNvPr>
            <p:cNvSpPr txBox="1"/>
            <p:nvPr/>
          </p:nvSpPr>
          <p:spPr>
            <a:xfrm>
              <a:off x="10600837" y="5319772"/>
              <a:ext cx="1244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Century Gothic" panose="020B0502020202020204" pitchFamily="34" charset="0"/>
                  <a:ea typeface="HelloAbracadabra" pitchFamily="2" charset="0"/>
                </a:rPr>
                <a:t>60</a:t>
              </a:r>
              <a:endParaRPr lang="en-US" sz="48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78DC3A-B8EA-2F44-B514-A8A26D1A0A53}"/>
                </a:ext>
              </a:extLst>
            </p:cNvPr>
            <p:cNvSpPr txBox="1"/>
            <p:nvPr/>
          </p:nvSpPr>
          <p:spPr>
            <a:xfrm>
              <a:off x="10769089" y="5952360"/>
              <a:ext cx="868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minutes</a:t>
              </a:r>
              <a:endParaRPr lang="en-US" sz="12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7B858F2-311F-7C4E-9908-5E662535B6CD}"/>
              </a:ext>
            </a:extLst>
          </p:cNvPr>
          <p:cNvSpPr txBox="1"/>
          <p:nvPr/>
        </p:nvSpPr>
        <p:spPr>
          <a:xfrm>
            <a:off x="1459289" y="4249973"/>
            <a:ext cx="7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AD8258-5E79-7F4E-AF46-E299C1135D99}"/>
              </a:ext>
            </a:extLst>
          </p:cNvPr>
          <p:cNvSpPr txBox="1"/>
          <p:nvPr/>
        </p:nvSpPr>
        <p:spPr>
          <a:xfrm>
            <a:off x="2170483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10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F750B2-103D-D747-AD4D-D5E08DEE1F3B}"/>
              </a:ext>
            </a:extLst>
          </p:cNvPr>
          <p:cNvSpPr txBox="1"/>
          <p:nvPr/>
        </p:nvSpPr>
        <p:spPr>
          <a:xfrm>
            <a:off x="3051004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331B72-00D7-F849-9DA6-6320E5A9537F}"/>
              </a:ext>
            </a:extLst>
          </p:cNvPr>
          <p:cNvSpPr txBox="1"/>
          <p:nvPr/>
        </p:nvSpPr>
        <p:spPr>
          <a:xfrm>
            <a:off x="3901698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4E416E-03F1-B541-BA0E-666CCD95AD8C}"/>
              </a:ext>
            </a:extLst>
          </p:cNvPr>
          <p:cNvSpPr txBox="1"/>
          <p:nvPr/>
        </p:nvSpPr>
        <p:spPr>
          <a:xfrm>
            <a:off x="4765293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25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3554A3-4493-4E43-81DF-E378B843A3E7}"/>
              </a:ext>
            </a:extLst>
          </p:cNvPr>
          <p:cNvSpPr txBox="1"/>
          <p:nvPr/>
        </p:nvSpPr>
        <p:spPr>
          <a:xfrm>
            <a:off x="5595021" y="4248491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3BD8C5-16D6-4843-91C1-2654C8360AA4}"/>
              </a:ext>
            </a:extLst>
          </p:cNvPr>
          <p:cNvSpPr txBox="1"/>
          <p:nvPr/>
        </p:nvSpPr>
        <p:spPr>
          <a:xfrm>
            <a:off x="6439730" y="4254785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35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1A694-6383-7A47-9521-D03E41749B3F}"/>
              </a:ext>
            </a:extLst>
          </p:cNvPr>
          <p:cNvSpPr txBox="1"/>
          <p:nvPr/>
        </p:nvSpPr>
        <p:spPr>
          <a:xfrm>
            <a:off x="7269458" y="4254785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799EB5-4EED-7B4A-9954-2F076442DAD9}"/>
              </a:ext>
            </a:extLst>
          </p:cNvPr>
          <p:cNvSpPr txBox="1"/>
          <p:nvPr/>
        </p:nvSpPr>
        <p:spPr>
          <a:xfrm>
            <a:off x="8116110" y="4254785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45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C0955F-432D-7A4E-AB1E-7DE5C7679351}"/>
              </a:ext>
            </a:extLst>
          </p:cNvPr>
          <p:cNvSpPr txBox="1"/>
          <p:nvPr/>
        </p:nvSpPr>
        <p:spPr>
          <a:xfrm>
            <a:off x="8979705" y="4251747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50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4E58D9-5431-8E4D-9E2A-AEE89FA41466}"/>
              </a:ext>
            </a:extLst>
          </p:cNvPr>
          <p:cNvSpPr txBox="1"/>
          <p:nvPr/>
        </p:nvSpPr>
        <p:spPr>
          <a:xfrm>
            <a:off x="9807721" y="4251457"/>
            <a:ext cx="100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55</a:t>
            </a:r>
            <a:endParaRPr lang="en-US" sz="48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4E6192-C39A-7A43-81C2-EB2A2DCE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57" y="2582938"/>
            <a:ext cx="1196103" cy="11887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3FD5EEB-DDDF-C541-A2EF-2A6F35084392}"/>
              </a:ext>
            </a:extLst>
          </p:cNvPr>
          <p:cNvSpPr txBox="1"/>
          <p:nvPr/>
        </p:nvSpPr>
        <p:spPr>
          <a:xfrm>
            <a:off x="2811405" y="2638405"/>
            <a:ext cx="146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4</a:t>
            </a:r>
            <a:r>
              <a:rPr lang="en-US" sz="3600" b="0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rPr>
              <a:t>:15</a:t>
            </a:r>
            <a:endParaRPr lang="en-US" sz="3600" b="0" baseline="0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11F78F-6BAC-6A4B-AC28-6E01ED0948E5}"/>
              </a:ext>
            </a:extLst>
          </p:cNvPr>
          <p:cNvSpPr txBox="1"/>
          <p:nvPr/>
        </p:nvSpPr>
        <p:spPr>
          <a:xfrm>
            <a:off x="753035" y="5478380"/>
            <a:ext cx="1096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HelloAbracadabra" pitchFamily="2" charset="0"/>
              </a:rPr>
              <a:t>A</a:t>
            </a:r>
            <a:r>
              <a:rPr lang="en-US" sz="3600" b="0" dirty="0">
                <a:latin typeface="Century Gothic" panose="020B0502020202020204" pitchFamily="34" charset="0"/>
                <a:ea typeface="HelloAbracadabra" pitchFamily="2" charset="0"/>
              </a:rPr>
              <a:t>gree. The mystery time is 4:15.</a:t>
            </a:r>
            <a:endParaRPr lang="en-US" sz="3600" b="0" baseline="0" dirty="0"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D63E6FD-D9EB-7C49-A9E7-DA8B0D02D679}"/>
              </a:ext>
            </a:extLst>
          </p:cNvPr>
          <p:cNvSpPr>
            <a:spLocks noChangeAspect="1"/>
          </p:cNvSpPr>
          <p:nvPr/>
        </p:nvSpPr>
        <p:spPr>
          <a:xfrm>
            <a:off x="3267196" y="3284569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F6A3B0-9D1D-7F45-BE8F-5326F134257C}"/>
              </a:ext>
            </a:extLst>
          </p:cNvPr>
          <p:cNvSpPr txBox="1"/>
          <p:nvPr/>
        </p:nvSpPr>
        <p:spPr>
          <a:xfrm>
            <a:off x="0" y="1023428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ea typeface="HelloAbracadabra" pitchFamily="2" charset="0"/>
              </a:rPr>
              <a:t>Sam believes the mystery time is 4:15. </a:t>
            </a:r>
          </a:p>
          <a:p>
            <a:pPr algn="ctr"/>
            <a:r>
              <a:rPr lang="en-US" sz="4000" b="1" dirty="0">
                <a:latin typeface="Century Gothic" panose="020B0502020202020204" pitchFamily="34" charset="0"/>
                <a:ea typeface="HelloAbracadabra" pitchFamily="2" charset="0"/>
              </a:rPr>
              <a:t>Do you agree or disagree? Explain.</a:t>
            </a:r>
          </a:p>
        </p:txBody>
      </p:sp>
    </p:spTree>
    <p:extLst>
      <p:ext uri="{BB962C8B-B14F-4D97-AF65-F5344CB8AC3E}">
        <p14:creationId xmlns:p14="http://schemas.microsoft.com/office/powerpoint/2010/main" val="968575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Thought bubble outline">
            <a:extLst>
              <a:ext uri="{FF2B5EF4-FFF2-40B4-BE49-F238E27FC236}">
                <a16:creationId xmlns:a16="http://schemas.microsoft.com/office/drawing/2014/main" id="{8F362B94-D267-8046-B3F8-47C013D9F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2778" y="0"/>
            <a:ext cx="8453748" cy="76629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91F76845-6EF2-8942-8169-354C18BD2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02660" y="-210805"/>
            <a:ext cx="8453748" cy="76629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25A1A-236D-2D43-85E1-06EF583DF908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4810A-4132-9C4A-8659-3260BCF43F92}"/>
              </a:ext>
            </a:extLst>
          </p:cNvPr>
          <p:cNvSpPr txBox="1"/>
          <p:nvPr/>
        </p:nvSpPr>
        <p:spPr>
          <a:xfrm>
            <a:off x="618548" y="148710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latin typeface="Century Gothic" panose="020B0502020202020204" pitchFamily="34" charset="0"/>
                <a:ea typeface="HelloAbracadabra" pitchFamily="2" charset="0"/>
              </a:rPr>
              <a:t>Let’s Reflect</a:t>
            </a:r>
          </a:p>
        </p:txBody>
      </p:sp>
      <p:pic>
        <p:nvPicPr>
          <p:cNvPr id="6" name="Graphic 5" descr="Head with gears with solid fill">
            <a:extLst>
              <a:ext uri="{FF2B5EF4-FFF2-40B4-BE49-F238E27FC236}">
                <a16:creationId xmlns:a16="http://schemas.microsoft.com/office/drawing/2014/main" id="{320E61A2-B9D3-104A-B5BC-CDD61368F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59" y="139221"/>
            <a:ext cx="640080" cy="640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7A5A6A-CD8A-B446-A70F-6772233D12D9}"/>
              </a:ext>
            </a:extLst>
          </p:cNvPr>
          <p:cNvSpPr/>
          <p:nvPr/>
        </p:nvSpPr>
        <p:spPr>
          <a:xfrm>
            <a:off x="3684549" y="5157870"/>
            <a:ext cx="869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72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It’s Reflection </a:t>
            </a:r>
            <a:r>
              <a:rPr lang="en-US" sz="7200" b="1" dirty="0">
                <a:latin typeface="Century Gothic" panose="020B0502020202020204" pitchFamily="34" charset="0"/>
              </a:rPr>
              <a:t>T</a:t>
            </a:r>
            <a:r>
              <a:rPr lang="en-US" sz="72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ime!</a:t>
            </a:r>
          </a:p>
        </p:txBody>
      </p:sp>
    </p:spTree>
    <p:extLst>
      <p:ext uri="{BB962C8B-B14F-4D97-AF65-F5344CB8AC3E}">
        <p14:creationId xmlns:p14="http://schemas.microsoft.com/office/powerpoint/2010/main" val="358587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E3594-B8FF-43DE-8DED-4AF65DC47BDE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28EE1B35-CC37-4DBE-88BA-0784F7A5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C5D006-2E5B-4F03-9BC2-AD5E95BC4EEC}"/>
              </a:ext>
            </a:extLst>
          </p:cNvPr>
          <p:cNvCxnSpPr>
            <a:cxnSpLocks/>
          </p:cNvCxnSpPr>
          <p:nvPr/>
        </p:nvCxnSpPr>
        <p:spPr>
          <a:xfrm>
            <a:off x="475890" y="5130695"/>
            <a:ext cx="1124021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BC87BB-F4B8-439D-B653-78E92D709041}"/>
              </a:ext>
            </a:extLst>
          </p:cNvPr>
          <p:cNvCxnSpPr>
            <a:cxnSpLocks/>
          </p:cNvCxnSpPr>
          <p:nvPr/>
        </p:nvCxnSpPr>
        <p:spPr>
          <a:xfrm>
            <a:off x="999160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8FE992-1ED9-40C0-99C5-D69AADDA0FF7}"/>
              </a:ext>
            </a:extLst>
          </p:cNvPr>
          <p:cNvCxnSpPr>
            <a:cxnSpLocks/>
          </p:cNvCxnSpPr>
          <p:nvPr/>
        </p:nvCxnSpPr>
        <p:spPr>
          <a:xfrm>
            <a:off x="204303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2EF387-35F2-48A3-A1F0-F74B3C5AA238}"/>
              </a:ext>
            </a:extLst>
          </p:cNvPr>
          <p:cNvCxnSpPr>
            <a:cxnSpLocks/>
          </p:cNvCxnSpPr>
          <p:nvPr/>
        </p:nvCxnSpPr>
        <p:spPr>
          <a:xfrm>
            <a:off x="305515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5A5476-BA17-4393-8CDA-7C1D026745F3}"/>
              </a:ext>
            </a:extLst>
          </p:cNvPr>
          <p:cNvCxnSpPr>
            <a:cxnSpLocks/>
          </p:cNvCxnSpPr>
          <p:nvPr/>
        </p:nvCxnSpPr>
        <p:spPr>
          <a:xfrm>
            <a:off x="406727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3F08AC-4B6D-4A76-A12A-A0C41D8C3860}"/>
              </a:ext>
            </a:extLst>
          </p:cNvPr>
          <p:cNvCxnSpPr>
            <a:cxnSpLocks/>
          </p:cNvCxnSpPr>
          <p:nvPr/>
        </p:nvCxnSpPr>
        <p:spPr>
          <a:xfrm>
            <a:off x="507938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269879-FBD2-4AA9-A1FE-2A01E15E539A}"/>
              </a:ext>
            </a:extLst>
          </p:cNvPr>
          <p:cNvCxnSpPr>
            <a:cxnSpLocks/>
          </p:cNvCxnSpPr>
          <p:nvPr/>
        </p:nvCxnSpPr>
        <p:spPr>
          <a:xfrm>
            <a:off x="6091502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69CE81-3E82-4D55-AACE-0F9E0587FA8E}"/>
              </a:ext>
            </a:extLst>
          </p:cNvPr>
          <p:cNvCxnSpPr>
            <a:cxnSpLocks/>
          </p:cNvCxnSpPr>
          <p:nvPr/>
        </p:nvCxnSpPr>
        <p:spPr>
          <a:xfrm>
            <a:off x="710361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98DB73-20DF-4839-8F94-AD35BEFE2DEB}"/>
              </a:ext>
            </a:extLst>
          </p:cNvPr>
          <p:cNvCxnSpPr>
            <a:cxnSpLocks/>
          </p:cNvCxnSpPr>
          <p:nvPr/>
        </p:nvCxnSpPr>
        <p:spPr>
          <a:xfrm>
            <a:off x="811573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AFEB14-1327-4950-86A2-1D9DC36E024A}"/>
              </a:ext>
            </a:extLst>
          </p:cNvPr>
          <p:cNvCxnSpPr>
            <a:cxnSpLocks/>
          </p:cNvCxnSpPr>
          <p:nvPr/>
        </p:nvCxnSpPr>
        <p:spPr>
          <a:xfrm>
            <a:off x="912785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92643B-A8B1-4A40-A451-343F323F46F6}"/>
              </a:ext>
            </a:extLst>
          </p:cNvPr>
          <p:cNvCxnSpPr>
            <a:cxnSpLocks/>
          </p:cNvCxnSpPr>
          <p:nvPr/>
        </p:nvCxnSpPr>
        <p:spPr>
          <a:xfrm>
            <a:off x="1013996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01B47D-8F47-4381-AB77-15E786F204C6}"/>
              </a:ext>
            </a:extLst>
          </p:cNvPr>
          <p:cNvCxnSpPr>
            <a:cxnSpLocks/>
          </p:cNvCxnSpPr>
          <p:nvPr/>
        </p:nvCxnSpPr>
        <p:spPr>
          <a:xfrm>
            <a:off x="11152078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F6CEBD0-1250-C848-B666-236B0F2E1AC2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7DDFD0E-5119-7540-9AEB-B48596190E88}"/>
              </a:ext>
            </a:extLst>
          </p:cNvPr>
          <p:cNvSpPr/>
          <p:nvPr/>
        </p:nvSpPr>
        <p:spPr>
          <a:xfrm>
            <a:off x="361586" y="2300177"/>
            <a:ext cx="8812571" cy="1631744"/>
          </a:xfrm>
          <a:prstGeom prst="wedgeRoundRectCallout">
            <a:avLst>
              <a:gd name="adj1" fmla="val 35460"/>
              <a:gd name="adj2" fmla="val 75142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6B5F9-8EF3-432B-A1EB-E79B2EF61872}"/>
              </a:ext>
            </a:extLst>
          </p:cNvPr>
          <p:cNvSpPr txBox="1"/>
          <p:nvPr/>
        </p:nvSpPr>
        <p:spPr>
          <a:xfrm>
            <a:off x="361586" y="2431850"/>
            <a:ext cx="8596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Number</a:t>
            </a:r>
            <a:r>
              <a:rPr lang="en-US" sz="40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 lines </a:t>
            </a:r>
            <a:r>
              <a:rPr lang="en-US" sz="4000" dirty="0">
                <a:latin typeface="Century Gothic" panose="020B0502020202020204" pitchFamily="34" charset="0"/>
                <a:ea typeface="HelloAbracadabra" pitchFamily="2" charset="0"/>
              </a:rPr>
              <a:t>are usually </a:t>
            </a:r>
            <a:r>
              <a:rPr lang="en-US" sz="40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broken up into </a:t>
            </a:r>
            <a:r>
              <a:rPr lang="en-US" sz="4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equal</a:t>
            </a:r>
            <a:r>
              <a:rPr lang="en-US" sz="40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 </a:t>
            </a:r>
            <a:r>
              <a:rPr lang="en-US" sz="4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segments</a:t>
            </a:r>
            <a:r>
              <a:rPr lang="en-US" sz="40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7383AE-8751-CF4F-8140-573C2BF4B075}"/>
              </a:ext>
            </a:extLst>
          </p:cNvPr>
          <p:cNvCxnSpPr/>
          <p:nvPr/>
        </p:nvCxnSpPr>
        <p:spPr>
          <a:xfrm>
            <a:off x="1058113" y="5129093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164CBC-0709-4044-A6A3-3F017EC75EB2}"/>
              </a:ext>
            </a:extLst>
          </p:cNvPr>
          <p:cNvCxnSpPr/>
          <p:nvPr/>
        </p:nvCxnSpPr>
        <p:spPr>
          <a:xfrm>
            <a:off x="2096150" y="5129093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05D030-8902-8447-90B6-2A57D26C49E0}"/>
              </a:ext>
            </a:extLst>
          </p:cNvPr>
          <p:cNvCxnSpPr/>
          <p:nvPr/>
        </p:nvCxnSpPr>
        <p:spPr>
          <a:xfrm>
            <a:off x="3111709" y="5129093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D67C31-C3FC-F44F-B494-39D04D8474F0}"/>
              </a:ext>
            </a:extLst>
          </p:cNvPr>
          <p:cNvCxnSpPr/>
          <p:nvPr/>
        </p:nvCxnSpPr>
        <p:spPr>
          <a:xfrm>
            <a:off x="4119266" y="5129093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8F69C1-7CAF-5E4F-8A74-9EFCF897CEB1}"/>
              </a:ext>
            </a:extLst>
          </p:cNvPr>
          <p:cNvCxnSpPr/>
          <p:nvPr/>
        </p:nvCxnSpPr>
        <p:spPr>
          <a:xfrm>
            <a:off x="5125106" y="5129093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094365-3512-784C-93F5-48D704ACA942}"/>
              </a:ext>
            </a:extLst>
          </p:cNvPr>
          <p:cNvCxnSpPr/>
          <p:nvPr/>
        </p:nvCxnSpPr>
        <p:spPr>
          <a:xfrm>
            <a:off x="6143491" y="5122306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7CD318-AA1C-534E-8353-76617BCC0614}"/>
              </a:ext>
            </a:extLst>
          </p:cNvPr>
          <p:cNvCxnSpPr/>
          <p:nvPr/>
        </p:nvCxnSpPr>
        <p:spPr>
          <a:xfrm>
            <a:off x="7151048" y="5122306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53DA0-CEE0-8048-B399-51077FEBEE6D}"/>
              </a:ext>
            </a:extLst>
          </p:cNvPr>
          <p:cNvCxnSpPr/>
          <p:nvPr/>
        </p:nvCxnSpPr>
        <p:spPr>
          <a:xfrm>
            <a:off x="8166607" y="5122306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D91EA-561C-3048-AF1F-C0355D4C73B1}"/>
              </a:ext>
            </a:extLst>
          </p:cNvPr>
          <p:cNvCxnSpPr/>
          <p:nvPr/>
        </p:nvCxnSpPr>
        <p:spPr>
          <a:xfrm>
            <a:off x="9174164" y="5122306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D47DB2-7CD1-424E-8C76-4828FD1CB1EA}"/>
              </a:ext>
            </a:extLst>
          </p:cNvPr>
          <p:cNvCxnSpPr/>
          <p:nvPr/>
        </p:nvCxnSpPr>
        <p:spPr>
          <a:xfrm>
            <a:off x="10195244" y="5122306"/>
            <a:ext cx="914400" cy="0"/>
          </a:xfrm>
          <a:prstGeom prst="line">
            <a:avLst/>
          </a:prstGeom>
          <a:noFill/>
          <a:ln w="228600" cap="flat">
            <a:solidFill>
              <a:srgbClr val="00B0F0">
                <a:alpha val="7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602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5494CF-34AF-4B58-B3E9-BB9408DF5D91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067CBA09-785E-4311-A0C3-C8F020904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9338E6-4B20-4544-8178-3A092A3CA53A}"/>
              </a:ext>
            </a:extLst>
          </p:cNvPr>
          <p:cNvCxnSpPr>
            <a:cxnSpLocks/>
          </p:cNvCxnSpPr>
          <p:nvPr/>
        </p:nvCxnSpPr>
        <p:spPr>
          <a:xfrm>
            <a:off x="475890" y="5130695"/>
            <a:ext cx="1124021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9A9050-CBDC-43A4-9746-A3421167090C}"/>
              </a:ext>
            </a:extLst>
          </p:cNvPr>
          <p:cNvCxnSpPr>
            <a:cxnSpLocks/>
          </p:cNvCxnSpPr>
          <p:nvPr/>
        </p:nvCxnSpPr>
        <p:spPr>
          <a:xfrm>
            <a:off x="999160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68BA42-27FC-4F22-9127-833E4D37D4B4}"/>
              </a:ext>
            </a:extLst>
          </p:cNvPr>
          <p:cNvCxnSpPr>
            <a:cxnSpLocks/>
          </p:cNvCxnSpPr>
          <p:nvPr/>
        </p:nvCxnSpPr>
        <p:spPr>
          <a:xfrm>
            <a:off x="204303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A6BF94-EAB6-420A-80A7-E95AC6B9ACF7}"/>
              </a:ext>
            </a:extLst>
          </p:cNvPr>
          <p:cNvCxnSpPr>
            <a:cxnSpLocks/>
          </p:cNvCxnSpPr>
          <p:nvPr/>
        </p:nvCxnSpPr>
        <p:spPr>
          <a:xfrm>
            <a:off x="305515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815233-4F02-47C5-BF48-E0C259E73708}"/>
              </a:ext>
            </a:extLst>
          </p:cNvPr>
          <p:cNvCxnSpPr>
            <a:cxnSpLocks/>
          </p:cNvCxnSpPr>
          <p:nvPr/>
        </p:nvCxnSpPr>
        <p:spPr>
          <a:xfrm>
            <a:off x="406727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59041F-6A07-4029-A467-DE1C78DCBB3E}"/>
              </a:ext>
            </a:extLst>
          </p:cNvPr>
          <p:cNvCxnSpPr>
            <a:cxnSpLocks/>
          </p:cNvCxnSpPr>
          <p:nvPr/>
        </p:nvCxnSpPr>
        <p:spPr>
          <a:xfrm>
            <a:off x="507938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C1501E-371C-4797-A502-700960F77047}"/>
              </a:ext>
            </a:extLst>
          </p:cNvPr>
          <p:cNvCxnSpPr>
            <a:cxnSpLocks/>
          </p:cNvCxnSpPr>
          <p:nvPr/>
        </p:nvCxnSpPr>
        <p:spPr>
          <a:xfrm>
            <a:off x="6091502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061BBE-7AA5-4F28-905B-A5D79B93BE1D}"/>
              </a:ext>
            </a:extLst>
          </p:cNvPr>
          <p:cNvCxnSpPr>
            <a:cxnSpLocks/>
          </p:cNvCxnSpPr>
          <p:nvPr/>
        </p:nvCxnSpPr>
        <p:spPr>
          <a:xfrm>
            <a:off x="710361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039A91-32FA-478E-A7F8-C99C6DEC1276}"/>
              </a:ext>
            </a:extLst>
          </p:cNvPr>
          <p:cNvCxnSpPr>
            <a:cxnSpLocks/>
          </p:cNvCxnSpPr>
          <p:nvPr/>
        </p:nvCxnSpPr>
        <p:spPr>
          <a:xfrm>
            <a:off x="811573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736062-FFC8-44C2-871D-195133672503}"/>
              </a:ext>
            </a:extLst>
          </p:cNvPr>
          <p:cNvCxnSpPr>
            <a:cxnSpLocks/>
          </p:cNvCxnSpPr>
          <p:nvPr/>
        </p:nvCxnSpPr>
        <p:spPr>
          <a:xfrm>
            <a:off x="912785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1AA8F0-6A02-4D79-8DFE-C9F0B31507D2}"/>
              </a:ext>
            </a:extLst>
          </p:cNvPr>
          <p:cNvCxnSpPr>
            <a:cxnSpLocks/>
          </p:cNvCxnSpPr>
          <p:nvPr/>
        </p:nvCxnSpPr>
        <p:spPr>
          <a:xfrm>
            <a:off x="1013996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5CC123-27D4-4644-83E9-ED458C325B4B}"/>
              </a:ext>
            </a:extLst>
          </p:cNvPr>
          <p:cNvCxnSpPr>
            <a:cxnSpLocks/>
          </p:cNvCxnSpPr>
          <p:nvPr/>
        </p:nvCxnSpPr>
        <p:spPr>
          <a:xfrm>
            <a:off x="11152078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77CC1B-C750-4895-A94A-B31A910B755B}"/>
              </a:ext>
            </a:extLst>
          </p:cNvPr>
          <p:cNvSpPr txBox="1"/>
          <p:nvPr/>
        </p:nvSpPr>
        <p:spPr>
          <a:xfrm>
            <a:off x="363087" y="5267855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B8DE61-E00D-44A2-A6DE-D0135007BC9F}"/>
              </a:ext>
            </a:extLst>
          </p:cNvPr>
          <p:cNvSpPr txBox="1"/>
          <p:nvPr/>
        </p:nvSpPr>
        <p:spPr>
          <a:xfrm>
            <a:off x="10487930" y="5267855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EC4AF5-AC2F-9C4D-9CD2-4E73D803D88C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95DC89-FC32-3043-92AA-69635C73061B}"/>
              </a:ext>
            </a:extLst>
          </p:cNvPr>
          <p:cNvGrpSpPr/>
          <p:nvPr/>
        </p:nvGrpSpPr>
        <p:grpSpPr>
          <a:xfrm>
            <a:off x="93893" y="2124835"/>
            <a:ext cx="6638207" cy="1936515"/>
            <a:chOff x="93892" y="1498706"/>
            <a:chExt cx="6638207" cy="2302274"/>
          </a:xfrm>
        </p:grpSpPr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115026C6-7620-BD4D-96F7-1CCEA2BF82E2}"/>
                </a:ext>
              </a:extLst>
            </p:cNvPr>
            <p:cNvSpPr/>
            <p:nvPr/>
          </p:nvSpPr>
          <p:spPr>
            <a:xfrm>
              <a:off x="93892" y="1498706"/>
              <a:ext cx="6638207" cy="2302274"/>
            </a:xfrm>
            <a:prstGeom prst="wedgeRoundRectCallout">
              <a:avLst>
                <a:gd name="adj1" fmla="val -33631"/>
                <a:gd name="adj2" fmla="val 7814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03594D-D673-C74C-9FC1-EA0C5D1946DB}"/>
                </a:ext>
              </a:extLst>
            </p:cNvPr>
            <p:cNvSpPr txBox="1"/>
            <p:nvPr/>
          </p:nvSpPr>
          <p:spPr>
            <a:xfrm>
              <a:off x="211091" y="1909024"/>
              <a:ext cx="6308971" cy="142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We</a:t>
              </a:r>
              <a:r>
                <a:rPr lang="en-US" sz="36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can </a:t>
              </a:r>
              <a:r>
                <a:rPr lang="en-US" sz="36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mark </a:t>
              </a:r>
              <a:r>
                <a:rPr lang="en-US" sz="3600" b="1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end points </a:t>
              </a:r>
              <a:r>
                <a:rPr lang="en-US" sz="3600" b="0" baseline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on number lines.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3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0266C-C432-40E5-BF8C-89EFBF3A4D5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E8F4EEB2-BAE4-4C0D-8AD8-FC5BDE7C0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5AC21C-4D55-4E5F-A3BF-E16EE9A60848}"/>
              </a:ext>
            </a:extLst>
          </p:cNvPr>
          <p:cNvCxnSpPr>
            <a:cxnSpLocks/>
          </p:cNvCxnSpPr>
          <p:nvPr/>
        </p:nvCxnSpPr>
        <p:spPr>
          <a:xfrm>
            <a:off x="475890" y="5130695"/>
            <a:ext cx="1124021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AFC52C-55A2-4055-A905-DFAF788DEFBD}"/>
              </a:ext>
            </a:extLst>
          </p:cNvPr>
          <p:cNvCxnSpPr>
            <a:cxnSpLocks/>
          </p:cNvCxnSpPr>
          <p:nvPr/>
        </p:nvCxnSpPr>
        <p:spPr>
          <a:xfrm>
            <a:off x="999160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D53AA0-AB28-43E2-999D-A4991E04B28A}"/>
              </a:ext>
            </a:extLst>
          </p:cNvPr>
          <p:cNvCxnSpPr>
            <a:cxnSpLocks/>
          </p:cNvCxnSpPr>
          <p:nvPr/>
        </p:nvCxnSpPr>
        <p:spPr>
          <a:xfrm>
            <a:off x="204303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E39541-0E94-49C6-BB7F-67786505613E}"/>
              </a:ext>
            </a:extLst>
          </p:cNvPr>
          <p:cNvCxnSpPr>
            <a:cxnSpLocks/>
          </p:cNvCxnSpPr>
          <p:nvPr/>
        </p:nvCxnSpPr>
        <p:spPr>
          <a:xfrm>
            <a:off x="305515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1FB28C-19C6-454C-8565-857EB342FDB0}"/>
              </a:ext>
            </a:extLst>
          </p:cNvPr>
          <p:cNvCxnSpPr>
            <a:cxnSpLocks/>
          </p:cNvCxnSpPr>
          <p:nvPr/>
        </p:nvCxnSpPr>
        <p:spPr>
          <a:xfrm>
            <a:off x="406727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C1EA50-024F-420E-838D-5F6B0FC5BE96}"/>
              </a:ext>
            </a:extLst>
          </p:cNvPr>
          <p:cNvCxnSpPr>
            <a:cxnSpLocks/>
          </p:cNvCxnSpPr>
          <p:nvPr/>
        </p:nvCxnSpPr>
        <p:spPr>
          <a:xfrm>
            <a:off x="507938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07DD9A-085E-43FC-8BAC-A839969D627B}"/>
              </a:ext>
            </a:extLst>
          </p:cNvPr>
          <p:cNvCxnSpPr>
            <a:cxnSpLocks/>
          </p:cNvCxnSpPr>
          <p:nvPr/>
        </p:nvCxnSpPr>
        <p:spPr>
          <a:xfrm>
            <a:off x="6091502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429C9-3BD9-46C4-AA46-DF149C1C3776}"/>
              </a:ext>
            </a:extLst>
          </p:cNvPr>
          <p:cNvCxnSpPr>
            <a:cxnSpLocks/>
          </p:cNvCxnSpPr>
          <p:nvPr/>
        </p:nvCxnSpPr>
        <p:spPr>
          <a:xfrm>
            <a:off x="710361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A526D6-AD7E-46F8-B01D-F011A01227FE}"/>
              </a:ext>
            </a:extLst>
          </p:cNvPr>
          <p:cNvCxnSpPr>
            <a:cxnSpLocks/>
          </p:cNvCxnSpPr>
          <p:nvPr/>
        </p:nvCxnSpPr>
        <p:spPr>
          <a:xfrm>
            <a:off x="811573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FF3E38-0F8E-4EDD-AD29-F4F4BD624B54}"/>
              </a:ext>
            </a:extLst>
          </p:cNvPr>
          <p:cNvCxnSpPr>
            <a:cxnSpLocks/>
          </p:cNvCxnSpPr>
          <p:nvPr/>
        </p:nvCxnSpPr>
        <p:spPr>
          <a:xfrm>
            <a:off x="912785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9EE0EB-71CA-4D50-9459-0867C72C97AB}"/>
              </a:ext>
            </a:extLst>
          </p:cNvPr>
          <p:cNvCxnSpPr>
            <a:cxnSpLocks/>
          </p:cNvCxnSpPr>
          <p:nvPr/>
        </p:nvCxnSpPr>
        <p:spPr>
          <a:xfrm>
            <a:off x="1013996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4078ED-3688-47F3-858A-40AE6D273CA1}"/>
              </a:ext>
            </a:extLst>
          </p:cNvPr>
          <p:cNvCxnSpPr>
            <a:cxnSpLocks/>
          </p:cNvCxnSpPr>
          <p:nvPr/>
        </p:nvCxnSpPr>
        <p:spPr>
          <a:xfrm>
            <a:off x="11152078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9399D0-E7D8-4F22-93C9-F4E70E26C96A}"/>
              </a:ext>
            </a:extLst>
          </p:cNvPr>
          <p:cNvSpPr txBox="1"/>
          <p:nvPr/>
        </p:nvSpPr>
        <p:spPr>
          <a:xfrm>
            <a:off x="363087" y="5267855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4352CB-B372-4F61-8135-C5688054E2E4}"/>
              </a:ext>
            </a:extLst>
          </p:cNvPr>
          <p:cNvSpPr txBox="1"/>
          <p:nvPr/>
        </p:nvSpPr>
        <p:spPr>
          <a:xfrm>
            <a:off x="5477412" y="5271866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6A3B55-7496-4CD7-9420-9A36D820BA7D}"/>
              </a:ext>
            </a:extLst>
          </p:cNvPr>
          <p:cNvSpPr txBox="1"/>
          <p:nvPr/>
        </p:nvSpPr>
        <p:spPr>
          <a:xfrm>
            <a:off x="10487930" y="5267855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460EF6-1EBB-F844-9CB7-33DA480C62D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3A7F381-D164-E147-B7EB-A703A3129E04}"/>
              </a:ext>
            </a:extLst>
          </p:cNvPr>
          <p:cNvSpPr/>
          <p:nvPr/>
        </p:nvSpPr>
        <p:spPr>
          <a:xfrm>
            <a:off x="5651485" y="372634"/>
            <a:ext cx="6270355" cy="2252142"/>
          </a:xfrm>
          <a:prstGeom prst="wedgeRoundRectCallout">
            <a:avLst>
              <a:gd name="adj1" fmla="val -44530"/>
              <a:gd name="adj2" fmla="val 104607"/>
              <a:gd name="adj3" fmla="val 16667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111D9-733D-4EBE-9C2A-D68B1A5DF955}"/>
              </a:ext>
            </a:extLst>
          </p:cNvPr>
          <p:cNvSpPr txBox="1"/>
          <p:nvPr/>
        </p:nvSpPr>
        <p:spPr>
          <a:xfrm>
            <a:off x="5849154" y="550232"/>
            <a:ext cx="57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baseline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The numbers on a number line </a:t>
            </a:r>
            <a:r>
              <a:rPr lang="en-US" sz="4000" b="1" baseline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decrease</a:t>
            </a:r>
            <a:r>
              <a:rPr lang="en-US" sz="4000" b="0" baseline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 as you move </a:t>
            </a:r>
            <a:r>
              <a:rPr lang="en-US" sz="4000" b="1" baseline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left</a:t>
            </a:r>
            <a:r>
              <a:rPr lang="en-US" sz="4000" b="0" baseline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2258D-A228-BF46-B760-8092E2E124D4}"/>
              </a:ext>
            </a:extLst>
          </p:cNvPr>
          <p:cNvCxnSpPr>
            <a:cxnSpLocks/>
          </p:cNvCxnSpPr>
          <p:nvPr/>
        </p:nvCxnSpPr>
        <p:spPr>
          <a:xfrm flipH="1">
            <a:off x="999160" y="4639733"/>
            <a:ext cx="5092342" cy="0"/>
          </a:xfrm>
          <a:prstGeom prst="straightConnector1">
            <a:avLst/>
          </a:prstGeom>
          <a:ln w="76200">
            <a:solidFill>
              <a:srgbClr val="FC6A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E1B29B-3730-D84A-B886-5E555938AE60}"/>
              </a:ext>
            </a:extLst>
          </p:cNvPr>
          <p:cNvSpPr txBox="1"/>
          <p:nvPr/>
        </p:nvSpPr>
        <p:spPr>
          <a:xfrm>
            <a:off x="1431887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CC1689-1673-7D48-88B2-FDB3D1210FF8}"/>
              </a:ext>
            </a:extLst>
          </p:cNvPr>
          <p:cNvSpPr txBox="1"/>
          <p:nvPr/>
        </p:nvSpPr>
        <p:spPr>
          <a:xfrm>
            <a:off x="2440334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2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D179A5-FFEF-B94B-A6E8-8AEA2E4D875B}"/>
              </a:ext>
            </a:extLst>
          </p:cNvPr>
          <p:cNvSpPr txBox="1"/>
          <p:nvPr/>
        </p:nvSpPr>
        <p:spPr>
          <a:xfrm>
            <a:off x="3451179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BA196A-AE16-6E40-9920-8DAD02B6609B}"/>
              </a:ext>
            </a:extLst>
          </p:cNvPr>
          <p:cNvSpPr txBox="1"/>
          <p:nvPr/>
        </p:nvSpPr>
        <p:spPr>
          <a:xfrm>
            <a:off x="4462564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4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04B2DD-2725-1E4A-ACC1-7DC3A9AB2AC7}"/>
              </a:ext>
            </a:extLst>
          </p:cNvPr>
          <p:cNvSpPr txBox="1"/>
          <p:nvPr/>
        </p:nvSpPr>
        <p:spPr>
          <a:xfrm>
            <a:off x="6492463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6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A225E-78E0-084D-A4AB-52B5190C81CE}"/>
              </a:ext>
            </a:extLst>
          </p:cNvPr>
          <p:cNvSpPr txBox="1"/>
          <p:nvPr/>
        </p:nvSpPr>
        <p:spPr>
          <a:xfrm>
            <a:off x="7500910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A732ED-26B7-524F-8EFD-EB2720677341}"/>
              </a:ext>
            </a:extLst>
          </p:cNvPr>
          <p:cNvSpPr txBox="1"/>
          <p:nvPr/>
        </p:nvSpPr>
        <p:spPr>
          <a:xfrm>
            <a:off x="8511755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8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B1B4E0-3463-DC45-96DD-FDCD2BC54EE1}"/>
              </a:ext>
            </a:extLst>
          </p:cNvPr>
          <p:cNvSpPr txBox="1"/>
          <p:nvPr/>
        </p:nvSpPr>
        <p:spPr>
          <a:xfrm>
            <a:off x="9523140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D2D2A-C3C0-4091-A71A-EF07FC31EDF6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22F79540-F111-4E62-B9AF-2957835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" y="91588"/>
            <a:ext cx="707886" cy="7078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3A661D-55BB-4E27-ACB7-34C7C0753640}"/>
              </a:ext>
            </a:extLst>
          </p:cNvPr>
          <p:cNvCxnSpPr>
            <a:cxnSpLocks/>
          </p:cNvCxnSpPr>
          <p:nvPr/>
        </p:nvCxnSpPr>
        <p:spPr>
          <a:xfrm>
            <a:off x="475890" y="5130695"/>
            <a:ext cx="1124021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C9188C-4945-46C8-B2E7-96F5B9F3EFC3}"/>
              </a:ext>
            </a:extLst>
          </p:cNvPr>
          <p:cNvCxnSpPr>
            <a:cxnSpLocks/>
          </p:cNvCxnSpPr>
          <p:nvPr/>
        </p:nvCxnSpPr>
        <p:spPr>
          <a:xfrm>
            <a:off x="999160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A92A9B-8B96-4DA1-871E-9B12D2F920B2}"/>
              </a:ext>
            </a:extLst>
          </p:cNvPr>
          <p:cNvCxnSpPr>
            <a:cxnSpLocks/>
          </p:cNvCxnSpPr>
          <p:nvPr/>
        </p:nvCxnSpPr>
        <p:spPr>
          <a:xfrm>
            <a:off x="204303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2B8831-67C2-4F63-B75D-ADA3C3C1E2A7}"/>
              </a:ext>
            </a:extLst>
          </p:cNvPr>
          <p:cNvCxnSpPr>
            <a:cxnSpLocks/>
          </p:cNvCxnSpPr>
          <p:nvPr/>
        </p:nvCxnSpPr>
        <p:spPr>
          <a:xfrm>
            <a:off x="305515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0F42FA-DCA7-4BD1-A168-BF3727AB367A}"/>
              </a:ext>
            </a:extLst>
          </p:cNvPr>
          <p:cNvCxnSpPr>
            <a:cxnSpLocks/>
          </p:cNvCxnSpPr>
          <p:nvPr/>
        </p:nvCxnSpPr>
        <p:spPr>
          <a:xfrm>
            <a:off x="406727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3D18A6-6D79-4595-8C7D-CDDAD2E80A21}"/>
              </a:ext>
            </a:extLst>
          </p:cNvPr>
          <p:cNvCxnSpPr>
            <a:cxnSpLocks/>
          </p:cNvCxnSpPr>
          <p:nvPr/>
        </p:nvCxnSpPr>
        <p:spPr>
          <a:xfrm>
            <a:off x="507938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6A2D37-81BB-47F6-ABF1-B90F66D31AD8}"/>
              </a:ext>
            </a:extLst>
          </p:cNvPr>
          <p:cNvCxnSpPr>
            <a:cxnSpLocks/>
          </p:cNvCxnSpPr>
          <p:nvPr/>
        </p:nvCxnSpPr>
        <p:spPr>
          <a:xfrm>
            <a:off x="6091502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242DC7-BCD2-41D2-94C8-5B772BD47408}"/>
              </a:ext>
            </a:extLst>
          </p:cNvPr>
          <p:cNvCxnSpPr>
            <a:cxnSpLocks/>
          </p:cNvCxnSpPr>
          <p:nvPr/>
        </p:nvCxnSpPr>
        <p:spPr>
          <a:xfrm>
            <a:off x="7103618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E9B074-90D0-4C6F-A97B-605417422037}"/>
              </a:ext>
            </a:extLst>
          </p:cNvPr>
          <p:cNvCxnSpPr>
            <a:cxnSpLocks/>
          </p:cNvCxnSpPr>
          <p:nvPr/>
        </p:nvCxnSpPr>
        <p:spPr>
          <a:xfrm>
            <a:off x="8115734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C584D9-5172-499E-9D03-3D5C1688BE9C}"/>
              </a:ext>
            </a:extLst>
          </p:cNvPr>
          <p:cNvCxnSpPr>
            <a:cxnSpLocks/>
          </p:cNvCxnSpPr>
          <p:nvPr/>
        </p:nvCxnSpPr>
        <p:spPr>
          <a:xfrm>
            <a:off x="9127850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6D5267-F6F4-4E58-8E4F-CD3F7AB97133}"/>
              </a:ext>
            </a:extLst>
          </p:cNvPr>
          <p:cNvCxnSpPr>
            <a:cxnSpLocks/>
          </p:cNvCxnSpPr>
          <p:nvPr/>
        </p:nvCxnSpPr>
        <p:spPr>
          <a:xfrm>
            <a:off x="10139966" y="4993535"/>
            <a:ext cx="0" cy="27432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6ABC89-C514-407E-957D-4E73061CC166}"/>
              </a:ext>
            </a:extLst>
          </p:cNvPr>
          <p:cNvCxnSpPr>
            <a:cxnSpLocks/>
          </p:cNvCxnSpPr>
          <p:nvPr/>
        </p:nvCxnSpPr>
        <p:spPr>
          <a:xfrm>
            <a:off x="11152078" y="4902095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E29392-CF8B-C847-890B-F832AA6320B8}"/>
              </a:ext>
            </a:extLst>
          </p:cNvPr>
          <p:cNvSpPr txBox="1"/>
          <p:nvPr/>
        </p:nvSpPr>
        <p:spPr>
          <a:xfrm>
            <a:off x="627695" y="85052"/>
            <a:ext cx="262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WATCH ME FIRST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3611BFA-4349-0E41-88AE-0213915057E3}"/>
              </a:ext>
            </a:extLst>
          </p:cNvPr>
          <p:cNvSpPr/>
          <p:nvPr/>
        </p:nvSpPr>
        <p:spPr>
          <a:xfrm>
            <a:off x="594878" y="1590145"/>
            <a:ext cx="5496623" cy="1932499"/>
          </a:xfrm>
          <a:prstGeom prst="wedgeRoundRectCallout">
            <a:avLst>
              <a:gd name="adj1" fmla="val 43853"/>
              <a:gd name="adj2" fmla="val 91363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266DA-2AE5-4BD3-9CFD-A601E5A2A9D9}"/>
              </a:ext>
            </a:extLst>
          </p:cNvPr>
          <p:cNvSpPr txBox="1"/>
          <p:nvPr/>
        </p:nvSpPr>
        <p:spPr>
          <a:xfrm>
            <a:off x="721128" y="1841900"/>
            <a:ext cx="4666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…and </a:t>
            </a:r>
            <a:r>
              <a:rPr lang="en-US" sz="4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increase</a:t>
            </a:r>
            <a:r>
              <a:rPr lang="en-US" sz="40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 as you move </a:t>
            </a:r>
            <a:r>
              <a:rPr lang="en-US" sz="4000" b="1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right</a:t>
            </a:r>
            <a:r>
              <a:rPr lang="en-US" sz="4000" b="0" baseline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0E6634-9B50-7147-AC97-49F77882C722}"/>
              </a:ext>
            </a:extLst>
          </p:cNvPr>
          <p:cNvCxnSpPr>
            <a:cxnSpLocks/>
          </p:cNvCxnSpPr>
          <p:nvPr/>
        </p:nvCxnSpPr>
        <p:spPr>
          <a:xfrm>
            <a:off x="6091502" y="4639733"/>
            <a:ext cx="5126831" cy="0"/>
          </a:xfrm>
          <a:prstGeom prst="straightConnector1">
            <a:avLst/>
          </a:prstGeom>
          <a:ln w="76200">
            <a:solidFill>
              <a:srgbClr val="FC6A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B32191-F313-BC4E-B03B-004A9F6F6162}"/>
              </a:ext>
            </a:extLst>
          </p:cNvPr>
          <p:cNvSpPr txBox="1"/>
          <p:nvPr/>
        </p:nvSpPr>
        <p:spPr>
          <a:xfrm>
            <a:off x="363087" y="5267855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63926A-4FBC-1248-B033-CE17CA22EC6C}"/>
              </a:ext>
            </a:extLst>
          </p:cNvPr>
          <p:cNvSpPr txBox="1"/>
          <p:nvPr/>
        </p:nvSpPr>
        <p:spPr>
          <a:xfrm>
            <a:off x="5477412" y="5271866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5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0D9E74-4822-F640-A2B6-03A4FFCCACE8}"/>
              </a:ext>
            </a:extLst>
          </p:cNvPr>
          <p:cNvSpPr txBox="1"/>
          <p:nvPr/>
        </p:nvSpPr>
        <p:spPr>
          <a:xfrm>
            <a:off x="10487930" y="5267855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HelloAbracadabra" pitchFamily="2" charset="0"/>
              </a:rPr>
              <a:t>1</a:t>
            </a:r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0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E3F46A-005A-F14E-9AE9-5DBEAE2D0D8C}"/>
              </a:ext>
            </a:extLst>
          </p:cNvPr>
          <p:cNvSpPr txBox="1"/>
          <p:nvPr/>
        </p:nvSpPr>
        <p:spPr>
          <a:xfrm>
            <a:off x="1431887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1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611EBF-93C0-7A46-8CEE-713A1E5744E1}"/>
              </a:ext>
            </a:extLst>
          </p:cNvPr>
          <p:cNvSpPr txBox="1"/>
          <p:nvPr/>
        </p:nvSpPr>
        <p:spPr>
          <a:xfrm>
            <a:off x="2440334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2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050E4-4AD1-1342-8D69-BB764FD44605}"/>
              </a:ext>
            </a:extLst>
          </p:cNvPr>
          <p:cNvSpPr txBox="1"/>
          <p:nvPr/>
        </p:nvSpPr>
        <p:spPr>
          <a:xfrm>
            <a:off x="3451179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3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777CC3-D00B-F045-927E-94C6D67837AA}"/>
              </a:ext>
            </a:extLst>
          </p:cNvPr>
          <p:cNvSpPr txBox="1"/>
          <p:nvPr/>
        </p:nvSpPr>
        <p:spPr>
          <a:xfrm>
            <a:off x="4462564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4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CEA739-A951-BA4E-A0F1-29EFEF238DE4}"/>
              </a:ext>
            </a:extLst>
          </p:cNvPr>
          <p:cNvSpPr txBox="1"/>
          <p:nvPr/>
        </p:nvSpPr>
        <p:spPr>
          <a:xfrm>
            <a:off x="6492463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6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B8AC0D-0E0F-6E4B-BF43-B6F2339DBE50}"/>
              </a:ext>
            </a:extLst>
          </p:cNvPr>
          <p:cNvSpPr txBox="1"/>
          <p:nvPr/>
        </p:nvSpPr>
        <p:spPr>
          <a:xfrm>
            <a:off x="7500910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7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66DEAD-04FD-CA46-858B-99EC300231D8}"/>
              </a:ext>
            </a:extLst>
          </p:cNvPr>
          <p:cNvSpPr txBox="1"/>
          <p:nvPr/>
        </p:nvSpPr>
        <p:spPr>
          <a:xfrm>
            <a:off x="8511755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8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8ED282-9496-9F4A-9CA0-3648AAAA18B5}"/>
              </a:ext>
            </a:extLst>
          </p:cNvPr>
          <p:cNvSpPr txBox="1"/>
          <p:nvPr/>
        </p:nvSpPr>
        <p:spPr>
          <a:xfrm>
            <a:off x="9523140" y="5267854"/>
            <a:ext cx="12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9</a:t>
            </a:r>
            <a:endParaRPr lang="en-US" sz="4800" b="0" baseline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48762</TotalTime>
  <Words>1782</Words>
  <Application>Microsoft Office PowerPoint</Application>
  <PresentationFormat>Widescreen</PresentationFormat>
  <Paragraphs>828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Rivera</dc:creator>
  <cp:lastModifiedBy>Ashlee DeDuijtsche</cp:lastModifiedBy>
  <cp:revision>1404</cp:revision>
  <cp:lastPrinted>2021-12-09T13:54:53Z</cp:lastPrinted>
  <dcterms:created xsi:type="dcterms:W3CDTF">2021-01-21T17:52:37Z</dcterms:created>
  <dcterms:modified xsi:type="dcterms:W3CDTF">2024-04-14T18:11:58Z</dcterms:modified>
</cp:coreProperties>
</file>