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57" r:id="rId3"/>
    <p:sldId id="258" r:id="rId4"/>
    <p:sldId id="259" r:id="rId5"/>
    <p:sldId id="643" r:id="rId6"/>
    <p:sldId id="961" r:id="rId7"/>
    <p:sldId id="984" r:id="rId8"/>
    <p:sldId id="737" r:id="rId9"/>
    <p:sldId id="960" r:id="rId10"/>
    <p:sldId id="929" r:id="rId11"/>
    <p:sldId id="986" r:id="rId12"/>
    <p:sldId id="962" r:id="rId13"/>
    <p:sldId id="963" r:id="rId14"/>
    <p:sldId id="964" r:id="rId15"/>
    <p:sldId id="275" r:id="rId16"/>
    <p:sldId id="672" r:id="rId17"/>
    <p:sldId id="928" r:id="rId18"/>
    <p:sldId id="950" r:id="rId19"/>
    <p:sldId id="966" r:id="rId20"/>
    <p:sldId id="965" r:id="rId21"/>
    <p:sldId id="967" r:id="rId22"/>
    <p:sldId id="991" r:id="rId23"/>
    <p:sldId id="990" r:id="rId24"/>
    <p:sldId id="270" r:id="rId25"/>
    <p:sldId id="972" r:id="rId26"/>
    <p:sldId id="973" r:id="rId27"/>
    <p:sldId id="975" r:id="rId28"/>
    <p:sldId id="976" r:id="rId29"/>
    <p:sldId id="277" r:id="rId30"/>
    <p:sldId id="287" r:id="rId31"/>
    <p:sldId id="289" r:id="rId32"/>
    <p:sldId id="915" r:id="rId33"/>
    <p:sldId id="977" r:id="rId34"/>
    <p:sldId id="978" r:id="rId35"/>
    <p:sldId id="979" r:id="rId36"/>
    <p:sldId id="980" r:id="rId37"/>
    <p:sldId id="981" r:id="rId38"/>
    <p:sldId id="982" r:id="rId39"/>
    <p:sldId id="983" r:id="rId40"/>
    <p:sldId id="387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380"/>
    <a:srgbClr val="FF7E79"/>
    <a:srgbClr val="FC6A03"/>
    <a:srgbClr val="85DFFF"/>
    <a:srgbClr val="FFFC00"/>
    <a:srgbClr val="D883FF"/>
    <a:srgbClr val="945200"/>
    <a:srgbClr val="00FDFF"/>
    <a:srgbClr val="E20000"/>
    <a:srgbClr val="FFFF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39" autoAdjust="0"/>
    <p:restoredTop sz="91244"/>
  </p:normalViewPr>
  <p:slideViewPr>
    <p:cSldViewPr snapToGrid="0">
      <p:cViewPr varScale="1">
        <p:scale>
          <a:sx n="101" d="100"/>
          <a:sy n="101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A266B-734C-FC42-954E-1D186295DB5E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56643D-879D-9841-90D2-339F8A7E5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884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6234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994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354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727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2259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5770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0680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0453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0241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8994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662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3186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728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59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116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8768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1521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4210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9205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56643D-879D-9841-90D2-339F8A7E53C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083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046BD-049F-8F49-A9C5-40C6B4EBBB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62D9C9-6246-FE4F-AB34-B3D61386C2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65199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361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Calendar&#10;&#10;Description automatically generated with medium confidence">
            <a:extLst>
              <a:ext uri="{FF2B5EF4-FFF2-40B4-BE49-F238E27FC236}">
                <a16:creationId xmlns:a16="http://schemas.microsoft.com/office/drawing/2014/main" id="{D4828C76-87B7-324A-B799-9CBCBC17B3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61446" y="7757160"/>
            <a:ext cx="6660805" cy="68580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ECFDCAE4-C8A5-664A-9D67-C14FA2BEB6EC}"/>
              </a:ext>
            </a:extLst>
          </p:cNvPr>
          <p:cNvSpPr>
            <a:spLocks noChangeAspect="1"/>
          </p:cNvSpPr>
          <p:nvPr userDrawn="1"/>
        </p:nvSpPr>
        <p:spPr>
          <a:xfrm>
            <a:off x="2613803" y="-1085728"/>
            <a:ext cx="795969" cy="795528"/>
          </a:xfrm>
          <a:prstGeom prst="rect">
            <a:avLst/>
          </a:prstGeom>
          <a:solidFill>
            <a:srgbClr val="00FD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2C8EF41-AB6E-2546-A45B-4514B069EF94}"/>
              </a:ext>
            </a:extLst>
          </p:cNvPr>
          <p:cNvSpPr>
            <a:spLocks noChangeAspect="1"/>
          </p:cNvSpPr>
          <p:nvPr userDrawn="1"/>
        </p:nvSpPr>
        <p:spPr>
          <a:xfrm>
            <a:off x="6710771" y="-1003481"/>
            <a:ext cx="308619" cy="320040"/>
          </a:xfrm>
          <a:prstGeom prst="rect">
            <a:avLst/>
          </a:prstGeom>
          <a:solidFill>
            <a:srgbClr val="FF7E79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082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71009E0-36DC-B64B-8E31-A3052C4260A1}"/>
              </a:ext>
            </a:extLst>
          </p:cNvPr>
          <p:cNvSpPr/>
          <p:nvPr userDrawn="1"/>
        </p:nvSpPr>
        <p:spPr>
          <a:xfrm>
            <a:off x="1400148" y="970430"/>
            <a:ext cx="4292314" cy="174371"/>
          </a:xfrm>
          <a:prstGeom prst="rect">
            <a:avLst/>
          </a:prstGeom>
          <a:solidFill>
            <a:srgbClr val="00F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B04F4B9-4AEE-FD4B-BBA6-F384C210E98A}"/>
              </a:ext>
            </a:extLst>
          </p:cNvPr>
          <p:cNvGrpSpPr/>
          <p:nvPr userDrawn="1"/>
        </p:nvGrpSpPr>
        <p:grpSpPr>
          <a:xfrm>
            <a:off x="-108946" y="8244"/>
            <a:ext cx="11491845" cy="3351258"/>
            <a:chOff x="-21264" y="-65464"/>
            <a:chExt cx="11491845" cy="3351258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E67590A-5961-2141-B129-E03413924B4B}"/>
                </a:ext>
              </a:extLst>
            </p:cNvPr>
            <p:cNvGrpSpPr/>
            <p:nvPr userDrawn="1"/>
          </p:nvGrpSpPr>
          <p:grpSpPr>
            <a:xfrm>
              <a:off x="-21264" y="-65464"/>
              <a:ext cx="11491845" cy="3351258"/>
              <a:chOff x="-21264" y="-65464"/>
              <a:chExt cx="11491845" cy="3351258"/>
            </a:xfrm>
          </p:grpSpPr>
          <p:sp>
            <p:nvSpPr>
              <p:cNvPr id="6" name="Rounded Rectangular Callout 5">
                <a:extLst>
                  <a:ext uri="{FF2B5EF4-FFF2-40B4-BE49-F238E27FC236}">
                    <a16:creationId xmlns:a16="http://schemas.microsoft.com/office/drawing/2014/main" id="{2BBF591A-893E-FC42-A4F0-82322044587A}"/>
                  </a:ext>
                </a:extLst>
              </p:cNvPr>
              <p:cNvSpPr/>
              <p:nvPr userDrawn="1"/>
            </p:nvSpPr>
            <p:spPr>
              <a:xfrm>
                <a:off x="1750059" y="1269858"/>
                <a:ext cx="9720522" cy="2015936"/>
              </a:xfrm>
              <a:prstGeom prst="wedgeRoundRectCallout">
                <a:avLst>
                  <a:gd name="adj1" fmla="val -53667"/>
                  <a:gd name="adj2" fmla="val -49186"/>
                  <a:gd name="adj3" fmla="val 16667"/>
                </a:avLst>
              </a:prstGeom>
              <a:solidFill>
                <a:srgbClr val="FFE6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8C3C400A-8780-D94D-9C74-662FA75B380B}"/>
                  </a:ext>
                </a:extLst>
              </p:cNvPr>
              <p:cNvSpPr/>
              <p:nvPr userDrawn="1"/>
            </p:nvSpPr>
            <p:spPr>
              <a:xfrm>
                <a:off x="1217902" y="187116"/>
                <a:ext cx="8377440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 sz="2100">
                    <a:latin typeface="KG Part of Me"/>
                    <a:ea typeface="KG Part of Me"/>
                    <a:cs typeface="KG Part of Me"/>
                    <a:sym typeface="KG Part of Me"/>
                  </a:defRPr>
                </a:pPr>
                <a:r>
                  <a:rPr lang="en-US" sz="6000" b="1" i="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Vocabulary Highlight!</a:t>
                </a:r>
              </a:p>
            </p:txBody>
          </p: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6AD0A27C-E400-5647-88BE-646E92A37411}"/>
                  </a:ext>
                </a:extLst>
              </p:cNvPr>
              <p:cNvGrpSpPr/>
              <p:nvPr userDrawn="1"/>
            </p:nvGrpSpPr>
            <p:grpSpPr>
              <a:xfrm rot="20421438">
                <a:off x="-21264" y="-65464"/>
                <a:ext cx="1554480" cy="1554480"/>
                <a:chOff x="67285" y="1040325"/>
                <a:chExt cx="1554480" cy="1554480"/>
              </a:xfrm>
            </p:grpSpPr>
            <p:sp>
              <p:nvSpPr>
                <p:cNvPr id="9" name="Oval 8">
                  <a:extLst>
                    <a:ext uri="{FF2B5EF4-FFF2-40B4-BE49-F238E27FC236}">
                      <a16:creationId xmlns:a16="http://schemas.microsoft.com/office/drawing/2014/main" id="{07F6C9BE-AEC2-9344-ABDB-DACC8B9407A5}"/>
                    </a:ext>
                  </a:extLst>
                </p:cNvPr>
                <p:cNvSpPr/>
                <p:nvPr userDrawn="1"/>
              </p:nvSpPr>
              <p:spPr>
                <a:xfrm rot="21099380">
                  <a:off x="594022" y="1376952"/>
                  <a:ext cx="538895" cy="879692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10" name="Picture 9" descr="A black and white logo&#10;&#10;Description automatically generated with low confidence">
                  <a:extLst>
                    <a:ext uri="{FF2B5EF4-FFF2-40B4-BE49-F238E27FC236}">
                      <a16:creationId xmlns:a16="http://schemas.microsoft.com/office/drawing/2014/main" id="{FC87D0B1-F1C7-1F45-B587-8FB14A7B3579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7285" y="1040325"/>
                  <a:ext cx="1554480" cy="1554480"/>
                </a:xfrm>
                <a:prstGeom prst="rect">
                  <a:avLst/>
                </a:prstGeom>
              </p:spPr>
            </p:pic>
          </p:grpSp>
        </p:grp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D5884B9-97AD-C84F-AC7B-0D387783C1FC}"/>
                </a:ext>
              </a:extLst>
            </p:cNvPr>
            <p:cNvSpPr/>
            <p:nvPr userDrawn="1"/>
          </p:nvSpPr>
          <p:spPr>
            <a:xfrm>
              <a:off x="1920709" y="1469912"/>
              <a:ext cx="9538442" cy="16158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700"/>
                </a:spcAft>
                <a:buClrTx/>
                <a:buSzTx/>
                <a:buFontTx/>
                <a:buNone/>
                <a:tabLst/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3300" b="1" dirty="0">
                  <a:latin typeface="Century Gothic" panose="020B0502020202020204" pitchFamily="34" charset="0"/>
                </a:rPr>
                <a:t>Reasonableness</a:t>
              </a:r>
              <a:r>
                <a:rPr lang="en-US" sz="3300" dirty="0">
                  <a:latin typeface="Century Gothic" panose="020B0502020202020204" pitchFamily="34" charset="0"/>
                </a:rPr>
                <a:t> helps us check to ensure our answers make sense and are logical. This is an important math concept.</a:t>
              </a:r>
              <a:endParaRPr lang="en-US" sz="3300" i="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F7183A1E-8759-D84F-ACBF-7C8DE6F1CE02}"/>
              </a:ext>
            </a:extLst>
          </p:cNvPr>
          <p:cNvSpPr txBox="1"/>
          <p:nvPr userDrawn="1"/>
        </p:nvSpPr>
        <p:spPr>
          <a:xfrm>
            <a:off x="2225377" y="3571083"/>
            <a:ext cx="8432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Century Gothic" panose="020B0502020202020204" pitchFamily="34" charset="0"/>
              </a:rPr>
              <a:t>Two ways to check for reasonableness: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424E5A-0463-534A-80ED-BFD3B5B235EA}"/>
              </a:ext>
            </a:extLst>
          </p:cNvPr>
          <p:cNvSpPr/>
          <p:nvPr userDrawn="1"/>
        </p:nvSpPr>
        <p:spPr>
          <a:xfrm>
            <a:off x="1394773" y="4403483"/>
            <a:ext cx="4701227" cy="219369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EFECA71-AF92-5841-B5B2-7D6CE2CE2FA5}"/>
              </a:ext>
            </a:extLst>
          </p:cNvPr>
          <p:cNvSpPr txBox="1"/>
          <p:nvPr userDrawn="1"/>
        </p:nvSpPr>
        <p:spPr>
          <a:xfrm>
            <a:off x="1880168" y="4493262"/>
            <a:ext cx="37304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>
                <a:latin typeface="Century Gothic" panose="020B0502020202020204" pitchFamily="34" charset="0"/>
              </a:rPr>
              <a:t>Estimate the Solution</a:t>
            </a:r>
            <a:endParaRPr lang="en-US" sz="2800" b="1" u="sng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4F980E0-DEC0-074D-B308-644A28476C37}"/>
              </a:ext>
            </a:extLst>
          </p:cNvPr>
          <p:cNvSpPr txBox="1"/>
          <p:nvPr userDrawn="1"/>
        </p:nvSpPr>
        <p:spPr>
          <a:xfrm>
            <a:off x="1394773" y="5088646"/>
            <a:ext cx="4706362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entury Gothic" panose="020B0502020202020204" pitchFamily="34" charset="0"/>
              </a:rPr>
              <a:t>Estimating is finding an answer that is close to the exact answer. Rounding can help you estimate.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CFBF001-8C7D-C04E-B8CA-8B7CB20931C1}"/>
              </a:ext>
            </a:extLst>
          </p:cNvPr>
          <p:cNvSpPr txBox="1"/>
          <p:nvPr userDrawn="1"/>
        </p:nvSpPr>
        <p:spPr>
          <a:xfrm>
            <a:off x="1281115" y="7397317"/>
            <a:ext cx="6900863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entury Gothic" panose="020B0502020202020204" pitchFamily="34" charset="0"/>
              </a:rPr>
              <a:t>Estimating is finding an answer that is close to the exact answer. Rounding can help you estimate.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pPr algn="ctr"/>
            <a:r>
              <a:rPr lang="en-US" dirty="0">
                <a:latin typeface="Century Gothic" panose="020B0502020202020204" pitchFamily="34" charset="0"/>
              </a:rPr>
              <a:t>Example: </a:t>
            </a:r>
          </a:p>
          <a:p>
            <a:pPr algn="ctr"/>
            <a:r>
              <a:rPr lang="en-US" sz="1600" dirty="0">
                <a:latin typeface="Century Gothic" panose="020B0502020202020204" pitchFamily="34" charset="0"/>
              </a:rPr>
              <a:t>39 + 12 is about 50 </a:t>
            </a:r>
          </a:p>
          <a:p>
            <a:pPr algn="ctr"/>
            <a:r>
              <a:rPr lang="en-US" sz="1600" dirty="0">
                <a:latin typeface="Century Gothic" panose="020B0502020202020204" pitchFamily="34" charset="0"/>
              </a:rPr>
              <a:t>Round to 39 to 40 and 12 to 10.  The sum of 40 + 10 is 50.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4A4B24B-DFB0-764D-8A0B-DC5A8C86ECD0}"/>
              </a:ext>
            </a:extLst>
          </p:cNvPr>
          <p:cNvSpPr/>
          <p:nvPr userDrawn="1"/>
        </p:nvSpPr>
        <p:spPr>
          <a:xfrm>
            <a:off x="6323527" y="4403483"/>
            <a:ext cx="5047942" cy="219369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D9FCD2C-CAF1-1A40-84CD-B7BF132C7579}"/>
              </a:ext>
            </a:extLst>
          </p:cNvPr>
          <p:cNvSpPr txBox="1"/>
          <p:nvPr userDrawn="1"/>
        </p:nvSpPr>
        <p:spPr>
          <a:xfrm>
            <a:off x="6382505" y="4478508"/>
            <a:ext cx="470122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>
                <a:latin typeface="Century Gothic" panose="020B0502020202020204" pitchFamily="34" charset="0"/>
              </a:rPr>
              <a:t>Use the Inverse Operation</a:t>
            </a:r>
            <a:endParaRPr lang="en-US" sz="2800" b="1" u="sng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8BEC87D-09B6-0B43-A1E4-288CCD70CAD9}"/>
              </a:ext>
            </a:extLst>
          </p:cNvPr>
          <p:cNvSpPr txBox="1"/>
          <p:nvPr userDrawn="1"/>
        </p:nvSpPr>
        <p:spPr>
          <a:xfrm>
            <a:off x="6427154" y="5088647"/>
            <a:ext cx="495574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entury Gothic" panose="020B0502020202020204" pitchFamily="34" charset="0"/>
              </a:rPr>
              <a:t>You can easily check your work using the inverse operation. For example, check subtraction problems with addition.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442145-91B0-E447-9054-DCAC5A9B334E}"/>
              </a:ext>
            </a:extLst>
          </p:cNvPr>
          <p:cNvSpPr txBox="1"/>
          <p:nvPr userDrawn="1"/>
        </p:nvSpPr>
        <p:spPr>
          <a:xfrm>
            <a:off x="138355" y="2321518"/>
            <a:ext cx="16243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Are correct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135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6B8CA6D-0261-C74C-92C6-9D3C65CAEC72}"/>
              </a:ext>
            </a:extLst>
          </p:cNvPr>
          <p:cNvSpPr/>
          <p:nvPr userDrawn="1"/>
        </p:nvSpPr>
        <p:spPr>
          <a:xfrm>
            <a:off x="3550920" y="1020360"/>
            <a:ext cx="2937967" cy="180968"/>
          </a:xfrm>
          <a:prstGeom prst="rect">
            <a:avLst/>
          </a:prstGeom>
          <a:solidFill>
            <a:srgbClr val="00F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C41AC96-A41A-D54A-8917-36132DC18946}"/>
              </a:ext>
            </a:extLst>
          </p:cNvPr>
          <p:cNvGrpSpPr/>
          <p:nvPr userDrawn="1"/>
        </p:nvGrpSpPr>
        <p:grpSpPr>
          <a:xfrm>
            <a:off x="-108946" y="8244"/>
            <a:ext cx="11577709" cy="3120719"/>
            <a:chOff x="-21264" y="-65464"/>
            <a:chExt cx="11577709" cy="3120719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FEDED25-82B9-A946-89FD-94BA37FB2FEA}"/>
                </a:ext>
              </a:extLst>
            </p:cNvPr>
            <p:cNvGrpSpPr/>
            <p:nvPr userDrawn="1"/>
          </p:nvGrpSpPr>
          <p:grpSpPr>
            <a:xfrm>
              <a:off x="-21264" y="-65464"/>
              <a:ext cx="11491845" cy="3120719"/>
              <a:chOff x="-21264" y="-65464"/>
              <a:chExt cx="11491845" cy="3120719"/>
            </a:xfrm>
          </p:grpSpPr>
          <p:sp>
            <p:nvSpPr>
              <p:cNvPr id="6" name="Rounded Rectangular Callout 5">
                <a:extLst>
                  <a:ext uri="{FF2B5EF4-FFF2-40B4-BE49-F238E27FC236}">
                    <a16:creationId xmlns:a16="http://schemas.microsoft.com/office/drawing/2014/main" id="{77296AA9-B674-F844-A7E9-532A3CABB631}"/>
                  </a:ext>
                </a:extLst>
              </p:cNvPr>
              <p:cNvSpPr/>
              <p:nvPr userDrawn="1"/>
            </p:nvSpPr>
            <p:spPr>
              <a:xfrm>
                <a:off x="1750059" y="1269858"/>
                <a:ext cx="9720522" cy="1785397"/>
              </a:xfrm>
              <a:prstGeom prst="wedgeRoundRectCallout">
                <a:avLst>
                  <a:gd name="adj1" fmla="val -53667"/>
                  <a:gd name="adj2" fmla="val -49186"/>
                  <a:gd name="adj3" fmla="val 16667"/>
                </a:avLst>
              </a:prstGeom>
              <a:solidFill>
                <a:srgbClr val="FFE6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4AF8F49-447A-694E-85B1-80EA2BC70439}"/>
                  </a:ext>
                </a:extLst>
              </p:cNvPr>
              <p:cNvSpPr/>
              <p:nvPr userDrawn="1"/>
            </p:nvSpPr>
            <p:spPr>
              <a:xfrm>
                <a:off x="87682" y="212142"/>
                <a:ext cx="8377440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 sz="2100">
                    <a:latin typeface="KG Part of Me"/>
                    <a:ea typeface="KG Part of Me"/>
                    <a:cs typeface="KG Part of Me"/>
                    <a:sym typeface="KG Part of Me"/>
                  </a:defRPr>
                </a:pPr>
                <a:r>
                  <a:rPr lang="en-US" sz="6000" b="1" i="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Did You Know?</a:t>
                </a:r>
              </a:p>
            </p:txBody>
          </p: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471E2485-B4DE-A541-8D58-6B52DA04301C}"/>
                  </a:ext>
                </a:extLst>
              </p:cNvPr>
              <p:cNvGrpSpPr/>
              <p:nvPr userDrawn="1"/>
            </p:nvGrpSpPr>
            <p:grpSpPr>
              <a:xfrm rot="20421438">
                <a:off x="-21264" y="-65464"/>
                <a:ext cx="1554480" cy="1554480"/>
                <a:chOff x="67285" y="1040325"/>
                <a:chExt cx="1554480" cy="1554480"/>
              </a:xfrm>
            </p:grpSpPr>
            <p:sp>
              <p:nvSpPr>
                <p:cNvPr id="9" name="Oval 8">
                  <a:extLst>
                    <a:ext uri="{FF2B5EF4-FFF2-40B4-BE49-F238E27FC236}">
                      <a16:creationId xmlns:a16="http://schemas.microsoft.com/office/drawing/2014/main" id="{1016C388-77C3-B74C-924B-FAE8439F82EC}"/>
                    </a:ext>
                  </a:extLst>
                </p:cNvPr>
                <p:cNvSpPr/>
                <p:nvPr userDrawn="1"/>
              </p:nvSpPr>
              <p:spPr>
                <a:xfrm rot="21099380">
                  <a:off x="594022" y="1376952"/>
                  <a:ext cx="538895" cy="879692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10" name="Picture 9" descr="A black and white logo&#10;&#10;Description automatically generated with low confidence">
                  <a:extLst>
                    <a:ext uri="{FF2B5EF4-FFF2-40B4-BE49-F238E27FC236}">
                      <a16:creationId xmlns:a16="http://schemas.microsoft.com/office/drawing/2014/main" id="{5980E7EF-2C4F-C44B-A8FA-D30052012661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7285" y="1040325"/>
                  <a:ext cx="1554480" cy="1554480"/>
                </a:xfrm>
                <a:prstGeom prst="rect">
                  <a:avLst/>
                </a:prstGeom>
              </p:spPr>
            </p:pic>
          </p:grpSp>
        </p:grp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E1CB5BF-51A6-A142-B4B3-023D00E68E2B}"/>
                </a:ext>
              </a:extLst>
            </p:cNvPr>
            <p:cNvSpPr/>
            <p:nvPr userDrawn="1"/>
          </p:nvSpPr>
          <p:spPr>
            <a:xfrm>
              <a:off x="1835923" y="1375339"/>
              <a:ext cx="9720522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700"/>
                </a:spcAft>
                <a:buClrTx/>
                <a:buSzTx/>
                <a:buFontTx/>
                <a:buNone/>
                <a:tabLst/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3200" dirty="0">
                  <a:latin typeface="Century Gothic" panose="020B0502020202020204" pitchFamily="34" charset="0"/>
                </a:rPr>
                <a:t>Understanding </a:t>
              </a:r>
              <a:r>
                <a:rPr lang="en-US" sz="3200" b="1" dirty="0">
                  <a:latin typeface="Century Gothic" panose="020B0502020202020204" pitchFamily="34" charset="0"/>
                </a:rPr>
                <a:t>what is happening </a:t>
              </a:r>
              <a:r>
                <a:rPr lang="en-US" sz="3200" dirty="0">
                  <a:latin typeface="Century Gothic" panose="020B0502020202020204" pitchFamily="34" charset="0"/>
                </a:rPr>
                <a:t>in a word problem as well as the </a:t>
              </a:r>
              <a:r>
                <a:rPr lang="en-US" sz="3200" b="1" dirty="0">
                  <a:latin typeface="Century Gothic" panose="020B0502020202020204" pitchFamily="34" charset="0"/>
                </a:rPr>
                <a:t>actions of the operations </a:t>
              </a:r>
              <a:r>
                <a:rPr lang="en-US" sz="3200" dirty="0">
                  <a:latin typeface="Century Gothic" panose="020B0502020202020204" pitchFamily="34" charset="0"/>
                </a:rPr>
                <a:t>will help you solve the problem.</a:t>
              </a:r>
              <a:endParaRPr lang="en-US" sz="3200" i="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31E1794E-0A90-EE4B-B8A7-48EF9A08A2C5}"/>
              </a:ext>
            </a:extLst>
          </p:cNvPr>
          <p:cNvSpPr txBox="1"/>
          <p:nvPr userDrawn="1"/>
        </p:nvSpPr>
        <p:spPr>
          <a:xfrm>
            <a:off x="1316231" y="3230572"/>
            <a:ext cx="101905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Century Gothic" panose="020B0502020202020204" pitchFamily="34" charset="0"/>
              </a:rPr>
              <a:t>Math Operations and Actions</a:t>
            </a:r>
            <a:endParaRPr lang="en-US" sz="3200" b="1" i="0" dirty="0">
              <a:latin typeface="Century Gothic" panose="020B0502020202020204" pitchFamily="34" charset="0"/>
            </a:endParaRPr>
          </a:p>
        </p:txBody>
      </p:sp>
      <p:graphicFrame>
        <p:nvGraphicFramePr>
          <p:cNvPr id="12" name="Table 10">
            <a:extLst>
              <a:ext uri="{FF2B5EF4-FFF2-40B4-BE49-F238E27FC236}">
                <a16:creationId xmlns:a16="http://schemas.microsoft.com/office/drawing/2014/main" id="{E8C02ED7-E45E-1344-83E4-EE2E4330AE97}"/>
              </a:ext>
            </a:extLst>
          </p:cNvPr>
          <p:cNvGraphicFramePr>
            <a:graphicFrameLocks noGrp="1"/>
          </p:cNvGraphicFramePr>
          <p:nvPr userDrawn="1"/>
        </p:nvGraphicFramePr>
        <p:xfrm>
          <a:off x="1242362" y="3941288"/>
          <a:ext cx="10338271" cy="2630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86976">
                  <a:extLst>
                    <a:ext uri="{9D8B030D-6E8A-4147-A177-3AD203B41FA5}">
                      <a16:colId xmlns:a16="http://schemas.microsoft.com/office/drawing/2014/main" val="2336330983"/>
                    </a:ext>
                  </a:extLst>
                </a:gridCol>
                <a:gridCol w="5451295">
                  <a:extLst>
                    <a:ext uri="{9D8B030D-6E8A-4147-A177-3AD203B41FA5}">
                      <a16:colId xmlns:a16="http://schemas.microsoft.com/office/drawing/2014/main" val="4046186671"/>
                    </a:ext>
                  </a:extLst>
                </a:gridCol>
              </a:tblGrid>
              <a:tr h="131543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486872"/>
                  </a:ext>
                </a:extLst>
              </a:tr>
              <a:tr h="131543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265648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6AEE8B81-1A9B-E346-883B-833758BF0512}"/>
              </a:ext>
            </a:extLst>
          </p:cNvPr>
          <p:cNvSpPr txBox="1"/>
          <p:nvPr userDrawn="1"/>
        </p:nvSpPr>
        <p:spPr>
          <a:xfrm>
            <a:off x="2751393" y="4199167"/>
            <a:ext cx="342316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>
                <a:latin typeface="Century Gothic" panose="020B0502020202020204" pitchFamily="34" charset="0"/>
              </a:rPr>
              <a:t>Join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latin typeface="Century Gothic" panose="020B0502020202020204" pitchFamily="34" charset="0"/>
              </a:rPr>
              <a:t>Put together</a:t>
            </a:r>
            <a:endParaRPr lang="en-US" sz="200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C533D01-49A2-4C4F-BC3A-7DE1499A89F5}"/>
              </a:ext>
            </a:extLst>
          </p:cNvPr>
          <p:cNvGrpSpPr/>
          <p:nvPr userDrawn="1"/>
        </p:nvGrpSpPr>
        <p:grpSpPr>
          <a:xfrm>
            <a:off x="1099483" y="3977795"/>
            <a:ext cx="1859848" cy="2677268"/>
            <a:chOff x="1499544" y="3977795"/>
            <a:chExt cx="1859848" cy="2677268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5AAB561-AB8D-DF4F-A557-7D034CA13812}"/>
                </a:ext>
              </a:extLst>
            </p:cNvPr>
            <p:cNvSpPr txBox="1"/>
            <p:nvPr/>
          </p:nvSpPr>
          <p:spPr>
            <a:xfrm>
              <a:off x="1960257" y="4379594"/>
              <a:ext cx="68157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latin typeface="Century Gothic" panose="020B0502020202020204" pitchFamily="34" charset="0"/>
                </a:rPr>
                <a:t>➕</a:t>
              </a:r>
              <a:endParaRPr lang="en-US" sz="6000" b="1" i="0" dirty="0">
                <a:latin typeface="Century Gothic" panose="020B0502020202020204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0BFEA05-5E1C-1644-9065-EF4B8395E437}"/>
                </a:ext>
              </a:extLst>
            </p:cNvPr>
            <p:cNvSpPr txBox="1"/>
            <p:nvPr/>
          </p:nvSpPr>
          <p:spPr>
            <a:xfrm>
              <a:off x="1937319" y="5639400"/>
              <a:ext cx="68157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latin typeface="Century Gothic" panose="020B0502020202020204" pitchFamily="34" charset="0"/>
                </a:rPr>
                <a:t>✖</a:t>
              </a:r>
              <a:endParaRPr lang="en-US" sz="6000" b="1" i="0" dirty="0">
                <a:latin typeface="Century Gothic" panose="020B050202020202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EAF932A-CB58-CE45-8995-2C4C5B487E9D}"/>
                </a:ext>
              </a:extLst>
            </p:cNvPr>
            <p:cNvSpPr txBox="1"/>
            <p:nvPr/>
          </p:nvSpPr>
          <p:spPr>
            <a:xfrm>
              <a:off x="1701832" y="3977795"/>
              <a:ext cx="131509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Addition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CCB1896-5866-7047-8047-7D6A694A0CB6}"/>
                </a:ext>
              </a:extLst>
            </p:cNvPr>
            <p:cNvSpPr txBox="1"/>
            <p:nvPr/>
          </p:nvSpPr>
          <p:spPr>
            <a:xfrm>
              <a:off x="1499544" y="5286329"/>
              <a:ext cx="185984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Multiplication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622863A-4BCA-9847-BA5F-535A21AA8BEA}"/>
              </a:ext>
            </a:extLst>
          </p:cNvPr>
          <p:cNvGrpSpPr/>
          <p:nvPr userDrawn="1"/>
        </p:nvGrpSpPr>
        <p:grpSpPr>
          <a:xfrm>
            <a:off x="6116748" y="3990535"/>
            <a:ext cx="1351132" cy="2703677"/>
            <a:chOff x="6331066" y="3990535"/>
            <a:chExt cx="1351132" cy="2703677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D87A82F-DD50-A741-9049-7FB5389ED81B}"/>
                </a:ext>
              </a:extLst>
            </p:cNvPr>
            <p:cNvSpPr txBox="1"/>
            <p:nvPr/>
          </p:nvSpPr>
          <p:spPr>
            <a:xfrm>
              <a:off x="6547904" y="4221479"/>
              <a:ext cx="68157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latin typeface="Century Gothic" panose="020B0502020202020204" pitchFamily="34" charset="0"/>
                </a:rPr>
                <a:t>➖</a:t>
              </a:r>
              <a:endParaRPr lang="en-US" sz="6000" b="1" i="0" dirty="0">
                <a:latin typeface="Century Gothic" panose="020B0502020202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9B16AC3-B735-1B47-8558-F407262B6FF2}"/>
                </a:ext>
              </a:extLst>
            </p:cNvPr>
            <p:cNvSpPr txBox="1"/>
            <p:nvPr/>
          </p:nvSpPr>
          <p:spPr>
            <a:xfrm>
              <a:off x="6562191" y="5678549"/>
              <a:ext cx="68157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latin typeface="Century Gothic" panose="020B0502020202020204" pitchFamily="34" charset="0"/>
                </a:rPr>
                <a:t>➗</a:t>
              </a:r>
              <a:endParaRPr lang="en-US" sz="6000" b="1" i="0" dirty="0">
                <a:latin typeface="Century Gothic" panose="020B0502020202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2D84AD7-41F7-5F44-9FF7-6E01AAF9DCD3}"/>
                </a:ext>
              </a:extLst>
            </p:cNvPr>
            <p:cNvSpPr txBox="1"/>
            <p:nvPr/>
          </p:nvSpPr>
          <p:spPr>
            <a:xfrm>
              <a:off x="6367104" y="3990535"/>
              <a:ext cx="1315094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>
                  <a:latin typeface="Century Gothic" panose="020B0502020202020204" pitchFamily="34" charset="0"/>
                </a:rPr>
                <a:t>Subtraction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90D11DC-9D20-6346-BEE6-09C4DD2E86B7}"/>
                </a:ext>
              </a:extLst>
            </p:cNvPr>
            <p:cNvSpPr txBox="1"/>
            <p:nvPr/>
          </p:nvSpPr>
          <p:spPr>
            <a:xfrm>
              <a:off x="6331066" y="5299068"/>
              <a:ext cx="117221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>
                  <a:latin typeface="Century Gothic" panose="020B0502020202020204" pitchFamily="34" charset="0"/>
                </a:rPr>
                <a:t>Division</a:t>
              </a: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DA86FB08-4759-E444-9BF6-60DE9CBFAE72}"/>
              </a:ext>
            </a:extLst>
          </p:cNvPr>
          <p:cNvSpPr txBox="1"/>
          <p:nvPr userDrawn="1"/>
        </p:nvSpPr>
        <p:spPr>
          <a:xfrm>
            <a:off x="2751393" y="5578954"/>
            <a:ext cx="342316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>
                <a:latin typeface="Century Gothic" panose="020B0502020202020204" pitchFamily="34" charset="0"/>
              </a:rPr>
              <a:t>Join equal groups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1BFCA9B-E259-354D-99B2-4856E025CBEE}"/>
              </a:ext>
            </a:extLst>
          </p:cNvPr>
          <p:cNvSpPr txBox="1"/>
          <p:nvPr userDrawn="1"/>
        </p:nvSpPr>
        <p:spPr>
          <a:xfrm>
            <a:off x="7315207" y="4093282"/>
            <a:ext cx="366812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>
                <a:latin typeface="Century Gothic" panose="020B0502020202020204" pitchFamily="34" charset="0"/>
              </a:rPr>
              <a:t>Take apart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latin typeface="Century Gothic" panose="020B0502020202020204" pitchFamily="34" charset="0"/>
              </a:rPr>
              <a:t>Compare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latin typeface="Century Gothic" panose="020B0502020202020204" pitchFamily="34" charset="0"/>
              </a:rPr>
              <a:t>Take from</a:t>
            </a:r>
            <a:endParaRPr lang="en-US" sz="2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CF56FB5-2304-8446-A408-A39919E49777}"/>
              </a:ext>
            </a:extLst>
          </p:cNvPr>
          <p:cNvSpPr txBox="1"/>
          <p:nvPr userDrawn="1"/>
        </p:nvSpPr>
        <p:spPr>
          <a:xfrm>
            <a:off x="7268809" y="5402551"/>
            <a:ext cx="4629688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>
                <a:latin typeface="Century Gothic" panose="020B0502020202020204" pitchFamily="34" charset="0"/>
              </a:rPr>
              <a:t>Separate a total into equal groups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latin typeface="Century Gothic" panose="020B0502020202020204" pitchFamily="34" charset="0"/>
              </a:rPr>
              <a:t>Find the number of groups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latin typeface="Century Gothic" panose="020B0502020202020204" pitchFamily="34" charset="0"/>
              </a:rPr>
              <a:t>Find the amount in each group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36995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1A78700F-D928-F84D-9319-1055C7F56790}"/>
              </a:ext>
            </a:extLst>
          </p:cNvPr>
          <p:cNvGrpSpPr/>
          <p:nvPr userDrawn="1"/>
        </p:nvGrpSpPr>
        <p:grpSpPr>
          <a:xfrm>
            <a:off x="-1" y="85052"/>
            <a:ext cx="3252678" cy="714422"/>
            <a:chOff x="-1" y="85052"/>
            <a:chExt cx="3252678" cy="714422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9B30899-531C-424A-BA9F-3BFFDC126DD6}"/>
                </a:ext>
              </a:extLst>
            </p:cNvPr>
            <p:cNvSpPr/>
            <p:nvPr userDrawn="1"/>
          </p:nvSpPr>
          <p:spPr>
            <a:xfrm>
              <a:off x="-1" y="91588"/>
              <a:ext cx="3243533" cy="70788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52767B6-1365-6341-B2DF-D1A8DD23B18C}"/>
                </a:ext>
              </a:extLst>
            </p:cNvPr>
            <p:cNvSpPr txBox="1"/>
            <p:nvPr userDrawn="1"/>
          </p:nvSpPr>
          <p:spPr>
            <a:xfrm>
              <a:off x="627695" y="85052"/>
              <a:ext cx="262498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400" b="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WATCH ME FIRST</a:t>
              </a:r>
            </a:p>
          </p:txBody>
        </p:sp>
        <p:pic>
          <p:nvPicPr>
            <p:cNvPr id="23" name="Graphic 22" descr="Classroom with solid fill">
              <a:extLst>
                <a:ext uri="{FF2B5EF4-FFF2-40B4-BE49-F238E27FC236}">
                  <a16:creationId xmlns:a16="http://schemas.microsoft.com/office/drawing/2014/main" id="{4557F32F-648E-8C4F-A6B2-24D8C539679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144" y="91588"/>
              <a:ext cx="707886" cy="707886"/>
            </a:xfrm>
            <a:prstGeom prst="rect">
              <a:avLst/>
            </a:prstGeom>
          </p:spPr>
        </p:pic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2AB56AA9-53AD-F642-9EA2-AC45E48EFEF7}"/>
              </a:ext>
            </a:extLst>
          </p:cNvPr>
          <p:cNvGrpSpPr/>
          <p:nvPr userDrawn="1"/>
        </p:nvGrpSpPr>
        <p:grpSpPr>
          <a:xfrm>
            <a:off x="0" y="5670281"/>
            <a:ext cx="12324716" cy="1184891"/>
            <a:chOff x="0" y="5670281"/>
            <a:chExt cx="12324716" cy="1184891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D7F8204B-CED2-FF40-91A2-94C1B03A859B}"/>
                </a:ext>
              </a:extLst>
            </p:cNvPr>
            <p:cNvGrpSpPr/>
            <p:nvPr userDrawn="1"/>
          </p:nvGrpSpPr>
          <p:grpSpPr>
            <a:xfrm>
              <a:off x="0" y="5825652"/>
              <a:ext cx="12324716" cy="1029520"/>
              <a:chOff x="22568" y="1425243"/>
              <a:chExt cx="12275860" cy="511051"/>
            </a:xfrm>
          </p:grpSpPr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E4E6BFA0-17A8-D046-B9D4-9193FE01A3B2}"/>
                  </a:ext>
                </a:extLst>
              </p:cNvPr>
              <p:cNvSpPr/>
              <p:nvPr userDrawn="1"/>
            </p:nvSpPr>
            <p:spPr>
              <a:xfrm>
                <a:off x="22568" y="1425243"/>
                <a:ext cx="12164947" cy="511051"/>
              </a:xfrm>
              <a:prstGeom prst="rect">
                <a:avLst/>
              </a:prstGeom>
              <a:solidFill>
                <a:srgbClr val="85D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D668E3CA-BC3E-784E-9DE1-FFD847F3539D}"/>
                  </a:ext>
                </a:extLst>
              </p:cNvPr>
              <p:cNvSpPr/>
              <p:nvPr userDrawn="1"/>
            </p:nvSpPr>
            <p:spPr>
              <a:xfrm>
                <a:off x="722545" y="1479182"/>
                <a:ext cx="11575883" cy="4252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indent="0" algn="ctr">
                  <a:spcAft>
                    <a:spcPts val="200"/>
                  </a:spcAft>
                  <a:buNone/>
                </a:pPr>
                <a:r>
                  <a:rPr lang="en-US" sz="2400" b="1" i="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I wonder if these patterns work with other multiplication problems</a:t>
                </a:r>
                <a:r>
                  <a:rPr lang="en-US" sz="2400" b="1" dirty="0">
                    <a:latin typeface="Century Gothic" panose="020B0502020202020204" pitchFamily="34" charset="0"/>
                  </a:rPr>
                  <a:t>?</a:t>
                </a:r>
                <a:r>
                  <a:rPr lang="en-US" sz="2400" b="1" i="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</a:p>
              <a:p>
                <a:pPr marL="0" indent="0" algn="ctr">
                  <a:spcAft>
                    <a:spcPts val="200"/>
                  </a:spcAft>
                  <a:buNone/>
                </a:pPr>
                <a:r>
                  <a:rPr lang="en-US" sz="2400" b="1" i="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Let’s do a few problems together to find out! </a:t>
                </a:r>
                <a:endParaRPr lang="en-US" sz="24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C23DF5FC-24AB-D74C-B847-FC7A7301B865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353574" y="5670281"/>
              <a:ext cx="1071656" cy="1102680"/>
              <a:chOff x="16041" y="1422065"/>
              <a:chExt cx="1040931" cy="1040929"/>
            </a:xfrm>
          </p:grpSpPr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235CF533-45F6-7D49-823C-92DFEB27B6F5}"/>
                  </a:ext>
                </a:extLst>
              </p:cNvPr>
              <p:cNvSpPr>
                <a:spLocks noChangeAspect="1"/>
              </p:cNvSpPr>
              <p:nvPr userDrawn="1"/>
            </p:nvSpPr>
            <p:spPr>
              <a:xfrm rot="21099380">
                <a:off x="406875" y="1691372"/>
                <a:ext cx="324238" cy="52928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4" name="Picture 43" descr="A black and white logo&#10;&#10;Description automatically generated with low confidence">
                <a:extLst>
                  <a:ext uri="{FF2B5EF4-FFF2-40B4-BE49-F238E27FC236}">
                    <a16:creationId xmlns:a16="http://schemas.microsoft.com/office/drawing/2014/main" id="{7A5911C6-C972-C045-854D-C1737C4E220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435016">
                <a:off x="16041" y="1422065"/>
                <a:ext cx="1040931" cy="1040929"/>
              </a:xfrm>
              <a:prstGeom prst="rect">
                <a:avLst/>
              </a:prstGeom>
              <a:noFill/>
            </p:spPr>
          </p:pic>
        </p:grpSp>
      </p:grpSp>
    </p:spTree>
    <p:extLst>
      <p:ext uri="{BB962C8B-B14F-4D97-AF65-F5344CB8AC3E}">
        <p14:creationId xmlns:p14="http://schemas.microsoft.com/office/powerpoint/2010/main" val="2974719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80258BF-2627-0F48-95EF-CF5CA1E46CB3}"/>
              </a:ext>
            </a:extLst>
          </p:cNvPr>
          <p:cNvGrpSpPr/>
          <p:nvPr userDrawn="1"/>
        </p:nvGrpSpPr>
        <p:grpSpPr>
          <a:xfrm>
            <a:off x="7122964" y="1499632"/>
            <a:ext cx="4804018" cy="885171"/>
            <a:chOff x="442928" y="1885114"/>
            <a:chExt cx="6210009" cy="744442"/>
          </a:xfrm>
        </p:grpSpPr>
        <p:sp>
          <p:nvSpPr>
            <p:cNvPr id="3" name="Rounded Rectangular Callout 2">
              <a:extLst>
                <a:ext uri="{FF2B5EF4-FFF2-40B4-BE49-F238E27FC236}">
                  <a16:creationId xmlns:a16="http://schemas.microsoft.com/office/drawing/2014/main" id="{99266A03-5708-1247-9698-58B6541DA6E3}"/>
                </a:ext>
              </a:extLst>
            </p:cNvPr>
            <p:cNvSpPr/>
            <p:nvPr/>
          </p:nvSpPr>
          <p:spPr>
            <a:xfrm rot="10800000">
              <a:off x="442928" y="1885114"/>
              <a:ext cx="6210009" cy="744442"/>
            </a:xfrm>
            <a:prstGeom prst="wedgeRoundRectCallout">
              <a:avLst>
                <a:gd name="adj1" fmla="val -30963"/>
                <a:gd name="adj2" fmla="val 47978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F4CD5D22-DB58-6543-B1D9-D5A9237797BD}"/>
                </a:ext>
              </a:extLst>
            </p:cNvPr>
            <p:cNvSpPr/>
            <p:nvPr/>
          </p:nvSpPr>
          <p:spPr>
            <a:xfrm>
              <a:off x="537439" y="2031213"/>
              <a:ext cx="5918693" cy="3882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Aft>
                  <a:spcPts val="8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2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What are we trying to find?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AA5BF9F6-334A-9A4D-AF6A-6DF22B9A856A}"/>
              </a:ext>
            </a:extLst>
          </p:cNvPr>
          <p:cNvGrpSpPr/>
          <p:nvPr userDrawn="1"/>
        </p:nvGrpSpPr>
        <p:grpSpPr>
          <a:xfrm>
            <a:off x="7122961" y="2679428"/>
            <a:ext cx="4881658" cy="1793766"/>
            <a:chOff x="469493" y="1673986"/>
            <a:chExt cx="5727353" cy="1488426"/>
          </a:xfrm>
          <a:solidFill>
            <a:srgbClr val="85DFFF"/>
          </a:solidFill>
        </p:grpSpPr>
        <p:sp>
          <p:nvSpPr>
            <p:cNvPr id="6" name="Rounded Rectangular Callout 5">
              <a:extLst>
                <a:ext uri="{FF2B5EF4-FFF2-40B4-BE49-F238E27FC236}">
                  <a16:creationId xmlns:a16="http://schemas.microsoft.com/office/drawing/2014/main" id="{22FE0256-0BD1-C34A-8A9A-28CE9176DEEE}"/>
                </a:ext>
              </a:extLst>
            </p:cNvPr>
            <p:cNvSpPr/>
            <p:nvPr/>
          </p:nvSpPr>
          <p:spPr>
            <a:xfrm rot="10800000">
              <a:off x="469493" y="1673986"/>
              <a:ext cx="5636263" cy="1488426"/>
            </a:xfrm>
            <a:prstGeom prst="wedgeRoundRectCallout">
              <a:avLst>
                <a:gd name="adj1" fmla="val -30963"/>
                <a:gd name="adj2" fmla="val 4797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F8A0E6A-1528-7944-B218-566E62C1A0F2}"/>
                </a:ext>
              </a:extLst>
            </p:cNvPr>
            <p:cNvSpPr/>
            <p:nvPr/>
          </p:nvSpPr>
          <p:spPr>
            <a:xfrm>
              <a:off x="560583" y="1749624"/>
              <a:ext cx="5636263" cy="13875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spcAft>
                  <a:spcPts val="8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2400" dirty="0">
                  <a:latin typeface="Century Gothic" panose="020B0502020202020204" pitchFamily="34" charset="0"/>
                </a:rPr>
                <a:t>What math actions are happening? </a:t>
              </a:r>
            </a:p>
            <a:p>
              <a:pPr>
                <a:spcAft>
                  <a:spcPts val="8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2400" dirty="0">
                  <a:latin typeface="Century Gothic" panose="020B0502020202020204" pitchFamily="34" charset="0"/>
                </a:rPr>
                <a:t>What operation can we use to solve the problem?</a:t>
              </a:r>
              <a:endParaRPr lang="en-US" sz="2400" dirty="0"/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1FFA7916-B003-6046-8A54-7427AF92E666}"/>
              </a:ext>
            </a:extLst>
          </p:cNvPr>
          <p:cNvSpPr/>
          <p:nvPr userDrawn="1"/>
        </p:nvSpPr>
        <p:spPr>
          <a:xfrm>
            <a:off x="317645" y="2153652"/>
            <a:ext cx="659333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Century Gothic" panose="020B0502020202020204" pitchFamily="34" charset="0"/>
              </a:rPr>
              <a:t>Ms. Davis brings 17 students to the library.  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n-US" sz="3200" dirty="0">
                <a:latin typeface="Century Gothic" panose="020B0502020202020204" pitchFamily="34" charset="0"/>
              </a:rPr>
              <a:t>Mr. Coleman has more students than Ms. Davis. He brings 24 students to the library. 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n-US" sz="3200" dirty="0">
                <a:latin typeface="Century Gothic" panose="020B0502020202020204" pitchFamily="34" charset="0"/>
              </a:rPr>
              <a:t>How many students did they bring to the library in all?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4E734A4-93D9-9C44-A161-79C8F9CBA5B8}"/>
              </a:ext>
            </a:extLst>
          </p:cNvPr>
          <p:cNvGrpSpPr/>
          <p:nvPr userDrawn="1"/>
        </p:nvGrpSpPr>
        <p:grpSpPr>
          <a:xfrm>
            <a:off x="7122962" y="4783359"/>
            <a:ext cx="4881657" cy="1105254"/>
            <a:chOff x="442928" y="1885112"/>
            <a:chExt cx="6310368" cy="832153"/>
          </a:xfrm>
        </p:grpSpPr>
        <p:sp>
          <p:nvSpPr>
            <p:cNvPr id="10" name="Rounded Rectangular Callout 9">
              <a:extLst>
                <a:ext uri="{FF2B5EF4-FFF2-40B4-BE49-F238E27FC236}">
                  <a16:creationId xmlns:a16="http://schemas.microsoft.com/office/drawing/2014/main" id="{EA3CAD3E-2666-124D-B9E0-6C0B0E2BD9C9}"/>
                </a:ext>
              </a:extLst>
            </p:cNvPr>
            <p:cNvSpPr/>
            <p:nvPr/>
          </p:nvSpPr>
          <p:spPr>
            <a:xfrm rot="10800000">
              <a:off x="442928" y="1885112"/>
              <a:ext cx="6210009" cy="832153"/>
            </a:xfrm>
            <a:prstGeom prst="wedgeRoundRectCallout">
              <a:avLst>
                <a:gd name="adj1" fmla="val -30963"/>
                <a:gd name="adj2" fmla="val 47978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FD72249-7FC5-6A48-AE75-AD73DAF799A0}"/>
                </a:ext>
              </a:extLst>
            </p:cNvPr>
            <p:cNvSpPr/>
            <p:nvPr/>
          </p:nvSpPr>
          <p:spPr>
            <a:xfrm>
              <a:off x="543288" y="1970026"/>
              <a:ext cx="6210008" cy="62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How could you solve this problem?</a:t>
              </a: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7FDE015-1864-0C42-9F98-D92A8C2F82CB}"/>
              </a:ext>
            </a:extLst>
          </p:cNvPr>
          <p:cNvSpPr/>
          <p:nvPr userDrawn="1"/>
        </p:nvSpPr>
        <p:spPr>
          <a:xfrm>
            <a:off x="3339805" y="-2100"/>
            <a:ext cx="88521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latin typeface="Century Gothic" panose="020B0502020202020204" pitchFamily="34" charset="0"/>
              </a:rPr>
              <a:t>Word Problem Discussion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16B4134-6B38-B047-9320-60D9DCF46793}"/>
              </a:ext>
            </a:extLst>
          </p:cNvPr>
          <p:cNvGrpSpPr/>
          <p:nvPr userDrawn="1"/>
        </p:nvGrpSpPr>
        <p:grpSpPr>
          <a:xfrm>
            <a:off x="-1" y="19968"/>
            <a:ext cx="3329410" cy="783113"/>
            <a:chOff x="-1" y="19968"/>
            <a:chExt cx="3329410" cy="783113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D863578B-31F7-8449-8373-FC438C3A8DF2}"/>
                </a:ext>
              </a:extLst>
            </p:cNvPr>
            <p:cNvGrpSpPr/>
            <p:nvPr userDrawn="1"/>
          </p:nvGrpSpPr>
          <p:grpSpPr>
            <a:xfrm>
              <a:off x="-1" y="19968"/>
              <a:ext cx="3243533" cy="779506"/>
              <a:chOff x="-1" y="19968"/>
              <a:chExt cx="3243533" cy="779506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83A84200-7C8B-3546-818C-2CA643C0E105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EA0ABA5-67CC-D341-A3A1-478F1F774902}"/>
                  </a:ext>
                </a:extLst>
              </p:cNvPr>
              <p:cNvSpPr txBox="1"/>
              <p:nvPr userDrawn="1"/>
            </p:nvSpPr>
            <p:spPr>
              <a:xfrm>
                <a:off x="602613" y="19968"/>
                <a:ext cx="2616357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3000" b="1" dirty="0">
                    <a:solidFill>
                      <a:schemeClr val="tx1"/>
                    </a:solidFill>
                    <a:latin typeface="Century Gothic" panose="020B0502020202020204" pitchFamily="34" charset="0"/>
                    <a:ea typeface="HelloAbracadabra" pitchFamily="2" charset="0"/>
                  </a:rPr>
                  <a:t>Problem #1</a:t>
                </a:r>
              </a:p>
            </p:txBody>
          </p:sp>
          <p:pic>
            <p:nvPicPr>
              <p:cNvPr id="18" name="Graphic 17" descr="Group brainstorm with solid fill">
                <a:extLst>
                  <a:ext uri="{FF2B5EF4-FFF2-40B4-BE49-F238E27FC236}">
                    <a16:creationId xmlns:a16="http://schemas.microsoft.com/office/drawing/2014/main" id="{523CF636-5C78-2543-803F-76B6F2167B07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19C715E-A8F7-5044-8368-6BB565FA2EC7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1D58AB4F-C8BD-DF4A-B3C4-E32B0B588C79}"/>
              </a:ext>
            </a:extLst>
          </p:cNvPr>
          <p:cNvSpPr/>
          <p:nvPr userDrawn="1"/>
        </p:nvSpPr>
        <p:spPr>
          <a:xfrm>
            <a:off x="288673" y="1518074"/>
            <a:ext cx="610226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latin typeface="Century Gothic" panose="020B0502020202020204" pitchFamily="34" charset="0"/>
              </a:rPr>
              <a:t>Read the problem. Answer each question.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7C94669-0DF3-9947-A79E-342828290FCF}"/>
              </a:ext>
            </a:extLst>
          </p:cNvPr>
          <p:cNvSpPr/>
          <p:nvPr userDrawn="1"/>
        </p:nvSpPr>
        <p:spPr>
          <a:xfrm>
            <a:off x="8982663" y="3173999"/>
            <a:ext cx="30219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Century Gothic" panose="020B0502020202020204" pitchFamily="34" charset="0"/>
              </a:rPr>
              <a:t>Join or Putting together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B9D7B25-7572-C841-A347-020D8EF37042}"/>
              </a:ext>
            </a:extLst>
          </p:cNvPr>
          <p:cNvSpPr/>
          <p:nvPr userDrawn="1"/>
        </p:nvSpPr>
        <p:spPr>
          <a:xfrm>
            <a:off x="9878013" y="4006935"/>
            <a:ext cx="18967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Century Gothic" panose="020B0502020202020204" pitchFamily="34" charset="0"/>
              </a:rPr>
              <a:t>Addition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35BF688-BA81-CB4D-8837-A36D2AC8438E}"/>
              </a:ext>
            </a:extLst>
          </p:cNvPr>
          <p:cNvSpPr/>
          <p:nvPr userDrawn="1"/>
        </p:nvSpPr>
        <p:spPr>
          <a:xfrm>
            <a:off x="8537045" y="5335986"/>
            <a:ext cx="23500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</a:rPr>
              <a:t>Add 17 and 24</a:t>
            </a:r>
          </a:p>
        </p:txBody>
      </p:sp>
    </p:spTree>
    <p:extLst>
      <p:ext uri="{BB962C8B-B14F-4D97-AF65-F5344CB8AC3E}">
        <p14:creationId xmlns:p14="http://schemas.microsoft.com/office/powerpoint/2010/main" val="125297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0" grpId="0"/>
      <p:bldP spid="21" grpId="0"/>
      <p:bldP spid="22" grpId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99BD0EE-6D69-094C-8109-2708CAB86526}"/>
              </a:ext>
            </a:extLst>
          </p:cNvPr>
          <p:cNvGrpSpPr/>
          <p:nvPr userDrawn="1"/>
        </p:nvGrpSpPr>
        <p:grpSpPr>
          <a:xfrm>
            <a:off x="7122964" y="1499632"/>
            <a:ext cx="4804018" cy="885171"/>
            <a:chOff x="442928" y="1885114"/>
            <a:chExt cx="6210009" cy="744442"/>
          </a:xfrm>
        </p:grpSpPr>
        <p:sp>
          <p:nvSpPr>
            <p:cNvPr id="3" name="Rounded Rectangular Callout 2">
              <a:extLst>
                <a:ext uri="{FF2B5EF4-FFF2-40B4-BE49-F238E27FC236}">
                  <a16:creationId xmlns:a16="http://schemas.microsoft.com/office/drawing/2014/main" id="{3805C301-EF6F-AF43-9A23-B48A202436E0}"/>
                </a:ext>
              </a:extLst>
            </p:cNvPr>
            <p:cNvSpPr/>
            <p:nvPr/>
          </p:nvSpPr>
          <p:spPr>
            <a:xfrm rot="10800000">
              <a:off x="442928" y="1885114"/>
              <a:ext cx="6210009" cy="744442"/>
            </a:xfrm>
            <a:prstGeom prst="wedgeRoundRectCallout">
              <a:avLst>
                <a:gd name="adj1" fmla="val -30963"/>
                <a:gd name="adj2" fmla="val 47978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1F671A-C710-B34F-BF6C-83730CC2593E}"/>
                </a:ext>
              </a:extLst>
            </p:cNvPr>
            <p:cNvSpPr/>
            <p:nvPr/>
          </p:nvSpPr>
          <p:spPr>
            <a:xfrm>
              <a:off x="537439" y="2031213"/>
              <a:ext cx="5918693" cy="3882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Aft>
                  <a:spcPts val="8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2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What are we trying to find?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AA6F0FA1-E421-5A44-88C9-45143D415D65}"/>
              </a:ext>
            </a:extLst>
          </p:cNvPr>
          <p:cNvGrpSpPr/>
          <p:nvPr userDrawn="1"/>
        </p:nvGrpSpPr>
        <p:grpSpPr>
          <a:xfrm>
            <a:off x="7122961" y="2679428"/>
            <a:ext cx="4881658" cy="1793766"/>
            <a:chOff x="469493" y="1673986"/>
            <a:chExt cx="5727353" cy="1488426"/>
          </a:xfrm>
          <a:solidFill>
            <a:srgbClr val="85DFFF"/>
          </a:solidFill>
        </p:grpSpPr>
        <p:sp>
          <p:nvSpPr>
            <p:cNvPr id="6" name="Rounded Rectangular Callout 5">
              <a:extLst>
                <a:ext uri="{FF2B5EF4-FFF2-40B4-BE49-F238E27FC236}">
                  <a16:creationId xmlns:a16="http://schemas.microsoft.com/office/drawing/2014/main" id="{FB2BF440-81F6-E942-AF93-4A962EDDB675}"/>
                </a:ext>
              </a:extLst>
            </p:cNvPr>
            <p:cNvSpPr/>
            <p:nvPr/>
          </p:nvSpPr>
          <p:spPr>
            <a:xfrm rot="10800000">
              <a:off x="469493" y="1673986"/>
              <a:ext cx="5636263" cy="1488426"/>
            </a:xfrm>
            <a:prstGeom prst="wedgeRoundRectCallout">
              <a:avLst>
                <a:gd name="adj1" fmla="val -30963"/>
                <a:gd name="adj2" fmla="val 4797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551185A-0623-BE42-A1D6-E73413FAF3BF}"/>
                </a:ext>
              </a:extLst>
            </p:cNvPr>
            <p:cNvSpPr/>
            <p:nvPr/>
          </p:nvSpPr>
          <p:spPr>
            <a:xfrm>
              <a:off x="560583" y="1749624"/>
              <a:ext cx="5636263" cy="13875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spcAft>
                  <a:spcPts val="8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2400" dirty="0">
                  <a:latin typeface="Century Gothic" panose="020B0502020202020204" pitchFamily="34" charset="0"/>
                </a:rPr>
                <a:t>What math actions are happening? </a:t>
              </a:r>
            </a:p>
            <a:p>
              <a:pPr>
                <a:spcAft>
                  <a:spcPts val="8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2400" dirty="0">
                  <a:latin typeface="Century Gothic" panose="020B0502020202020204" pitchFamily="34" charset="0"/>
                </a:rPr>
                <a:t>What operation can we use to solve the problem?</a:t>
              </a:r>
              <a:endParaRPr lang="en-US" sz="2400" dirty="0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17801192-A875-B64A-9F7E-2A92DD4DDB5F}"/>
              </a:ext>
            </a:extLst>
          </p:cNvPr>
          <p:cNvGrpSpPr/>
          <p:nvPr userDrawn="1"/>
        </p:nvGrpSpPr>
        <p:grpSpPr>
          <a:xfrm>
            <a:off x="7122962" y="4783359"/>
            <a:ext cx="4881657" cy="1105254"/>
            <a:chOff x="442928" y="1885112"/>
            <a:chExt cx="6310368" cy="832153"/>
          </a:xfrm>
        </p:grpSpPr>
        <p:sp>
          <p:nvSpPr>
            <p:cNvPr id="9" name="Rounded Rectangular Callout 8">
              <a:extLst>
                <a:ext uri="{FF2B5EF4-FFF2-40B4-BE49-F238E27FC236}">
                  <a16:creationId xmlns:a16="http://schemas.microsoft.com/office/drawing/2014/main" id="{858F3FDC-1EC5-8847-82F9-D77C4E31D02E}"/>
                </a:ext>
              </a:extLst>
            </p:cNvPr>
            <p:cNvSpPr/>
            <p:nvPr/>
          </p:nvSpPr>
          <p:spPr>
            <a:xfrm rot="10800000">
              <a:off x="442928" y="1885112"/>
              <a:ext cx="6210009" cy="832153"/>
            </a:xfrm>
            <a:prstGeom prst="wedgeRoundRectCallout">
              <a:avLst>
                <a:gd name="adj1" fmla="val -30963"/>
                <a:gd name="adj2" fmla="val 47978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33C711B-D577-EE4D-A26A-E17EE162F580}"/>
                </a:ext>
              </a:extLst>
            </p:cNvPr>
            <p:cNvSpPr/>
            <p:nvPr/>
          </p:nvSpPr>
          <p:spPr>
            <a:xfrm>
              <a:off x="543288" y="1970026"/>
              <a:ext cx="6210008" cy="62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How could you solve this problem?</a:t>
              </a: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C4AFBBB2-B5EA-D74A-A8C1-0AAC351D24F4}"/>
              </a:ext>
            </a:extLst>
          </p:cNvPr>
          <p:cNvSpPr/>
          <p:nvPr userDrawn="1"/>
        </p:nvSpPr>
        <p:spPr>
          <a:xfrm>
            <a:off x="3339805" y="-2100"/>
            <a:ext cx="88521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latin typeface="Century Gothic" panose="020B0502020202020204" pitchFamily="34" charset="0"/>
              </a:rPr>
              <a:t>Word Problem Discussion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9333537-E62D-F646-B2BA-0C7A5D104EFE}"/>
              </a:ext>
            </a:extLst>
          </p:cNvPr>
          <p:cNvGrpSpPr/>
          <p:nvPr userDrawn="1"/>
        </p:nvGrpSpPr>
        <p:grpSpPr>
          <a:xfrm>
            <a:off x="-1" y="19968"/>
            <a:ext cx="3329410" cy="783113"/>
            <a:chOff x="-1" y="19968"/>
            <a:chExt cx="3329410" cy="783113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EFA1574-C1AE-5344-ABA7-29831866CFC5}"/>
                </a:ext>
              </a:extLst>
            </p:cNvPr>
            <p:cNvGrpSpPr/>
            <p:nvPr userDrawn="1"/>
          </p:nvGrpSpPr>
          <p:grpSpPr>
            <a:xfrm>
              <a:off x="-1" y="19968"/>
              <a:ext cx="3243533" cy="779506"/>
              <a:chOff x="-1" y="19968"/>
              <a:chExt cx="3243533" cy="779506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0325B660-B403-7E4E-852D-2F4FE6165EC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ACE8911-038C-BC45-ABED-643E53638381}"/>
                  </a:ext>
                </a:extLst>
              </p:cNvPr>
              <p:cNvSpPr txBox="1"/>
              <p:nvPr userDrawn="1"/>
            </p:nvSpPr>
            <p:spPr>
              <a:xfrm>
                <a:off x="602613" y="19968"/>
                <a:ext cx="2616357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3000" b="1" dirty="0">
                    <a:solidFill>
                      <a:schemeClr val="tx1"/>
                    </a:solidFill>
                    <a:latin typeface="Century Gothic" panose="020B0502020202020204" pitchFamily="34" charset="0"/>
                    <a:ea typeface="HelloAbracadabra" pitchFamily="2" charset="0"/>
                  </a:rPr>
                  <a:t>Problem #2</a:t>
                </a:r>
              </a:p>
            </p:txBody>
          </p:sp>
          <p:pic>
            <p:nvPicPr>
              <p:cNvPr id="17" name="Graphic 16" descr="Group brainstorm with solid fill">
                <a:extLst>
                  <a:ext uri="{FF2B5EF4-FFF2-40B4-BE49-F238E27FC236}">
                    <a16:creationId xmlns:a16="http://schemas.microsoft.com/office/drawing/2014/main" id="{3B76A8C5-5C33-4F42-A3D2-ACB66F5B1D54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B8A5126-18FD-5E44-991C-71A2A83B2EA0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ECB01-8C9E-AF47-A2C0-067C394112B9}"/>
              </a:ext>
            </a:extLst>
          </p:cNvPr>
          <p:cNvSpPr/>
          <p:nvPr userDrawn="1"/>
        </p:nvSpPr>
        <p:spPr>
          <a:xfrm>
            <a:off x="288673" y="1518074"/>
            <a:ext cx="610226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latin typeface="Century Gothic" panose="020B0502020202020204" pitchFamily="34" charset="0"/>
              </a:rPr>
              <a:t>Read the problem. Answer each question.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FB07436-0765-9840-BD27-C36BF87FC5F0}"/>
              </a:ext>
            </a:extLst>
          </p:cNvPr>
          <p:cNvSpPr/>
          <p:nvPr userDrawn="1"/>
        </p:nvSpPr>
        <p:spPr>
          <a:xfrm>
            <a:off x="8928070" y="3231125"/>
            <a:ext cx="318204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Century Gothic" panose="020B0502020202020204" pitchFamily="34" charset="0"/>
              </a:rPr>
              <a:t>Find the amount in each group.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4596A67-7F0A-1B4E-A144-96933600C4AD}"/>
              </a:ext>
            </a:extLst>
          </p:cNvPr>
          <p:cNvSpPr/>
          <p:nvPr userDrawn="1"/>
        </p:nvSpPr>
        <p:spPr>
          <a:xfrm>
            <a:off x="9878013" y="4006935"/>
            <a:ext cx="18967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Century Gothic" panose="020B0502020202020204" pitchFamily="34" charset="0"/>
              </a:rPr>
              <a:t>Division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B4097C1-3369-924F-ACBB-69A3C7E11756}"/>
              </a:ext>
            </a:extLst>
          </p:cNvPr>
          <p:cNvSpPr/>
          <p:nvPr userDrawn="1"/>
        </p:nvSpPr>
        <p:spPr>
          <a:xfrm>
            <a:off x="8537045" y="5335986"/>
            <a:ext cx="18898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</a:rPr>
              <a:t>16 ÷ 4 = ?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456B80B-4A69-D54C-A092-73A55F65B33E}"/>
              </a:ext>
            </a:extLst>
          </p:cNvPr>
          <p:cNvSpPr/>
          <p:nvPr userDrawn="1"/>
        </p:nvSpPr>
        <p:spPr>
          <a:xfrm>
            <a:off x="317645" y="2153652"/>
            <a:ext cx="659333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Century Gothic" panose="020B0502020202020204" pitchFamily="34" charset="0"/>
              </a:rPr>
              <a:t>Connor has 4 shelves in his bookcase. 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n-US" sz="3200" dirty="0">
                <a:latin typeface="Century Gothic" panose="020B0502020202020204" pitchFamily="34" charset="0"/>
              </a:rPr>
              <a:t>He has 16 books and wants to place the same number of books on each shelf. 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n-US" sz="3200" dirty="0">
                <a:latin typeface="Century Gothic" panose="020B0502020202020204" pitchFamily="34" charset="0"/>
              </a:rPr>
              <a:t>How many books will be placed on each shelf?</a:t>
            </a:r>
          </a:p>
        </p:txBody>
      </p:sp>
    </p:spTree>
    <p:extLst>
      <p:ext uri="{BB962C8B-B14F-4D97-AF65-F5344CB8AC3E}">
        <p14:creationId xmlns:p14="http://schemas.microsoft.com/office/powerpoint/2010/main" val="2393332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124">
            <a:extLst>
              <a:ext uri="{FF2B5EF4-FFF2-40B4-BE49-F238E27FC236}">
                <a16:creationId xmlns:a16="http://schemas.microsoft.com/office/drawing/2014/main" id="{3640B10F-BF69-D0AC-04E4-C383200ED577}"/>
              </a:ext>
            </a:extLst>
          </p:cNvPr>
          <p:cNvSpPr/>
          <p:nvPr userDrawn="1"/>
        </p:nvSpPr>
        <p:spPr>
          <a:xfrm>
            <a:off x="-1" y="91588"/>
            <a:ext cx="3243533" cy="70788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6" name="Graphic 125" descr="Classroom with solid fill">
            <a:extLst>
              <a:ext uri="{FF2B5EF4-FFF2-40B4-BE49-F238E27FC236}">
                <a16:creationId xmlns:a16="http://schemas.microsoft.com/office/drawing/2014/main" id="{50F74846-ECE8-7674-D8CE-5264D081A8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44" y="91588"/>
            <a:ext cx="707886" cy="707886"/>
          </a:xfrm>
          <a:prstGeom prst="rect">
            <a:avLst/>
          </a:prstGeom>
        </p:spPr>
      </p:pic>
      <p:sp>
        <p:nvSpPr>
          <p:cNvPr id="127" name="TextBox 126">
            <a:extLst>
              <a:ext uri="{FF2B5EF4-FFF2-40B4-BE49-F238E27FC236}">
                <a16:creationId xmlns:a16="http://schemas.microsoft.com/office/drawing/2014/main" id="{7EB59DA6-FFD6-EEC0-21E0-4B99D4BA7E0A}"/>
              </a:ext>
            </a:extLst>
          </p:cNvPr>
          <p:cNvSpPr txBox="1"/>
          <p:nvPr userDrawn="1"/>
        </p:nvSpPr>
        <p:spPr>
          <a:xfrm>
            <a:off x="627695" y="85052"/>
            <a:ext cx="2624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rPr>
              <a:t>WATCH ME FIRST</a:t>
            </a:r>
          </a:p>
        </p:txBody>
      </p: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7D81DFC0-8B3A-88D3-01BA-8611435D90F5}"/>
              </a:ext>
            </a:extLst>
          </p:cNvPr>
          <p:cNvGrpSpPr/>
          <p:nvPr userDrawn="1"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129" name="Straight Arrow Connector 128">
              <a:extLst>
                <a:ext uri="{FF2B5EF4-FFF2-40B4-BE49-F238E27FC236}">
                  <a16:creationId xmlns:a16="http://schemas.microsoft.com/office/drawing/2014/main" id="{DB8C4200-91DC-2818-1E78-9B4455B6B451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>
              <a:extLst>
                <a:ext uri="{FF2B5EF4-FFF2-40B4-BE49-F238E27FC236}">
                  <a16:creationId xmlns:a16="http://schemas.microsoft.com/office/drawing/2014/main" id="{0C6F49EE-C539-9234-6539-DADCCF4649C0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>
              <a:extLst>
                <a:ext uri="{FF2B5EF4-FFF2-40B4-BE49-F238E27FC236}">
                  <a16:creationId xmlns:a16="http://schemas.microsoft.com/office/drawing/2014/main" id="{92CC7DD5-58B9-63DF-68FB-A5F7731ABE74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2" name="TextBox 131">
            <a:extLst>
              <a:ext uri="{FF2B5EF4-FFF2-40B4-BE49-F238E27FC236}">
                <a16:creationId xmlns:a16="http://schemas.microsoft.com/office/drawing/2014/main" id="{0E044CF5-EC03-FE00-E5DF-F66EFC8794BE}"/>
              </a:ext>
            </a:extLst>
          </p:cNvPr>
          <p:cNvSpPr txBox="1"/>
          <p:nvPr userDrawn="1"/>
        </p:nvSpPr>
        <p:spPr>
          <a:xfrm>
            <a:off x="1221140" y="5422956"/>
            <a:ext cx="70666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133" name="Table 13">
            <a:extLst>
              <a:ext uri="{FF2B5EF4-FFF2-40B4-BE49-F238E27FC236}">
                <a16:creationId xmlns:a16="http://schemas.microsoft.com/office/drawing/2014/main" id="{5EEEF196-9A48-1EE9-3653-E4FBEE828FC3}"/>
              </a:ext>
            </a:extLst>
          </p:cNvPr>
          <p:cNvGraphicFramePr>
            <a:graphicFrameLocks noGrp="1"/>
          </p:cNvGraphicFramePr>
          <p:nvPr userDrawn="1"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134" name="TextBox 133">
            <a:extLst>
              <a:ext uri="{FF2B5EF4-FFF2-40B4-BE49-F238E27FC236}">
                <a16:creationId xmlns:a16="http://schemas.microsoft.com/office/drawing/2014/main" id="{6B508EB5-0758-81AA-8B51-00DC203C19C8}"/>
              </a:ext>
            </a:extLst>
          </p:cNvPr>
          <p:cNvSpPr txBox="1"/>
          <p:nvPr userDrawn="1"/>
        </p:nvSpPr>
        <p:spPr>
          <a:xfrm>
            <a:off x="1830740" y="5422956"/>
            <a:ext cx="70666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F39723CB-BEC3-234D-6393-0C9CF68D3E9E}"/>
              </a:ext>
            </a:extLst>
          </p:cNvPr>
          <p:cNvSpPr txBox="1"/>
          <p:nvPr userDrawn="1"/>
        </p:nvSpPr>
        <p:spPr>
          <a:xfrm>
            <a:off x="2427905" y="5422956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4A4FB54C-A1F6-1634-31E0-9247BCD36A34}"/>
              </a:ext>
            </a:extLst>
          </p:cNvPr>
          <p:cNvSpPr txBox="1"/>
          <p:nvPr userDrawn="1"/>
        </p:nvSpPr>
        <p:spPr>
          <a:xfrm>
            <a:off x="2953774" y="5421860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A193EA2B-EA70-654F-75EC-6D0D636BF9FD}"/>
              </a:ext>
            </a:extLst>
          </p:cNvPr>
          <p:cNvSpPr txBox="1"/>
          <p:nvPr userDrawn="1"/>
        </p:nvSpPr>
        <p:spPr>
          <a:xfrm>
            <a:off x="3512585" y="5421859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3036D288-180E-F8EE-F385-B381A02F8D68}"/>
              </a:ext>
            </a:extLst>
          </p:cNvPr>
          <p:cNvSpPr txBox="1"/>
          <p:nvPr userDrawn="1"/>
        </p:nvSpPr>
        <p:spPr>
          <a:xfrm>
            <a:off x="4624355" y="5430595"/>
            <a:ext cx="70666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30ACF2B3-3B45-149C-6CE8-DF0334EE3304}"/>
              </a:ext>
            </a:extLst>
          </p:cNvPr>
          <p:cNvSpPr txBox="1"/>
          <p:nvPr userDrawn="1"/>
        </p:nvSpPr>
        <p:spPr>
          <a:xfrm>
            <a:off x="5213771" y="5430595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0D240AA7-2FF3-54EA-C5E0-CA4796788859}"/>
              </a:ext>
            </a:extLst>
          </p:cNvPr>
          <p:cNvSpPr txBox="1"/>
          <p:nvPr userDrawn="1"/>
        </p:nvSpPr>
        <p:spPr>
          <a:xfrm>
            <a:off x="5770636" y="5429499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B15D6136-4236-038B-16A9-C89F3A8BE67C}"/>
              </a:ext>
            </a:extLst>
          </p:cNvPr>
          <p:cNvSpPr txBox="1"/>
          <p:nvPr userDrawn="1"/>
        </p:nvSpPr>
        <p:spPr>
          <a:xfrm>
            <a:off x="6321698" y="5429498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1AF79F77-1458-4DAB-FFCB-222F612518B6}"/>
              </a:ext>
            </a:extLst>
          </p:cNvPr>
          <p:cNvSpPr txBox="1"/>
          <p:nvPr userDrawn="1"/>
        </p:nvSpPr>
        <p:spPr>
          <a:xfrm>
            <a:off x="6878106" y="5429498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667789FB-5C42-01B5-07DB-97EB645C442A}"/>
              </a:ext>
            </a:extLst>
          </p:cNvPr>
          <p:cNvSpPr txBox="1"/>
          <p:nvPr userDrawn="1"/>
        </p:nvSpPr>
        <p:spPr>
          <a:xfrm>
            <a:off x="8014771" y="5429499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11CFF9CA-5C8B-2D3E-23CB-B5FF41232C21}"/>
              </a:ext>
            </a:extLst>
          </p:cNvPr>
          <p:cNvSpPr txBox="1"/>
          <p:nvPr userDrawn="1"/>
        </p:nvSpPr>
        <p:spPr>
          <a:xfrm>
            <a:off x="8565833" y="5429498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268DEA39-F204-9D2B-6B1E-BC37DAEFE492}"/>
              </a:ext>
            </a:extLst>
          </p:cNvPr>
          <p:cNvSpPr txBox="1"/>
          <p:nvPr userDrawn="1"/>
        </p:nvSpPr>
        <p:spPr>
          <a:xfrm>
            <a:off x="9153237" y="5429498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A40ED9CF-E5A3-FDAD-975F-3293B223294F}"/>
              </a:ext>
            </a:extLst>
          </p:cNvPr>
          <p:cNvSpPr txBox="1"/>
          <p:nvPr userDrawn="1"/>
        </p:nvSpPr>
        <p:spPr>
          <a:xfrm>
            <a:off x="9733685" y="5433547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B95760E2-744B-A402-674D-799DA1CE9D2B}"/>
              </a:ext>
            </a:extLst>
          </p:cNvPr>
          <p:cNvSpPr txBox="1"/>
          <p:nvPr userDrawn="1"/>
        </p:nvSpPr>
        <p:spPr>
          <a:xfrm>
            <a:off x="10321089" y="5433547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57679582-8970-3DA6-D88F-D8D178D3E534}"/>
              </a:ext>
            </a:extLst>
          </p:cNvPr>
          <p:cNvGrpSpPr/>
          <p:nvPr userDrawn="1"/>
        </p:nvGrpSpPr>
        <p:grpSpPr>
          <a:xfrm>
            <a:off x="3463608" y="157574"/>
            <a:ext cx="8188351" cy="1466804"/>
            <a:chOff x="2544223" y="4661196"/>
            <a:chExt cx="10595115" cy="2302982"/>
          </a:xfrm>
        </p:grpSpPr>
        <p:sp>
          <p:nvSpPr>
            <p:cNvPr id="149" name="Rounded Rectangular Callout 148">
              <a:extLst>
                <a:ext uri="{FF2B5EF4-FFF2-40B4-BE49-F238E27FC236}">
                  <a16:creationId xmlns:a16="http://schemas.microsoft.com/office/drawing/2014/main" id="{881301AC-F36B-FDAE-E338-3535C6810CDB}"/>
                </a:ext>
              </a:extLst>
            </p:cNvPr>
            <p:cNvSpPr/>
            <p:nvPr/>
          </p:nvSpPr>
          <p:spPr>
            <a:xfrm rot="10800000">
              <a:off x="2544223" y="4661196"/>
              <a:ext cx="10481697" cy="2302982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2380FED8-FAAD-15AF-98ED-28AABF83F095}"/>
                </a:ext>
              </a:extLst>
            </p:cNvPr>
            <p:cNvSpPr/>
            <p:nvPr/>
          </p:nvSpPr>
          <p:spPr>
            <a:xfrm>
              <a:off x="2915462" y="4736608"/>
              <a:ext cx="10223876" cy="21745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Pat arrived at the grocery store at 8:30 p.m.  </a:t>
              </a:r>
            </a:p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It closes in 30 minutes. What time will the store close?</a:t>
              </a:r>
            </a:p>
          </p:txBody>
        </p:sp>
      </p:grpSp>
      <p:sp>
        <p:nvSpPr>
          <p:cNvPr id="151" name="TextBox 150">
            <a:extLst>
              <a:ext uri="{FF2B5EF4-FFF2-40B4-BE49-F238E27FC236}">
                <a16:creationId xmlns:a16="http://schemas.microsoft.com/office/drawing/2014/main" id="{0E4B4D55-64E7-94C0-A3FC-57D2257FE749}"/>
              </a:ext>
            </a:extLst>
          </p:cNvPr>
          <p:cNvSpPr txBox="1"/>
          <p:nvPr userDrawn="1"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8F3B094A-5A77-A983-BEBC-FD76C7EEE587}"/>
              </a:ext>
            </a:extLst>
          </p:cNvPr>
          <p:cNvSpPr txBox="1"/>
          <p:nvPr userDrawn="1"/>
        </p:nvSpPr>
        <p:spPr>
          <a:xfrm>
            <a:off x="3980973" y="5393460"/>
            <a:ext cx="8764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2B65CB82-B1EE-040B-3250-CD4D877E98AF}"/>
              </a:ext>
            </a:extLst>
          </p:cNvPr>
          <p:cNvSpPr txBox="1"/>
          <p:nvPr userDrawn="1"/>
        </p:nvSpPr>
        <p:spPr>
          <a:xfrm>
            <a:off x="7447410" y="5381756"/>
            <a:ext cx="6945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9383AAAD-FAA4-7FC3-0D90-815E2E25BB5C}"/>
              </a:ext>
            </a:extLst>
          </p:cNvPr>
          <p:cNvSpPr txBox="1"/>
          <p:nvPr userDrawn="1"/>
        </p:nvSpPr>
        <p:spPr>
          <a:xfrm>
            <a:off x="10829007" y="5358452"/>
            <a:ext cx="822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74F60840-0A60-7C92-65F6-AAF5FAA488FF}"/>
              </a:ext>
            </a:extLst>
          </p:cNvPr>
          <p:cNvSpPr txBox="1"/>
          <p:nvPr userDrawn="1"/>
        </p:nvSpPr>
        <p:spPr>
          <a:xfrm>
            <a:off x="125276" y="5390868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8:30</a:t>
            </a:r>
            <a:endParaRPr lang="en-US" sz="2000" b="1" baseline="0" dirty="0">
              <a:solidFill>
                <a:srgbClr val="00B05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F1A4356F-C125-A5BC-0D17-5B2188D4800B}"/>
              </a:ext>
            </a:extLst>
          </p:cNvPr>
          <p:cNvGrpSpPr/>
          <p:nvPr userDrawn="1"/>
        </p:nvGrpSpPr>
        <p:grpSpPr>
          <a:xfrm>
            <a:off x="253382" y="2478780"/>
            <a:ext cx="5510489" cy="1586190"/>
            <a:chOff x="6450642" y="614589"/>
            <a:chExt cx="5375236" cy="1309341"/>
          </a:xfrm>
        </p:grpSpPr>
        <p:sp>
          <p:nvSpPr>
            <p:cNvPr id="157" name="Rounded Rectangular Callout 156">
              <a:extLst>
                <a:ext uri="{FF2B5EF4-FFF2-40B4-BE49-F238E27FC236}">
                  <a16:creationId xmlns:a16="http://schemas.microsoft.com/office/drawing/2014/main" id="{B1D76EDF-3F71-C233-2A43-6F2C4B8CB621}"/>
                </a:ext>
              </a:extLst>
            </p:cNvPr>
            <p:cNvSpPr/>
            <p:nvPr/>
          </p:nvSpPr>
          <p:spPr>
            <a:xfrm>
              <a:off x="6557654" y="614589"/>
              <a:ext cx="5268224" cy="1309341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9F75FA09-5702-7C61-D6EA-5F8C50BB317E}"/>
                </a:ext>
              </a:extLst>
            </p:cNvPr>
            <p:cNvSpPr txBox="1"/>
            <p:nvPr/>
          </p:nvSpPr>
          <p:spPr>
            <a:xfrm>
              <a:off x="6450642" y="794312"/>
              <a:ext cx="5268224" cy="8892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I’ll jump by 5s six times. </a:t>
              </a:r>
            </a:p>
            <a:p>
              <a:pPr algn="ctr"/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This equals 30 minutes.</a:t>
              </a:r>
            </a:p>
          </p:txBody>
        </p:sp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AA4144C2-F18F-13C1-7968-B33D0E4B0C0A}"/>
              </a:ext>
            </a:extLst>
          </p:cNvPr>
          <p:cNvGrpSpPr/>
          <p:nvPr userDrawn="1"/>
        </p:nvGrpSpPr>
        <p:grpSpPr>
          <a:xfrm>
            <a:off x="713264" y="4565477"/>
            <a:ext cx="930384" cy="1497937"/>
            <a:chOff x="3429582" y="4461959"/>
            <a:chExt cx="1093087" cy="1497937"/>
          </a:xfrm>
        </p:grpSpPr>
        <p:sp>
          <p:nvSpPr>
            <p:cNvPr id="160" name="Arrow: Circular 23">
              <a:extLst>
                <a:ext uri="{FF2B5EF4-FFF2-40B4-BE49-F238E27FC236}">
                  <a16:creationId xmlns:a16="http://schemas.microsoft.com/office/drawing/2014/main" id="{D537E245-2003-3A5D-1B6C-E792551A23DC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1" name="TextBox 160">
              <a:extLst>
                <a:ext uri="{FF2B5EF4-FFF2-40B4-BE49-F238E27FC236}">
                  <a16:creationId xmlns:a16="http://schemas.microsoft.com/office/drawing/2014/main" id="{DD8E520E-F062-5977-603E-FF65AFFAFD51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93CD4CE9-A8DF-C166-2D05-453270AC04F6}"/>
              </a:ext>
            </a:extLst>
          </p:cNvPr>
          <p:cNvGrpSpPr/>
          <p:nvPr userDrawn="1"/>
        </p:nvGrpSpPr>
        <p:grpSpPr>
          <a:xfrm>
            <a:off x="1421308" y="4562606"/>
            <a:ext cx="832531" cy="1497937"/>
            <a:chOff x="3429582" y="4461959"/>
            <a:chExt cx="1093087" cy="1497937"/>
          </a:xfrm>
        </p:grpSpPr>
        <p:sp>
          <p:nvSpPr>
            <p:cNvPr id="163" name="Arrow: Circular 23">
              <a:extLst>
                <a:ext uri="{FF2B5EF4-FFF2-40B4-BE49-F238E27FC236}">
                  <a16:creationId xmlns:a16="http://schemas.microsoft.com/office/drawing/2014/main" id="{4CD8A4D0-F22C-37A1-8258-A4AE764B9D4F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F6657EE8-3620-FB5E-64A4-77DCC46EAFA1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B1B091FE-220C-6796-AEF1-211D00B468E9}"/>
              </a:ext>
            </a:extLst>
          </p:cNvPr>
          <p:cNvGrpSpPr/>
          <p:nvPr userDrawn="1"/>
        </p:nvGrpSpPr>
        <p:grpSpPr>
          <a:xfrm>
            <a:off x="2079333" y="4565477"/>
            <a:ext cx="734865" cy="1497937"/>
            <a:chOff x="3429582" y="4461959"/>
            <a:chExt cx="1093087" cy="1497937"/>
          </a:xfrm>
        </p:grpSpPr>
        <p:sp>
          <p:nvSpPr>
            <p:cNvPr id="166" name="Arrow: Circular 23">
              <a:extLst>
                <a:ext uri="{FF2B5EF4-FFF2-40B4-BE49-F238E27FC236}">
                  <a16:creationId xmlns:a16="http://schemas.microsoft.com/office/drawing/2014/main" id="{5C2EB344-440C-2F19-8A7C-8AD3C322BF98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FE4FEEB1-2871-1C49-A392-5D63751F2D3C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39356CEA-5132-B616-4450-1802FB15579A}"/>
              </a:ext>
            </a:extLst>
          </p:cNvPr>
          <p:cNvGrpSpPr/>
          <p:nvPr userDrawn="1"/>
        </p:nvGrpSpPr>
        <p:grpSpPr>
          <a:xfrm>
            <a:off x="2647323" y="4565923"/>
            <a:ext cx="688371" cy="1497937"/>
            <a:chOff x="3429582" y="4461959"/>
            <a:chExt cx="1093087" cy="1497937"/>
          </a:xfrm>
        </p:grpSpPr>
        <p:sp>
          <p:nvSpPr>
            <p:cNvPr id="169" name="Arrow: Circular 23">
              <a:extLst>
                <a:ext uri="{FF2B5EF4-FFF2-40B4-BE49-F238E27FC236}">
                  <a16:creationId xmlns:a16="http://schemas.microsoft.com/office/drawing/2014/main" id="{C45DC5F1-3F0E-2C16-2EC5-192E9DDE0168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05F7CA16-474F-84D7-B013-F49C36269420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1C7D5588-47FE-831D-55FA-D6314B5845EF}"/>
              </a:ext>
            </a:extLst>
          </p:cNvPr>
          <p:cNvGrpSpPr/>
          <p:nvPr userDrawn="1"/>
        </p:nvGrpSpPr>
        <p:grpSpPr>
          <a:xfrm>
            <a:off x="3179396" y="4562606"/>
            <a:ext cx="681724" cy="1497937"/>
            <a:chOff x="3429582" y="4461959"/>
            <a:chExt cx="1093087" cy="1497937"/>
          </a:xfrm>
        </p:grpSpPr>
        <p:sp>
          <p:nvSpPr>
            <p:cNvPr id="172" name="Arrow: Circular 23">
              <a:extLst>
                <a:ext uri="{FF2B5EF4-FFF2-40B4-BE49-F238E27FC236}">
                  <a16:creationId xmlns:a16="http://schemas.microsoft.com/office/drawing/2014/main" id="{72A27FCD-ABBF-DBFF-6281-564BF7CBE502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8EDB7DB0-4211-0C24-690D-A7C1A036C73F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C0FD55D5-F7B9-5F88-C7D4-7EED332891D0}"/>
              </a:ext>
            </a:extLst>
          </p:cNvPr>
          <p:cNvGrpSpPr/>
          <p:nvPr userDrawn="1"/>
        </p:nvGrpSpPr>
        <p:grpSpPr>
          <a:xfrm>
            <a:off x="3700541" y="4569240"/>
            <a:ext cx="734865" cy="1497937"/>
            <a:chOff x="3429582" y="4461959"/>
            <a:chExt cx="1093087" cy="1497937"/>
          </a:xfrm>
        </p:grpSpPr>
        <p:sp>
          <p:nvSpPr>
            <p:cNvPr id="175" name="Arrow: Circular 23">
              <a:extLst>
                <a:ext uri="{FF2B5EF4-FFF2-40B4-BE49-F238E27FC236}">
                  <a16:creationId xmlns:a16="http://schemas.microsoft.com/office/drawing/2014/main" id="{9AA49712-AE0F-ACC8-A792-D87971BDD5B1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8240F7B9-496D-955C-5A92-1848B90C7870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177" name="TextBox 176">
            <a:extLst>
              <a:ext uri="{FF2B5EF4-FFF2-40B4-BE49-F238E27FC236}">
                <a16:creationId xmlns:a16="http://schemas.microsoft.com/office/drawing/2014/main" id="{41F2AA96-93EA-C785-EAC7-C501FCFF4C35}"/>
              </a:ext>
            </a:extLst>
          </p:cNvPr>
          <p:cNvSpPr txBox="1"/>
          <p:nvPr userDrawn="1"/>
        </p:nvSpPr>
        <p:spPr>
          <a:xfrm>
            <a:off x="4348779" y="4577855"/>
            <a:ext cx="19567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anose="020B0502020202020204" pitchFamily="34" charset="0"/>
                <a:ea typeface="HelloAbracadabra" pitchFamily="2" charset="0"/>
              </a:rPr>
              <a:t>=   30 mins.</a:t>
            </a:r>
            <a:endParaRPr lang="en-US" sz="20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F5A548E6-4981-BB04-E097-172CDC205ED6}"/>
              </a:ext>
            </a:extLst>
          </p:cNvPr>
          <p:cNvSpPr txBox="1"/>
          <p:nvPr userDrawn="1"/>
        </p:nvSpPr>
        <p:spPr>
          <a:xfrm>
            <a:off x="2945009" y="-2418447"/>
            <a:ext cx="6271992" cy="2308324"/>
          </a:xfrm>
          <a:prstGeom prst="rect">
            <a:avLst/>
          </a:prstGeom>
          <a:solidFill>
            <a:srgbClr val="D883FF"/>
          </a:solidFill>
        </p:spPr>
        <p:txBody>
          <a:bodyPr wrap="square" rtlCol="0">
            <a:spAutoFit/>
          </a:bodyPr>
          <a:lstStyle/>
          <a:p>
            <a:r>
              <a:rPr lang="en-US" sz="7200" dirty="0"/>
              <a:t>Do we need this slide?</a:t>
            </a:r>
          </a:p>
        </p:txBody>
      </p:sp>
    </p:spTree>
    <p:extLst>
      <p:ext uri="{BB962C8B-B14F-4D97-AF65-F5344CB8AC3E}">
        <p14:creationId xmlns:p14="http://schemas.microsoft.com/office/powerpoint/2010/main" val="4183507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" grpId="0"/>
      <p:bldP spid="177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57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5236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9591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1488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082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2467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4660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9147490-B074-4876-A83F-7EC547EBE539}"/>
              </a:ext>
            </a:extLst>
          </p:cNvPr>
          <p:cNvSpPr txBox="1"/>
          <p:nvPr userDrawn="1"/>
        </p:nvSpPr>
        <p:spPr>
          <a:xfrm>
            <a:off x="9556891" y="6685686"/>
            <a:ext cx="27702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© One Stop Teacher Shop  © Mr. Elementary Math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C16BB2-0215-1F4E-9C04-8E6A57A5E9AC}"/>
              </a:ext>
            </a:extLst>
          </p:cNvPr>
          <p:cNvSpPr txBox="1"/>
          <p:nvPr userDrawn="1"/>
        </p:nvSpPr>
        <p:spPr>
          <a:xfrm>
            <a:off x="-519289" y="6657945"/>
            <a:ext cx="2628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The Simplified Math Curriculum™ </a:t>
            </a:r>
          </a:p>
        </p:txBody>
      </p:sp>
    </p:spTree>
    <p:extLst>
      <p:ext uri="{BB962C8B-B14F-4D97-AF65-F5344CB8AC3E}">
        <p14:creationId xmlns:p14="http://schemas.microsoft.com/office/powerpoint/2010/main" val="2278723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63" r:id="rId4"/>
    <p:sldLayoutId id="2147483664" r:id="rId5"/>
    <p:sldLayoutId id="2147483657" r:id="rId6"/>
    <p:sldLayoutId id="2147483661" r:id="rId7"/>
    <p:sldLayoutId id="2147483662" r:id="rId8"/>
    <p:sldLayoutId id="2147483656" r:id="rId9"/>
    <p:sldLayoutId id="2147483660" r:id="rId10"/>
    <p:sldLayoutId id="2147483650" r:id="rId11"/>
    <p:sldLayoutId id="2147483653" r:id="rId12"/>
    <p:sldLayoutId id="2147483659" r:id="rId13"/>
    <p:sldLayoutId id="2147483654" r:id="rId14"/>
    <p:sldLayoutId id="2147483655" r:id="rId15"/>
    <p:sldLayoutId id="2147483658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sv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sv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sv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sv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sv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sv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6.sv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6.sv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6.sv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6.sv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7" Type="http://schemas.openxmlformats.org/officeDocument/2006/relationships/image" Target="../media/image21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0.png"/><Relationship Id="rId5" Type="http://schemas.openxmlformats.org/officeDocument/2006/relationships/image" Target="../media/image19.svg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B7F7B73-BB11-5749-832B-7E488E627348}"/>
              </a:ext>
            </a:extLst>
          </p:cNvPr>
          <p:cNvSpPr txBox="1"/>
          <p:nvPr/>
        </p:nvSpPr>
        <p:spPr>
          <a:xfrm>
            <a:off x="1781368" y="4605399"/>
            <a:ext cx="85835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UNKNOWN END TIME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FD72BA0-31F3-7546-8345-759612DF234E}"/>
              </a:ext>
            </a:extLst>
          </p:cNvPr>
          <p:cNvGrpSpPr>
            <a:grpSpLocks noChangeAspect="1"/>
          </p:cNvGrpSpPr>
          <p:nvPr/>
        </p:nvGrpSpPr>
        <p:grpSpPr>
          <a:xfrm>
            <a:off x="1735616" y="5394009"/>
            <a:ext cx="8720768" cy="1188720"/>
            <a:chOff x="2028645" y="143457"/>
            <a:chExt cx="8220970" cy="112059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0EF5F09-BDC9-6B41-9DE3-C1D9F918402A}"/>
                </a:ext>
              </a:extLst>
            </p:cNvPr>
            <p:cNvSpPr/>
            <p:nvPr userDrawn="1"/>
          </p:nvSpPr>
          <p:spPr>
            <a:xfrm>
              <a:off x="2114906" y="248387"/>
              <a:ext cx="8134709" cy="1015663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CF905EC-15A5-0A4C-BC15-A7591F3ADC8E}"/>
                </a:ext>
              </a:extLst>
            </p:cNvPr>
            <p:cNvSpPr/>
            <p:nvPr userDrawn="1"/>
          </p:nvSpPr>
          <p:spPr>
            <a:xfrm>
              <a:off x="2028645" y="166885"/>
              <a:ext cx="8134709" cy="1015663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661ADB3-096F-B748-8626-555D97D33623}"/>
                </a:ext>
              </a:extLst>
            </p:cNvPr>
            <p:cNvSpPr txBox="1"/>
            <p:nvPr userDrawn="1"/>
          </p:nvSpPr>
          <p:spPr>
            <a:xfrm>
              <a:off x="2028645" y="143457"/>
              <a:ext cx="8134709" cy="1044495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600" b="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LESSON 7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A4A92C3A-8AC1-0840-92B6-5E3821C8A3FC}"/>
              </a:ext>
            </a:extLst>
          </p:cNvPr>
          <p:cNvGrpSpPr/>
          <p:nvPr/>
        </p:nvGrpSpPr>
        <p:grpSpPr>
          <a:xfrm>
            <a:off x="91277" y="722128"/>
            <a:ext cx="12283603" cy="3299297"/>
            <a:chOff x="-91603" y="-758883"/>
            <a:chExt cx="12283603" cy="3299297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FF1B9EA-143E-B64E-B546-0AD1E377855C}"/>
                </a:ext>
              </a:extLst>
            </p:cNvPr>
            <p:cNvSpPr txBox="1"/>
            <p:nvPr/>
          </p:nvSpPr>
          <p:spPr>
            <a:xfrm>
              <a:off x="-389" y="-629685"/>
              <a:ext cx="12192389" cy="3170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0" b="1" dirty="0">
                  <a:latin typeface="Century Gothic" panose="020B0502020202020204" pitchFamily="34" charset="0"/>
                  <a:ea typeface="HelloAbracadabra" pitchFamily="2" charset="0"/>
                </a:rPr>
                <a:t>TIME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EA87446-E03A-7B45-8A3D-CC34E4F1E6F9}"/>
                </a:ext>
              </a:extLst>
            </p:cNvPr>
            <p:cNvSpPr txBox="1"/>
            <p:nvPr/>
          </p:nvSpPr>
          <p:spPr>
            <a:xfrm>
              <a:off x="-91603" y="-758883"/>
              <a:ext cx="12192389" cy="3170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0" b="1" dirty="0">
                  <a:solidFill>
                    <a:srgbClr val="00B0F0"/>
                  </a:solidFill>
                  <a:latin typeface="Century Gothic" panose="020B0502020202020204" pitchFamily="34" charset="0"/>
                  <a:ea typeface="HelloAbracadabra" pitchFamily="2" charset="0"/>
                </a:rPr>
                <a:t>TIME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1903D9C2-C5CE-684E-983B-DFFABD835D97}"/>
              </a:ext>
            </a:extLst>
          </p:cNvPr>
          <p:cNvSpPr txBox="1"/>
          <p:nvPr/>
        </p:nvSpPr>
        <p:spPr>
          <a:xfrm>
            <a:off x="3404937" y="580017"/>
            <a:ext cx="52818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EXPLORING</a:t>
            </a:r>
          </a:p>
        </p:txBody>
      </p:sp>
    </p:spTree>
    <p:extLst>
      <p:ext uri="{BB962C8B-B14F-4D97-AF65-F5344CB8AC3E}">
        <p14:creationId xmlns:p14="http://schemas.microsoft.com/office/powerpoint/2010/main" val="2468472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A6A9BDA6-7A36-EB48-AC67-8340F78B5BDE}"/>
              </a:ext>
            </a:extLst>
          </p:cNvPr>
          <p:cNvSpPr/>
          <p:nvPr/>
        </p:nvSpPr>
        <p:spPr>
          <a:xfrm>
            <a:off x="-1" y="91588"/>
            <a:ext cx="3243533" cy="70788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7" name="Graphic 66" descr="Classroom with solid fill">
            <a:extLst>
              <a:ext uri="{FF2B5EF4-FFF2-40B4-BE49-F238E27FC236}">
                <a16:creationId xmlns:a16="http://schemas.microsoft.com/office/drawing/2014/main" id="{BC6AA9C6-2712-A14E-9B93-05395DEA86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44" y="91588"/>
            <a:ext cx="707886" cy="707886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B040D686-F221-1649-A934-B9A3560EC07F}"/>
              </a:ext>
            </a:extLst>
          </p:cNvPr>
          <p:cNvSpPr txBox="1"/>
          <p:nvPr/>
        </p:nvSpPr>
        <p:spPr>
          <a:xfrm>
            <a:off x="627695" y="85052"/>
            <a:ext cx="2624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rPr>
              <a:t>WATCH ME FIRST</a:t>
            </a: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05A9C8FB-EC61-8146-BDE9-C1AE927B6FFE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95D4F9A8-7231-774A-871E-01B0696CCDEC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07207A42-3E7A-BC4A-824D-F3B2B2011479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DA307A92-AF4D-3647-AB43-0D42C117EC44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79" name="Table 13">
            <a:extLst>
              <a:ext uri="{FF2B5EF4-FFF2-40B4-BE49-F238E27FC236}">
                <a16:creationId xmlns:a16="http://schemas.microsoft.com/office/drawing/2014/main" id="{195C0A92-174F-5542-819E-EBB09BED0F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060595"/>
              </p:ext>
            </p:extLst>
          </p:nvPr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80" name="TextBox 79">
            <a:extLst>
              <a:ext uri="{FF2B5EF4-FFF2-40B4-BE49-F238E27FC236}">
                <a16:creationId xmlns:a16="http://schemas.microsoft.com/office/drawing/2014/main" id="{2F2EC082-34C5-0F4E-9DFF-3D8BA55C1BA6}"/>
              </a:ext>
            </a:extLst>
          </p:cNvPr>
          <p:cNvSpPr txBox="1"/>
          <p:nvPr/>
        </p:nvSpPr>
        <p:spPr>
          <a:xfrm>
            <a:off x="1025535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AE062193-8BE7-634B-9428-90DBBF874ABD}"/>
              </a:ext>
            </a:extLst>
          </p:cNvPr>
          <p:cNvSpPr txBox="1"/>
          <p:nvPr/>
        </p:nvSpPr>
        <p:spPr>
          <a:xfrm>
            <a:off x="1609352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03A34816-8904-F542-B17B-D29FF9FC9C63}"/>
              </a:ext>
            </a:extLst>
          </p:cNvPr>
          <p:cNvSpPr txBox="1"/>
          <p:nvPr/>
        </p:nvSpPr>
        <p:spPr>
          <a:xfrm>
            <a:off x="2168962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87476F7B-1071-1C4E-938D-DD87E4E0C0E7}"/>
              </a:ext>
            </a:extLst>
          </p:cNvPr>
          <p:cNvSpPr txBox="1"/>
          <p:nvPr/>
        </p:nvSpPr>
        <p:spPr>
          <a:xfrm>
            <a:off x="2726168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AEB6687E-B731-E941-9BFD-6A7F6DCA5864}"/>
              </a:ext>
            </a:extLst>
          </p:cNvPr>
          <p:cNvSpPr txBox="1"/>
          <p:nvPr/>
        </p:nvSpPr>
        <p:spPr>
          <a:xfrm>
            <a:off x="3288346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9391C00C-A466-9449-9A04-E1EE3DF6B1AB}"/>
              </a:ext>
            </a:extLst>
          </p:cNvPr>
          <p:cNvSpPr txBox="1"/>
          <p:nvPr/>
        </p:nvSpPr>
        <p:spPr>
          <a:xfrm>
            <a:off x="3845552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21B29950-DF27-8549-97D9-8006E8CCF782}"/>
              </a:ext>
            </a:extLst>
          </p:cNvPr>
          <p:cNvSpPr txBox="1"/>
          <p:nvPr/>
        </p:nvSpPr>
        <p:spPr>
          <a:xfrm>
            <a:off x="4413974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6C9999E5-E2C8-214A-AA26-8A55CC402B81}"/>
              </a:ext>
            </a:extLst>
          </p:cNvPr>
          <p:cNvSpPr txBox="1"/>
          <p:nvPr/>
        </p:nvSpPr>
        <p:spPr>
          <a:xfrm>
            <a:off x="4970096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9885B8F9-766D-6B4E-9098-23A1A9DE040C}"/>
              </a:ext>
            </a:extLst>
          </p:cNvPr>
          <p:cNvSpPr txBox="1"/>
          <p:nvPr/>
        </p:nvSpPr>
        <p:spPr>
          <a:xfrm>
            <a:off x="5527302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AC832A2F-BC9B-4241-8FE8-90F999C3A43D}"/>
              </a:ext>
            </a:extLst>
          </p:cNvPr>
          <p:cNvSpPr txBox="1"/>
          <p:nvPr/>
        </p:nvSpPr>
        <p:spPr>
          <a:xfrm>
            <a:off x="6103329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23DC469-708D-AB4B-99FA-0CCCFC45623E}"/>
              </a:ext>
            </a:extLst>
          </p:cNvPr>
          <p:cNvSpPr txBox="1"/>
          <p:nvPr/>
        </p:nvSpPr>
        <p:spPr>
          <a:xfrm>
            <a:off x="6659451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D2F470B0-15CF-9B4A-92A3-254FBB94026F}"/>
              </a:ext>
            </a:extLst>
          </p:cNvPr>
          <p:cNvSpPr txBox="1"/>
          <p:nvPr/>
        </p:nvSpPr>
        <p:spPr>
          <a:xfrm>
            <a:off x="7216657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01BE7801-115D-8646-9806-F839CC2F4ECE}"/>
              </a:ext>
            </a:extLst>
          </p:cNvPr>
          <p:cNvSpPr txBox="1"/>
          <p:nvPr/>
        </p:nvSpPr>
        <p:spPr>
          <a:xfrm>
            <a:off x="7791135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08E2169D-395F-B340-B273-394B6468C263}"/>
              </a:ext>
            </a:extLst>
          </p:cNvPr>
          <p:cNvSpPr txBox="1"/>
          <p:nvPr/>
        </p:nvSpPr>
        <p:spPr>
          <a:xfrm>
            <a:off x="8347257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0DAC0DD-25E7-CC49-8A68-C3F01919E350}"/>
              </a:ext>
            </a:extLst>
          </p:cNvPr>
          <p:cNvSpPr txBox="1"/>
          <p:nvPr/>
        </p:nvSpPr>
        <p:spPr>
          <a:xfrm>
            <a:off x="8904463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6FA62BEC-C34A-D84C-8FD3-48776CA76588}"/>
              </a:ext>
            </a:extLst>
          </p:cNvPr>
          <p:cNvSpPr txBox="1"/>
          <p:nvPr/>
        </p:nvSpPr>
        <p:spPr>
          <a:xfrm>
            <a:off x="9464208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43AFD3A-5A4D-E447-B153-F3FAE27CC109}"/>
              </a:ext>
            </a:extLst>
          </p:cNvPr>
          <p:cNvSpPr txBox="1"/>
          <p:nvPr/>
        </p:nvSpPr>
        <p:spPr>
          <a:xfrm>
            <a:off x="10020330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EC82A6AC-8B62-0145-9877-53C63B7C476E}"/>
              </a:ext>
            </a:extLst>
          </p:cNvPr>
          <p:cNvSpPr txBox="1"/>
          <p:nvPr/>
        </p:nvSpPr>
        <p:spPr>
          <a:xfrm>
            <a:off x="10577536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17DDF781-9967-3D48-A5AD-EBF08BE1724E}"/>
              </a:ext>
            </a:extLst>
          </p:cNvPr>
          <p:cNvGrpSpPr/>
          <p:nvPr/>
        </p:nvGrpSpPr>
        <p:grpSpPr>
          <a:xfrm>
            <a:off x="3463608" y="157574"/>
            <a:ext cx="8100697" cy="1466804"/>
            <a:chOff x="2544223" y="4661196"/>
            <a:chExt cx="10481697" cy="2302982"/>
          </a:xfrm>
        </p:grpSpPr>
        <p:sp>
          <p:nvSpPr>
            <p:cNvPr id="54" name="Rounded Rectangular Callout 53">
              <a:extLst>
                <a:ext uri="{FF2B5EF4-FFF2-40B4-BE49-F238E27FC236}">
                  <a16:creationId xmlns:a16="http://schemas.microsoft.com/office/drawing/2014/main" id="{78BBB8A8-835D-784E-9500-46444E013300}"/>
                </a:ext>
              </a:extLst>
            </p:cNvPr>
            <p:cNvSpPr/>
            <p:nvPr/>
          </p:nvSpPr>
          <p:spPr>
            <a:xfrm rot="10800000">
              <a:off x="2544223" y="4661196"/>
              <a:ext cx="10481697" cy="2302982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05441F3D-910E-E149-B46C-153CE945A413}"/>
                </a:ext>
              </a:extLst>
            </p:cNvPr>
            <p:cNvSpPr/>
            <p:nvPr/>
          </p:nvSpPr>
          <p:spPr>
            <a:xfrm>
              <a:off x="2915462" y="4736608"/>
              <a:ext cx="10110458" cy="21745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Pat arrived at the grocery store at 8:30 p.m.  </a:t>
              </a:r>
            </a:p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It closes in 30 minutes. What time will the store close?</a:t>
              </a:r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FBF6006C-D79A-6F43-9927-F4DE4F131F4D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CFAA169-B936-6B47-8CB5-1428EDD0C35B}"/>
              </a:ext>
            </a:extLst>
          </p:cNvPr>
          <p:cNvSpPr txBox="1"/>
          <p:nvPr/>
        </p:nvSpPr>
        <p:spPr>
          <a:xfrm>
            <a:off x="10829007" y="5358452"/>
            <a:ext cx="822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C238965F-59C4-0F46-6726-C0DB72025934}"/>
              </a:ext>
            </a:extLst>
          </p:cNvPr>
          <p:cNvGrpSpPr/>
          <p:nvPr/>
        </p:nvGrpSpPr>
        <p:grpSpPr>
          <a:xfrm>
            <a:off x="2483938" y="2831187"/>
            <a:ext cx="8127163" cy="1466806"/>
            <a:chOff x="6557653" y="614589"/>
            <a:chExt cx="6025725" cy="1548659"/>
          </a:xfrm>
        </p:grpSpPr>
        <p:sp>
          <p:nvSpPr>
            <p:cNvPr id="69" name="Rounded Rectangular Callout 68">
              <a:extLst>
                <a:ext uri="{FF2B5EF4-FFF2-40B4-BE49-F238E27FC236}">
                  <a16:creationId xmlns:a16="http://schemas.microsoft.com/office/drawing/2014/main" id="{9CF182C3-5AF2-6DBC-ABF0-8625910ADE0B}"/>
                </a:ext>
              </a:extLst>
            </p:cNvPr>
            <p:cNvSpPr/>
            <p:nvPr/>
          </p:nvSpPr>
          <p:spPr>
            <a:xfrm>
              <a:off x="6557653" y="614589"/>
              <a:ext cx="5980928" cy="1548659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4591E90A-77E1-72D3-995A-69CE94823589}"/>
                </a:ext>
              </a:extLst>
            </p:cNvPr>
            <p:cNvSpPr txBox="1"/>
            <p:nvPr/>
          </p:nvSpPr>
          <p:spPr>
            <a:xfrm>
              <a:off x="6618725" y="806113"/>
              <a:ext cx="5964653" cy="1137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Each equal segment in this number line represents a 5-minute interval.</a:t>
              </a:r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0BA06651-43F9-73D3-E4F6-01CBC4DFB9D7}"/>
              </a:ext>
            </a:extLst>
          </p:cNvPr>
          <p:cNvSpPr txBox="1"/>
          <p:nvPr/>
        </p:nvSpPr>
        <p:spPr>
          <a:xfrm>
            <a:off x="3980973" y="5393460"/>
            <a:ext cx="8764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64A500F-B14C-57E1-5C9A-AD85A3856340}"/>
              </a:ext>
            </a:extLst>
          </p:cNvPr>
          <p:cNvSpPr txBox="1"/>
          <p:nvPr/>
        </p:nvSpPr>
        <p:spPr>
          <a:xfrm>
            <a:off x="7447410" y="5381756"/>
            <a:ext cx="6945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19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3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A6A9BDA6-7A36-EB48-AC67-8340F78B5BDE}"/>
              </a:ext>
            </a:extLst>
          </p:cNvPr>
          <p:cNvSpPr/>
          <p:nvPr/>
        </p:nvSpPr>
        <p:spPr>
          <a:xfrm>
            <a:off x="-1" y="91588"/>
            <a:ext cx="3243533" cy="70788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7" name="Graphic 66" descr="Classroom with solid fill">
            <a:extLst>
              <a:ext uri="{FF2B5EF4-FFF2-40B4-BE49-F238E27FC236}">
                <a16:creationId xmlns:a16="http://schemas.microsoft.com/office/drawing/2014/main" id="{BC6AA9C6-2712-A14E-9B93-05395DEA86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44" y="91588"/>
            <a:ext cx="707886" cy="707886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B040D686-F221-1649-A934-B9A3560EC07F}"/>
              </a:ext>
            </a:extLst>
          </p:cNvPr>
          <p:cNvSpPr txBox="1"/>
          <p:nvPr/>
        </p:nvSpPr>
        <p:spPr>
          <a:xfrm>
            <a:off x="627695" y="85052"/>
            <a:ext cx="2624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rPr>
              <a:t>WATCH ME FIRST</a:t>
            </a: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05A9C8FB-EC61-8146-BDE9-C1AE927B6FFE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95D4F9A8-7231-774A-871E-01B0696CCDEC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07207A42-3E7A-BC4A-824D-F3B2B2011479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DA307A92-AF4D-3647-AB43-0D42C117EC44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extBox 77">
            <a:extLst>
              <a:ext uri="{FF2B5EF4-FFF2-40B4-BE49-F238E27FC236}">
                <a16:creationId xmlns:a16="http://schemas.microsoft.com/office/drawing/2014/main" id="{183CF301-DF99-564D-A706-998F9EA6780C}"/>
              </a:ext>
            </a:extLst>
          </p:cNvPr>
          <p:cNvSpPr txBox="1"/>
          <p:nvPr/>
        </p:nvSpPr>
        <p:spPr>
          <a:xfrm>
            <a:off x="1221140" y="5422956"/>
            <a:ext cx="70666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79" name="Table 13">
            <a:extLst>
              <a:ext uri="{FF2B5EF4-FFF2-40B4-BE49-F238E27FC236}">
                <a16:creationId xmlns:a16="http://schemas.microsoft.com/office/drawing/2014/main" id="{195C0A92-174F-5542-819E-EBB09BED0FD9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80" name="TextBox 79">
            <a:extLst>
              <a:ext uri="{FF2B5EF4-FFF2-40B4-BE49-F238E27FC236}">
                <a16:creationId xmlns:a16="http://schemas.microsoft.com/office/drawing/2014/main" id="{2F2EC082-34C5-0F4E-9DFF-3D8BA55C1BA6}"/>
              </a:ext>
            </a:extLst>
          </p:cNvPr>
          <p:cNvSpPr txBox="1"/>
          <p:nvPr/>
        </p:nvSpPr>
        <p:spPr>
          <a:xfrm>
            <a:off x="1025535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AE062193-8BE7-634B-9428-90DBBF874ABD}"/>
              </a:ext>
            </a:extLst>
          </p:cNvPr>
          <p:cNvSpPr txBox="1"/>
          <p:nvPr/>
        </p:nvSpPr>
        <p:spPr>
          <a:xfrm>
            <a:off x="1609352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03A34816-8904-F542-B17B-D29FF9FC9C63}"/>
              </a:ext>
            </a:extLst>
          </p:cNvPr>
          <p:cNvSpPr txBox="1"/>
          <p:nvPr/>
        </p:nvSpPr>
        <p:spPr>
          <a:xfrm>
            <a:off x="2168962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87476F7B-1071-1C4E-938D-DD87E4E0C0E7}"/>
              </a:ext>
            </a:extLst>
          </p:cNvPr>
          <p:cNvSpPr txBox="1"/>
          <p:nvPr/>
        </p:nvSpPr>
        <p:spPr>
          <a:xfrm>
            <a:off x="2726168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AEB6687E-B731-E941-9BFD-6A7F6DCA5864}"/>
              </a:ext>
            </a:extLst>
          </p:cNvPr>
          <p:cNvSpPr txBox="1"/>
          <p:nvPr/>
        </p:nvSpPr>
        <p:spPr>
          <a:xfrm>
            <a:off x="3288346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9391C00C-A466-9449-9A04-E1EE3DF6B1AB}"/>
              </a:ext>
            </a:extLst>
          </p:cNvPr>
          <p:cNvSpPr txBox="1"/>
          <p:nvPr/>
        </p:nvSpPr>
        <p:spPr>
          <a:xfrm>
            <a:off x="3845552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21B29950-DF27-8549-97D9-8006E8CCF782}"/>
              </a:ext>
            </a:extLst>
          </p:cNvPr>
          <p:cNvSpPr txBox="1"/>
          <p:nvPr/>
        </p:nvSpPr>
        <p:spPr>
          <a:xfrm>
            <a:off x="4413974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6C9999E5-E2C8-214A-AA26-8A55CC402B81}"/>
              </a:ext>
            </a:extLst>
          </p:cNvPr>
          <p:cNvSpPr txBox="1"/>
          <p:nvPr/>
        </p:nvSpPr>
        <p:spPr>
          <a:xfrm>
            <a:off x="4970096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9885B8F9-766D-6B4E-9098-23A1A9DE040C}"/>
              </a:ext>
            </a:extLst>
          </p:cNvPr>
          <p:cNvSpPr txBox="1"/>
          <p:nvPr/>
        </p:nvSpPr>
        <p:spPr>
          <a:xfrm>
            <a:off x="5527302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AC832A2F-BC9B-4241-8FE8-90F999C3A43D}"/>
              </a:ext>
            </a:extLst>
          </p:cNvPr>
          <p:cNvSpPr txBox="1"/>
          <p:nvPr/>
        </p:nvSpPr>
        <p:spPr>
          <a:xfrm>
            <a:off x="6103329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23DC469-708D-AB4B-99FA-0CCCFC45623E}"/>
              </a:ext>
            </a:extLst>
          </p:cNvPr>
          <p:cNvSpPr txBox="1"/>
          <p:nvPr/>
        </p:nvSpPr>
        <p:spPr>
          <a:xfrm>
            <a:off x="6659451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D2F470B0-15CF-9B4A-92A3-254FBB94026F}"/>
              </a:ext>
            </a:extLst>
          </p:cNvPr>
          <p:cNvSpPr txBox="1"/>
          <p:nvPr/>
        </p:nvSpPr>
        <p:spPr>
          <a:xfrm>
            <a:off x="7216657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01BE7801-115D-8646-9806-F839CC2F4ECE}"/>
              </a:ext>
            </a:extLst>
          </p:cNvPr>
          <p:cNvSpPr txBox="1"/>
          <p:nvPr/>
        </p:nvSpPr>
        <p:spPr>
          <a:xfrm>
            <a:off x="7791135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08E2169D-395F-B340-B273-394B6468C263}"/>
              </a:ext>
            </a:extLst>
          </p:cNvPr>
          <p:cNvSpPr txBox="1"/>
          <p:nvPr/>
        </p:nvSpPr>
        <p:spPr>
          <a:xfrm>
            <a:off x="8347257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0DAC0DD-25E7-CC49-8A68-C3F01919E350}"/>
              </a:ext>
            </a:extLst>
          </p:cNvPr>
          <p:cNvSpPr txBox="1"/>
          <p:nvPr/>
        </p:nvSpPr>
        <p:spPr>
          <a:xfrm>
            <a:off x="8904463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6FA62BEC-C34A-D84C-8FD3-48776CA76588}"/>
              </a:ext>
            </a:extLst>
          </p:cNvPr>
          <p:cNvSpPr txBox="1"/>
          <p:nvPr/>
        </p:nvSpPr>
        <p:spPr>
          <a:xfrm>
            <a:off x="9464208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43AFD3A-5A4D-E447-B153-F3FAE27CC109}"/>
              </a:ext>
            </a:extLst>
          </p:cNvPr>
          <p:cNvSpPr txBox="1"/>
          <p:nvPr/>
        </p:nvSpPr>
        <p:spPr>
          <a:xfrm>
            <a:off x="10020330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EC82A6AC-8B62-0145-9877-53C63B7C476E}"/>
              </a:ext>
            </a:extLst>
          </p:cNvPr>
          <p:cNvSpPr txBox="1"/>
          <p:nvPr/>
        </p:nvSpPr>
        <p:spPr>
          <a:xfrm>
            <a:off x="10577536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79CD523-18F7-2A4E-A81E-BE8441E6F446}"/>
              </a:ext>
            </a:extLst>
          </p:cNvPr>
          <p:cNvSpPr txBox="1"/>
          <p:nvPr/>
        </p:nvSpPr>
        <p:spPr>
          <a:xfrm>
            <a:off x="1830740" y="5422956"/>
            <a:ext cx="70666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BCE951DE-A834-E74F-B1B1-39820FE43960}"/>
              </a:ext>
            </a:extLst>
          </p:cNvPr>
          <p:cNvSpPr txBox="1"/>
          <p:nvPr/>
        </p:nvSpPr>
        <p:spPr>
          <a:xfrm>
            <a:off x="2427905" y="5422956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50427B66-90FE-7A46-954C-7392D1713F09}"/>
              </a:ext>
            </a:extLst>
          </p:cNvPr>
          <p:cNvSpPr txBox="1"/>
          <p:nvPr/>
        </p:nvSpPr>
        <p:spPr>
          <a:xfrm>
            <a:off x="2953774" y="5421860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A99AADB2-F1E7-EC44-9DAC-C98A67A6DA10}"/>
              </a:ext>
            </a:extLst>
          </p:cNvPr>
          <p:cNvSpPr txBox="1"/>
          <p:nvPr/>
        </p:nvSpPr>
        <p:spPr>
          <a:xfrm>
            <a:off x="3512585" y="5421859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576AF24C-82C5-7F49-B872-E68470ACD822}"/>
              </a:ext>
            </a:extLst>
          </p:cNvPr>
          <p:cNvSpPr txBox="1"/>
          <p:nvPr/>
        </p:nvSpPr>
        <p:spPr>
          <a:xfrm>
            <a:off x="4624355" y="5430595"/>
            <a:ext cx="70666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74B937DD-56BA-DB47-BDF0-BD4C491BCE64}"/>
              </a:ext>
            </a:extLst>
          </p:cNvPr>
          <p:cNvSpPr txBox="1"/>
          <p:nvPr/>
        </p:nvSpPr>
        <p:spPr>
          <a:xfrm>
            <a:off x="5213771" y="5430595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3D985C87-1AFC-8340-8F7E-7FCDA803D3C7}"/>
              </a:ext>
            </a:extLst>
          </p:cNvPr>
          <p:cNvSpPr txBox="1"/>
          <p:nvPr/>
        </p:nvSpPr>
        <p:spPr>
          <a:xfrm>
            <a:off x="5770636" y="5429499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49218A2A-BA3A-5C4E-B5EF-6E8571DA2364}"/>
              </a:ext>
            </a:extLst>
          </p:cNvPr>
          <p:cNvSpPr txBox="1"/>
          <p:nvPr/>
        </p:nvSpPr>
        <p:spPr>
          <a:xfrm>
            <a:off x="6321698" y="5429498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D789ABB7-902B-4643-B26F-3C89156B9C1B}"/>
              </a:ext>
            </a:extLst>
          </p:cNvPr>
          <p:cNvSpPr txBox="1"/>
          <p:nvPr/>
        </p:nvSpPr>
        <p:spPr>
          <a:xfrm>
            <a:off x="6878106" y="5429498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0AEC6BDB-A288-3145-86E5-BBC2499E74D4}"/>
              </a:ext>
            </a:extLst>
          </p:cNvPr>
          <p:cNvSpPr txBox="1"/>
          <p:nvPr/>
        </p:nvSpPr>
        <p:spPr>
          <a:xfrm>
            <a:off x="8014771" y="5429499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FB3CF351-2A6A-7E4D-811A-891F8FB375C1}"/>
              </a:ext>
            </a:extLst>
          </p:cNvPr>
          <p:cNvSpPr txBox="1"/>
          <p:nvPr/>
        </p:nvSpPr>
        <p:spPr>
          <a:xfrm>
            <a:off x="8565833" y="5429498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8FF02260-0BB9-7641-AAA2-9C8887FAD411}"/>
              </a:ext>
            </a:extLst>
          </p:cNvPr>
          <p:cNvSpPr txBox="1"/>
          <p:nvPr/>
        </p:nvSpPr>
        <p:spPr>
          <a:xfrm>
            <a:off x="9153237" y="5429498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CBEC08BC-C409-6A41-AD38-794E5EFC5748}"/>
              </a:ext>
            </a:extLst>
          </p:cNvPr>
          <p:cNvSpPr txBox="1"/>
          <p:nvPr/>
        </p:nvSpPr>
        <p:spPr>
          <a:xfrm>
            <a:off x="9733685" y="5433547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907C62AB-BD60-F74C-9FC1-A6E5E8F4784C}"/>
              </a:ext>
            </a:extLst>
          </p:cNvPr>
          <p:cNvSpPr txBox="1"/>
          <p:nvPr/>
        </p:nvSpPr>
        <p:spPr>
          <a:xfrm>
            <a:off x="10321089" y="5433547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17DDF781-9967-3D48-A5AD-EBF08BE1724E}"/>
              </a:ext>
            </a:extLst>
          </p:cNvPr>
          <p:cNvGrpSpPr/>
          <p:nvPr/>
        </p:nvGrpSpPr>
        <p:grpSpPr>
          <a:xfrm>
            <a:off x="3463608" y="157574"/>
            <a:ext cx="8100697" cy="1466804"/>
            <a:chOff x="2544223" y="4661196"/>
            <a:chExt cx="10481697" cy="2302982"/>
          </a:xfrm>
        </p:grpSpPr>
        <p:sp>
          <p:nvSpPr>
            <p:cNvPr id="54" name="Rounded Rectangular Callout 53">
              <a:extLst>
                <a:ext uri="{FF2B5EF4-FFF2-40B4-BE49-F238E27FC236}">
                  <a16:creationId xmlns:a16="http://schemas.microsoft.com/office/drawing/2014/main" id="{78BBB8A8-835D-784E-9500-46444E013300}"/>
                </a:ext>
              </a:extLst>
            </p:cNvPr>
            <p:cNvSpPr/>
            <p:nvPr/>
          </p:nvSpPr>
          <p:spPr>
            <a:xfrm rot="10800000">
              <a:off x="2544223" y="4661196"/>
              <a:ext cx="10481697" cy="2302982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05441F3D-910E-E149-B46C-153CE945A413}"/>
                </a:ext>
              </a:extLst>
            </p:cNvPr>
            <p:cNvSpPr/>
            <p:nvPr/>
          </p:nvSpPr>
          <p:spPr>
            <a:xfrm>
              <a:off x="2915462" y="4736608"/>
              <a:ext cx="10110458" cy="21745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Pat arrived at the grocery store at 8:30 p.m.  </a:t>
              </a:r>
            </a:p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It closes in 30 minutes. What time will the store close?</a:t>
              </a:r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FBF6006C-D79A-6F43-9927-F4DE4F131F4D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CFAA169-B936-6B47-8CB5-1428EDD0C35B}"/>
              </a:ext>
            </a:extLst>
          </p:cNvPr>
          <p:cNvSpPr txBox="1"/>
          <p:nvPr/>
        </p:nvSpPr>
        <p:spPr>
          <a:xfrm>
            <a:off x="10829007" y="5358452"/>
            <a:ext cx="822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867569E-40D2-744D-AE71-EA8AD3757793}"/>
              </a:ext>
            </a:extLst>
          </p:cNvPr>
          <p:cNvSpPr txBox="1"/>
          <p:nvPr/>
        </p:nvSpPr>
        <p:spPr>
          <a:xfrm>
            <a:off x="3980973" y="5393460"/>
            <a:ext cx="8764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D04F96C-76C7-D048-994A-EB74588695EF}"/>
              </a:ext>
            </a:extLst>
          </p:cNvPr>
          <p:cNvSpPr txBox="1"/>
          <p:nvPr/>
        </p:nvSpPr>
        <p:spPr>
          <a:xfrm>
            <a:off x="7447410" y="5381756"/>
            <a:ext cx="6945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4A32AB2B-1B45-7448-8DB7-FD0A13FB926E}"/>
              </a:ext>
            </a:extLst>
          </p:cNvPr>
          <p:cNvGrpSpPr/>
          <p:nvPr/>
        </p:nvGrpSpPr>
        <p:grpSpPr>
          <a:xfrm>
            <a:off x="2544983" y="2697238"/>
            <a:ext cx="6996533" cy="1466806"/>
            <a:chOff x="6557653" y="614589"/>
            <a:chExt cx="5980928" cy="2184164"/>
          </a:xfrm>
        </p:grpSpPr>
        <p:sp>
          <p:nvSpPr>
            <p:cNvPr id="58" name="Rounded Rectangular Callout 57">
              <a:extLst>
                <a:ext uri="{FF2B5EF4-FFF2-40B4-BE49-F238E27FC236}">
                  <a16:creationId xmlns:a16="http://schemas.microsoft.com/office/drawing/2014/main" id="{3CD51E4C-404B-359B-C3AD-03E8D0652C6D}"/>
                </a:ext>
              </a:extLst>
            </p:cNvPr>
            <p:cNvSpPr/>
            <p:nvPr/>
          </p:nvSpPr>
          <p:spPr>
            <a:xfrm>
              <a:off x="6557653" y="614589"/>
              <a:ext cx="5980928" cy="218416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1ECE8EA5-490A-A384-663A-04B65DB4259A}"/>
                </a:ext>
              </a:extLst>
            </p:cNvPr>
            <p:cNvSpPr txBox="1"/>
            <p:nvPr/>
          </p:nvSpPr>
          <p:spPr>
            <a:xfrm>
              <a:off x="6676841" y="881451"/>
              <a:ext cx="5757585" cy="16040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Watch me label the times above each tick mark.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02063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103" grpId="0"/>
      <p:bldP spid="104" grpId="0"/>
      <p:bldP spid="105" grpId="0"/>
      <p:bldP spid="106" grpId="0"/>
      <p:bldP spid="108" grpId="0"/>
      <p:bldP spid="109" grpId="0"/>
      <p:bldP spid="110" grpId="0"/>
      <p:bldP spid="111" grpId="0"/>
      <p:bldP spid="112" grpId="0"/>
      <p:bldP spid="114" grpId="0"/>
      <p:bldP spid="115" grpId="0"/>
      <p:bldP spid="116" grpId="0"/>
      <p:bldP spid="118" grpId="0"/>
      <p:bldP spid="1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A6A9BDA6-7A36-EB48-AC67-8340F78B5BDE}"/>
              </a:ext>
            </a:extLst>
          </p:cNvPr>
          <p:cNvSpPr/>
          <p:nvPr/>
        </p:nvSpPr>
        <p:spPr>
          <a:xfrm>
            <a:off x="-1" y="91588"/>
            <a:ext cx="3243533" cy="70788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7" name="Graphic 66" descr="Classroom with solid fill">
            <a:extLst>
              <a:ext uri="{FF2B5EF4-FFF2-40B4-BE49-F238E27FC236}">
                <a16:creationId xmlns:a16="http://schemas.microsoft.com/office/drawing/2014/main" id="{BC6AA9C6-2712-A14E-9B93-05395DEA86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44" y="91588"/>
            <a:ext cx="707886" cy="707886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B040D686-F221-1649-A934-B9A3560EC07F}"/>
              </a:ext>
            </a:extLst>
          </p:cNvPr>
          <p:cNvSpPr txBox="1"/>
          <p:nvPr/>
        </p:nvSpPr>
        <p:spPr>
          <a:xfrm>
            <a:off x="627695" y="85052"/>
            <a:ext cx="2624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rPr>
              <a:t>WATCH ME FIRST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821BDDDE-E628-4940-BD41-EE7C23A43473}"/>
              </a:ext>
            </a:extLst>
          </p:cNvPr>
          <p:cNvGrpSpPr/>
          <p:nvPr/>
        </p:nvGrpSpPr>
        <p:grpSpPr>
          <a:xfrm>
            <a:off x="3380580" y="2824048"/>
            <a:ext cx="5400850" cy="1827081"/>
            <a:chOff x="6557653" y="614589"/>
            <a:chExt cx="5268224" cy="1929039"/>
          </a:xfrm>
        </p:grpSpPr>
        <p:sp>
          <p:nvSpPr>
            <p:cNvPr id="70" name="Rounded Rectangular Callout 69">
              <a:extLst>
                <a:ext uri="{FF2B5EF4-FFF2-40B4-BE49-F238E27FC236}">
                  <a16:creationId xmlns:a16="http://schemas.microsoft.com/office/drawing/2014/main" id="{3E0CB4CE-C206-F64C-AA48-C1FA8869E8A2}"/>
                </a:ext>
              </a:extLst>
            </p:cNvPr>
            <p:cNvSpPr/>
            <p:nvPr/>
          </p:nvSpPr>
          <p:spPr>
            <a:xfrm>
              <a:off x="6557653" y="614589"/>
              <a:ext cx="5268224" cy="1929039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CE5995B5-0EAE-4947-8DC3-21B8A19A0CEB}"/>
                </a:ext>
              </a:extLst>
            </p:cNvPr>
            <p:cNvSpPr txBox="1"/>
            <p:nvPr/>
          </p:nvSpPr>
          <p:spPr>
            <a:xfrm>
              <a:off x="6705974" y="922254"/>
              <a:ext cx="4971582" cy="1137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Now, I’ll locate the </a:t>
              </a:r>
              <a:r>
                <a:rPr lang="en-US" sz="3200" b="1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start time</a:t>
              </a:r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 on the number line.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05A9C8FB-EC61-8146-BDE9-C1AE927B6FFE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95D4F9A8-7231-774A-871E-01B0696CCDEC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07207A42-3E7A-BC4A-824D-F3B2B2011479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DA307A92-AF4D-3647-AB43-0D42C117EC44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extBox 77">
            <a:extLst>
              <a:ext uri="{FF2B5EF4-FFF2-40B4-BE49-F238E27FC236}">
                <a16:creationId xmlns:a16="http://schemas.microsoft.com/office/drawing/2014/main" id="{183CF301-DF99-564D-A706-998F9EA6780C}"/>
              </a:ext>
            </a:extLst>
          </p:cNvPr>
          <p:cNvSpPr txBox="1"/>
          <p:nvPr/>
        </p:nvSpPr>
        <p:spPr>
          <a:xfrm>
            <a:off x="1221140" y="5422956"/>
            <a:ext cx="70666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79" name="Table 13">
            <a:extLst>
              <a:ext uri="{FF2B5EF4-FFF2-40B4-BE49-F238E27FC236}">
                <a16:creationId xmlns:a16="http://schemas.microsoft.com/office/drawing/2014/main" id="{195C0A92-174F-5542-819E-EBB09BED0FD9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103" name="TextBox 102">
            <a:extLst>
              <a:ext uri="{FF2B5EF4-FFF2-40B4-BE49-F238E27FC236}">
                <a16:creationId xmlns:a16="http://schemas.microsoft.com/office/drawing/2014/main" id="{779CD523-18F7-2A4E-A81E-BE8441E6F446}"/>
              </a:ext>
            </a:extLst>
          </p:cNvPr>
          <p:cNvSpPr txBox="1"/>
          <p:nvPr/>
        </p:nvSpPr>
        <p:spPr>
          <a:xfrm>
            <a:off x="1830740" y="5422956"/>
            <a:ext cx="70666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BCE951DE-A834-E74F-B1B1-39820FE43960}"/>
              </a:ext>
            </a:extLst>
          </p:cNvPr>
          <p:cNvSpPr txBox="1"/>
          <p:nvPr/>
        </p:nvSpPr>
        <p:spPr>
          <a:xfrm>
            <a:off x="2427905" y="5422956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50427B66-90FE-7A46-954C-7392D1713F09}"/>
              </a:ext>
            </a:extLst>
          </p:cNvPr>
          <p:cNvSpPr txBox="1"/>
          <p:nvPr/>
        </p:nvSpPr>
        <p:spPr>
          <a:xfrm>
            <a:off x="2953774" y="5421860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A99AADB2-F1E7-EC44-9DAC-C98A67A6DA10}"/>
              </a:ext>
            </a:extLst>
          </p:cNvPr>
          <p:cNvSpPr txBox="1"/>
          <p:nvPr/>
        </p:nvSpPr>
        <p:spPr>
          <a:xfrm>
            <a:off x="3512585" y="5421859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576AF24C-82C5-7F49-B872-E68470ACD822}"/>
              </a:ext>
            </a:extLst>
          </p:cNvPr>
          <p:cNvSpPr txBox="1"/>
          <p:nvPr/>
        </p:nvSpPr>
        <p:spPr>
          <a:xfrm>
            <a:off x="4624355" y="5430595"/>
            <a:ext cx="70666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74B937DD-56BA-DB47-BDF0-BD4C491BCE64}"/>
              </a:ext>
            </a:extLst>
          </p:cNvPr>
          <p:cNvSpPr txBox="1"/>
          <p:nvPr/>
        </p:nvSpPr>
        <p:spPr>
          <a:xfrm>
            <a:off x="5213771" y="5430595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3D985C87-1AFC-8340-8F7E-7FCDA803D3C7}"/>
              </a:ext>
            </a:extLst>
          </p:cNvPr>
          <p:cNvSpPr txBox="1"/>
          <p:nvPr/>
        </p:nvSpPr>
        <p:spPr>
          <a:xfrm>
            <a:off x="5770636" y="5429499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49218A2A-BA3A-5C4E-B5EF-6E8571DA2364}"/>
              </a:ext>
            </a:extLst>
          </p:cNvPr>
          <p:cNvSpPr txBox="1"/>
          <p:nvPr/>
        </p:nvSpPr>
        <p:spPr>
          <a:xfrm>
            <a:off x="6321698" y="5429498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D789ABB7-902B-4643-B26F-3C89156B9C1B}"/>
              </a:ext>
            </a:extLst>
          </p:cNvPr>
          <p:cNvSpPr txBox="1"/>
          <p:nvPr/>
        </p:nvSpPr>
        <p:spPr>
          <a:xfrm>
            <a:off x="6878106" y="5429498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0AEC6BDB-A288-3145-86E5-BBC2499E74D4}"/>
              </a:ext>
            </a:extLst>
          </p:cNvPr>
          <p:cNvSpPr txBox="1"/>
          <p:nvPr/>
        </p:nvSpPr>
        <p:spPr>
          <a:xfrm>
            <a:off x="8014771" y="5429499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FB3CF351-2A6A-7E4D-811A-891F8FB375C1}"/>
              </a:ext>
            </a:extLst>
          </p:cNvPr>
          <p:cNvSpPr txBox="1"/>
          <p:nvPr/>
        </p:nvSpPr>
        <p:spPr>
          <a:xfrm>
            <a:off x="8565833" y="5429498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8FF02260-0BB9-7641-AAA2-9C8887FAD411}"/>
              </a:ext>
            </a:extLst>
          </p:cNvPr>
          <p:cNvSpPr txBox="1"/>
          <p:nvPr/>
        </p:nvSpPr>
        <p:spPr>
          <a:xfrm>
            <a:off x="9153237" y="5429498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CBEC08BC-C409-6A41-AD38-794E5EFC5748}"/>
              </a:ext>
            </a:extLst>
          </p:cNvPr>
          <p:cNvSpPr txBox="1"/>
          <p:nvPr/>
        </p:nvSpPr>
        <p:spPr>
          <a:xfrm>
            <a:off x="9733685" y="5433547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907C62AB-BD60-F74C-9FC1-A6E5E8F4784C}"/>
              </a:ext>
            </a:extLst>
          </p:cNvPr>
          <p:cNvSpPr txBox="1"/>
          <p:nvPr/>
        </p:nvSpPr>
        <p:spPr>
          <a:xfrm>
            <a:off x="10321089" y="5433547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17DDF781-9967-3D48-A5AD-EBF08BE1724E}"/>
              </a:ext>
            </a:extLst>
          </p:cNvPr>
          <p:cNvGrpSpPr/>
          <p:nvPr/>
        </p:nvGrpSpPr>
        <p:grpSpPr>
          <a:xfrm>
            <a:off x="3463608" y="157574"/>
            <a:ext cx="8387605" cy="1466804"/>
            <a:chOff x="2544223" y="4661196"/>
            <a:chExt cx="10852935" cy="2302982"/>
          </a:xfrm>
        </p:grpSpPr>
        <p:sp>
          <p:nvSpPr>
            <p:cNvPr id="54" name="Rounded Rectangular Callout 53">
              <a:extLst>
                <a:ext uri="{FF2B5EF4-FFF2-40B4-BE49-F238E27FC236}">
                  <a16:creationId xmlns:a16="http://schemas.microsoft.com/office/drawing/2014/main" id="{78BBB8A8-835D-784E-9500-46444E013300}"/>
                </a:ext>
              </a:extLst>
            </p:cNvPr>
            <p:cNvSpPr/>
            <p:nvPr/>
          </p:nvSpPr>
          <p:spPr>
            <a:xfrm rot="10800000">
              <a:off x="2544223" y="4661196"/>
              <a:ext cx="10481697" cy="2302982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05441F3D-910E-E149-B46C-153CE945A413}"/>
                </a:ext>
              </a:extLst>
            </p:cNvPr>
            <p:cNvSpPr/>
            <p:nvPr/>
          </p:nvSpPr>
          <p:spPr>
            <a:xfrm>
              <a:off x="2915461" y="4736608"/>
              <a:ext cx="10481697" cy="21745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Pat arrived at the grocery store at 8:30 p.m.  </a:t>
              </a:r>
            </a:p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It closes in 30 minutes. What time will the </a:t>
              </a:r>
            </a:p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store close?</a:t>
              </a:r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FBF6006C-D79A-6F43-9927-F4DE4F131F4D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33E8131-5ADA-754A-B007-CB1E0F81547F}"/>
              </a:ext>
            </a:extLst>
          </p:cNvPr>
          <p:cNvSpPr txBox="1"/>
          <p:nvPr/>
        </p:nvSpPr>
        <p:spPr>
          <a:xfrm>
            <a:off x="3980973" y="5393460"/>
            <a:ext cx="8764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5289A91-6D40-8244-AE7A-77F5FB2E4ADB}"/>
              </a:ext>
            </a:extLst>
          </p:cNvPr>
          <p:cNvSpPr txBox="1"/>
          <p:nvPr/>
        </p:nvSpPr>
        <p:spPr>
          <a:xfrm>
            <a:off x="7447410" y="5381756"/>
            <a:ext cx="6945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CFAA169-B936-6B47-8CB5-1428EDD0C35B}"/>
              </a:ext>
            </a:extLst>
          </p:cNvPr>
          <p:cNvSpPr txBox="1"/>
          <p:nvPr/>
        </p:nvSpPr>
        <p:spPr>
          <a:xfrm>
            <a:off x="10829007" y="5358452"/>
            <a:ext cx="822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2F18EAB-F6D2-2641-3B68-014844236444}"/>
              </a:ext>
            </a:extLst>
          </p:cNvPr>
          <p:cNvGrpSpPr/>
          <p:nvPr/>
        </p:nvGrpSpPr>
        <p:grpSpPr>
          <a:xfrm>
            <a:off x="125276" y="5390868"/>
            <a:ext cx="1681114" cy="1348165"/>
            <a:chOff x="125276" y="5390868"/>
            <a:chExt cx="1681114" cy="1348165"/>
          </a:xfrm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F6FCF4BE-718D-1E4C-AE9C-7FEA3B0735D1}"/>
                </a:ext>
              </a:extLst>
            </p:cNvPr>
            <p:cNvSpPr txBox="1"/>
            <p:nvPr/>
          </p:nvSpPr>
          <p:spPr>
            <a:xfrm>
              <a:off x="125276" y="5390868"/>
              <a:ext cx="146022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00B050"/>
                  </a:solidFill>
                  <a:latin typeface="Century Gothic" panose="020B0502020202020204" pitchFamily="34" charset="0"/>
                  <a:ea typeface="HelloAbracadabra" pitchFamily="2" charset="0"/>
                </a:rPr>
                <a:t>8:30</a:t>
              </a:r>
              <a:endParaRPr lang="en-US" sz="2000" b="1" baseline="0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9CDBCD6B-B67D-65EA-4F6F-313200FD55BE}"/>
                </a:ext>
              </a:extLst>
            </p:cNvPr>
            <p:cNvSpPr/>
            <p:nvPr/>
          </p:nvSpPr>
          <p:spPr>
            <a:xfrm>
              <a:off x="189564" y="6134876"/>
              <a:ext cx="1616826" cy="60415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Start Time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23282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A6A9BDA6-7A36-EB48-AC67-8340F78B5BDE}"/>
              </a:ext>
            </a:extLst>
          </p:cNvPr>
          <p:cNvSpPr/>
          <p:nvPr/>
        </p:nvSpPr>
        <p:spPr>
          <a:xfrm>
            <a:off x="-1" y="91588"/>
            <a:ext cx="3243533" cy="70788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7" name="Graphic 66" descr="Classroom with solid fill">
            <a:extLst>
              <a:ext uri="{FF2B5EF4-FFF2-40B4-BE49-F238E27FC236}">
                <a16:creationId xmlns:a16="http://schemas.microsoft.com/office/drawing/2014/main" id="{BC6AA9C6-2712-A14E-9B93-05395DEA86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44" y="91588"/>
            <a:ext cx="707886" cy="707886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B040D686-F221-1649-A934-B9A3560EC07F}"/>
              </a:ext>
            </a:extLst>
          </p:cNvPr>
          <p:cNvSpPr txBox="1"/>
          <p:nvPr/>
        </p:nvSpPr>
        <p:spPr>
          <a:xfrm>
            <a:off x="627695" y="85052"/>
            <a:ext cx="2624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rPr>
              <a:t>WATCH ME FIRST</a:t>
            </a: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05A9C8FB-EC61-8146-BDE9-C1AE927B6FFE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95D4F9A8-7231-774A-871E-01B0696CCDEC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07207A42-3E7A-BC4A-824D-F3B2B2011479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DA307A92-AF4D-3647-AB43-0D42C117EC44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extBox 77">
            <a:extLst>
              <a:ext uri="{FF2B5EF4-FFF2-40B4-BE49-F238E27FC236}">
                <a16:creationId xmlns:a16="http://schemas.microsoft.com/office/drawing/2014/main" id="{183CF301-DF99-564D-A706-998F9EA6780C}"/>
              </a:ext>
            </a:extLst>
          </p:cNvPr>
          <p:cNvSpPr txBox="1"/>
          <p:nvPr/>
        </p:nvSpPr>
        <p:spPr>
          <a:xfrm>
            <a:off x="1221140" y="5422956"/>
            <a:ext cx="70666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79" name="Table 13">
            <a:extLst>
              <a:ext uri="{FF2B5EF4-FFF2-40B4-BE49-F238E27FC236}">
                <a16:creationId xmlns:a16="http://schemas.microsoft.com/office/drawing/2014/main" id="{195C0A92-174F-5542-819E-EBB09BED0FD9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103" name="TextBox 102">
            <a:extLst>
              <a:ext uri="{FF2B5EF4-FFF2-40B4-BE49-F238E27FC236}">
                <a16:creationId xmlns:a16="http://schemas.microsoft.com/office/drawing/2014/main" id="{779CD523-18F7-2A4E-A81E-BE8441E6F446}"/>
              </a:ext>
            </a:extLst>
          </p:cNvPr>
          <p:cNvSpPr txBox="1"/>
          <p:nvPr/>
        </p:nvSpPr>
        <p:spPr>
          <a:xfrm>
            <a:off x="1830740" y="5422956"/>
            <a:ext cx="70666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BCE951DE-A834-E74F-B1B1-39820FE43960}"/>
              </a:ext>
            </a:extLst>
          </p:cNvPr>
          <p:cNvSpPr txBox="1"/>
          <p:nvPr/>
        </p:nvSpPr>
        <p:spPr>
          <a:xfrm>
            <a:off x="2427905" y="5422956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50427B66-90FE-7A46-954C-7392D1713F09}"/>
              </a:ext>
            </a:extLst>
          </p:cNvPr>
          <p:cNvSpPr txBox="1"/>
          <p:nvPr/>
        </p:nvSpPr>
        <p:spPr>
          <a:xfrm>
            <a:off x="2953774" y="5421860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A99AADB2-F1E7-EC44-9DAC-C98A67A6DA10}"/>
              </a:ext>
            </a:extLst>
          </p:cNvPr>
          <p:cNvSpPr txBox="1"/>
          <p:nvPr/>
        </p:nvSpPr>
        <p:spPr>
          <a:xfrm>
            <a:off x="3512585" y="5421859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576AF24C-82C5-7F49-B872-E68470ACD822}"/>
              </a:ext>
            </a:extLst>
          </p:cNvPr>
          <p:cNvSpPr txBox="1"/>
          <p:nvPr/>
        </p:nvSpPr>
        <p:spPr>
          <a:xfrm>
            <a:off x="4624355" y="5430595"/>
            <a:ext cx="70666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74B937DD-56BA-DB47-BDF0-BD4C491BCE64}"/>
              </a:ext>
            </a:extLst>
          </p:cNvPr>
          <p:cNvSpPr txBox="1"/>
          <p:nvPr/>
        </p:nvSpPr>
        <p:spPr>
          <a:xfrm>
            <a:off x="5213771" y="5430595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3D985C87-1AFC-8340-8F7E-7FCDA803D3C7}"/>
              </a:ext>
            </a:extLst>
          </p:cNvPr>
          <p:cNvSpPr txBox="1"/>
          <p:nvPr/>
        </p:nvSpPr>
        <p:spPr>
          <a:xfrm>
            <a:off x="5770636" y="5429499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49218A2A-BA3A-5C4E-B5EF-6E8571DA2364}"/>
              </a:ext>
            </a:extLst>
          </p:cNvPr>
          <p:cNvSpPr txBox="1"/>
          <p:nvPr/>
        </p:nvSpPr>
        <p:spPr>
          <a:xfrm>
            <a:off x="6321698" y="5429498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D789ABB7-902B-4643-B26F-3C89156B9C1B}"/>
              </a:ext>
            </a:extLst>
          </p:cNvPr>
          <p:cNvSpPr txBox="1"/>
          <p:nvPr/>
        </p:nvSpPr>
        <p:spPr>
          <a:xfrm>
            <a:off x="6878106" y="5429498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0AEC6BDB-A288-3145-86E5-BBC2499E74D4}"/>
              </a:ext>
            </a:extLst>
          </p:cNvPr>
          <p:cNvSpPr txBox="1"/>
          <p:nvPr/>
        </p:nvSpPr>
        <p:spPr>
          <a:xfrm>
            <a:off x="8014771" y="5429499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FB3CF351-2A6A-7E4D-811A-891F8FB375C1}"/>
              </a:ext>
            </a:extLst>
          </p:cNvPr>
          <p:cNvSpPr txBox="1"/>
          <p:nvPr/>
        </p:nvSpPr>
        <p:spPr>
          <a:xfrm>
            <a:off x="8565833" y="5429498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8FF02260-0BB9-7641-AAA2-9C8887FAD411}"/>
              </a:ext>
            </a:extLst>
          </p:cNvPr>
          <p:cNvSpPr txBox="1"/>
          <p:nvPr/>
        </p:nvSpPr>
        <p:spPr>
          <a:xfrm>
            <a:off x="9153237" y="5429498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CBEC08BC-C409-6A41-AD38-794E5EFC5748}"/>
              </a:ext>
            </a:extLst>
          </p:cNvPr>
          <p:cNvSpPr txBox="1"/>
          <p:nvPr/>
        </p:nvSpPr>
        <p:spPr>
          <a:xfrm>
            <a:off x="9733685" y="5433547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907C62AB-BD60-F74C-9FC1-A6E5E8F4784C}"/>
              </a:ext>
            </a:extLst>
          </p:cNvPr>
          <p:cNvSpPr txBox="1"/>
          <p:nvPr/>
        </p:nvSpPr>
        <p:spPr>
          <a:xfrm>
            <a:off x="10321089" y="5433547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17DDF781-9967-3D48-A5AD-EBF08BE1724E}"/>
              </a:ext>
            </a:extLst>
          </p:cNvPr>
          <p:cNvGrpSpPr/>
          <p:nvPr/>
        </p:nvGrpSpPr>
        <p:grpSpPr>
          <a:xfrm>
            <a:off x="3463608" y="157574"/>
            <a:ext cx="8188351" cy="1466804"/>
            <a:chOff x="2544223" y="4661196"/>
            <a:chExt cx="10595115" cy="2302982"/>
          </a:xfrm>
        </p:grpSpPr>
        <p:sp>
          <p:nvSpPr>
            <p:cNvPr id="54" name="Rounded Rectangular Callout 53">
              <a:extLst>
                <a:ext uri="{FF2B5EF4-FFF2-40B4-BE49-F238E27FC236}">
                  <a16:creationId xmlns:a16="http://schemas.microsoft.com/office/drawing/2014/main" id="{78BBB8A8-835D-784E-9500-46444E013300}"/>
                </a:ext>
              </a:extLst>
            </p:cNvPr>
            <p:cNvSpPr/>
            <p:nvPr/>
          </p:nvSpPr>
          <p:spPr>
            <a:xfrm rot="10800000">
              <a:off x="2544223" y="4661196"/>
              <a:ext cx="10481697" cy="2302982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05441F3D-910E-E149-B46C-153CE945A413}"/>
                </a:ext>
              </a:extLst>
            </p:cNvPr>
            <p:cNvSpPr/>
            <p:nvPr/>
          </p:nvSpPr>
          <p:spPr>
            <a:xfrm>
              <a:off x="2915462" y="4736608"/>
              <a:ext cx="10223876" cy="21745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Pat arrived at the grocery store at 8:30 p.m.  </a:t>
              </a:r>
            </a:p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It closes in 30 minutes. What time will the store close?</a:t>
              </a:r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FBF6006C-D79A-6F43-9927-F4DE4F131F4D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33E8131-5ADA-754A-B007-CB1E0F81547F}"/>
              </a:ext>
            </a:extLst>
          </p:cNvPr>
          <p:cNvSpPr txBox="1"/>
          <p:nvPr/>
        </p:nvSpPr>
        <p:spPr>
          <a:xfrm>
            <a:off x="3980973" y="5393460"/>
            <a:ext cx="8764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5289A91-6D40-8244-AE7A-77F5FB2E4ADB}"/>
              </a:ext>
            </a:extLst>
          </p:cNvPr>
          <p:cNvSpPr txBox="1"/>
          <p:nvPr/>
        </p:nvSpPr>
        <p:spPr>
          <a:xfrm>
            <a:off x="7447410" y="5381756"/>
            <a:ext cx="6945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CFAA169-B936-6B47-8CB5-1428EDD0C35B}"/>
              </a:ext>
            </a:extLst>
          </p:cNvPr>
          <p:cNvSpPr txBox="1"/>
          <p:nvPr/>
        </p:nvSpPr>
        <p:spPr>
          <a:xfrm>
            <a:off x="10829007" y="5358452"/>
            <a:ext cx="822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6FCF4BE-718D-1E4C-AE9C-7FEA3B0735D1}"/>
              </a:ext>
            </a:extLst>
          </p:cNvPr>
          <p:cNvSpPr txBox="1"/>
          <p:nvPr/>
        </p:nvSpPr>
        <p:spPr>
          <a:xfrm>
            <a:off x="125276" y="5390868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8:30</a:t>
            </a:r>
            <a:endParaRPr lang="en-US" sz="2000" b="1" baseline="0" dirty="0">
              <a:solidFill>
                <a:srgbClr val="00B05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8EDCDC4-9378-4A44-BA9A-54B0EC2496D4}"/>
              </a:ext>
            </a:extLst>
          </p:cNvPr>
          <p:cNvGrpSpPr/>
          <p:nvPr/>
        </p:nvGrpSpPr>
        <p:grpSpPr>
          <a:xfrm>
            <a:off x="2553212" y="2547072"/>
            <a:ext cx="7767877" cy="1569659"/>
            <a:chOff x="6557653" y="614589"/>
            <a:chExt cx="7788249" cy="1657252"/>
          </a:xfrm>
        </p:grpSpPr>
        <p:sp>
          <p:nvSpPr>
            <p:cNvPr id="37" name="Rounded Rectangular Callout 36">
              <a:extLst>
                <a:ext uri="{FF2B5EF4-FFF2-40B4-BE49-F238E27FC236}">
                  <a16:creationId xmlns:a16="http://schemas.microsoft.com/office/drawing/2014/main" id="{7930D95B-FE26-BB48-9F98-2A81FE09E0FE}"/>
                </a:ext>
              </a:extLst>
            </p:cNvPr>
            <p:cNvSpPr/>
            <p:nvPr/>
          </p:nvSpPr>
          <p:spPr>
            <a:xfrm>
              <a:off x="6557653" y="614589"/>
              <a:ext cx="7788249" cy="1657252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D6C2D67E-D8C9-C84E-AA96-E4F442499034}"/>
                </a:ext>
              </a:extLst>
            </p:cNvPr>
            <p:cNvSpPr txBox="1"/>
            <p:nvPr/>
          </p:nvSpPr>
          <p:spPr>
            <a:xfrm>
              <a:off x="6714792" y="856309"/>
              <a:ext cx="7631110" cy="1137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Finally, I’ll hop along the number line for 30 minutes to find the end time.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39AD50D-4082-D84C-B78C-A40AABB321AB}"/>
              </a:ext>
            </a:extLst>
          </p:cNvPr>
          <p:cNvGrpSpPr/>
          <p:nvPr/>
        </p:nvGrpSpPr>
        <p:grpSpPr>
          <a:xfrm>
            <a:off x="713264" y="4565477"/>
            <a:ext cx="930384" cy="1497937"/>
            <a:chOff x="3429582" y="4461959"/>
            <a:chExt cx="1093087" cy="1497937"/>
          </a:xfrm>
        </p:grpSpPr>
        <p:sp>
          <p:nvSpPr>
            <p:cNvPr id="43" name="Arrow: Circular 23">
              <a:extLst>
                <a:ext uri="{FF2B5EF4-FFF2-40B4-BE49-F238E27FC236}">
                  <a16:creationId xmlns:a16="http://schemas.microsoft.com/office/drawing/2014/main" id="{32ACD672-68C4-7E48-812A-96D5373B34F8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97154828-2D85-6349-A8B7-F6F8ACA5A209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77E667C-2F63-3846-90D7-E1AA8536EEA5}"/>
              </a:ext>
            </a:extLst>
          </p:cNvPr>
          <p:cNvGrpSpPr/>
          <p:nvPr/>
        </p:nvGrpSpPr>
        <p:grpSpPr>
          <a:xfrm>
            <a:off x="1421308" y="4562606"/>
            <a:ext cx="832531" cy="1497937"/>
            <a:chOff x="3429582" y="4461959"/>
            <a:chExt cx="1093087" cy="1497937"/>
          </a:xfrm>
        </p:grpSpPr>
        <p:sp>
          <p:nvSpPr>
            <p:cNvPr id="46" name="Arrow: Circular 23">
              <a:extLst>
                <a:ext uri="{FF2B5EF4-FFF2-40B4-BE49-F238E27FC236}">
                  <a16:creationId xmlns:a16="http://schemas.microsoft.com/office/drawing/2014/main" id="{AC9D2EE9-277F-4A4F-9483-44DB9EB9B6F3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9198D8F0-AE99-1145-8924-4FCA58452D08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195E6BEA-B1C8-C149-8FFD-5D765B696FFB}"/>
              </a:ext>
            </a:extLst>
          </p:cNvPr>
          <p:cNvGrpSpPr/>
          <p:nvPr/>
        </p:nvGrpSpPr>
        <p:grpSpPr>
          <a:xfrm>
            <a:off x="2079333" y="4565477"/>
            <a:ext cx="734865" cy="1497937"/>
            <a:chOff x="3429582" y="4461959"/>
            <a:chExt cx="1093087" cy="1497937"/>
          </a:xfrm>
        </p:grpSpPr>
        <p:sp>
          <p:nvSpPr>
            <p:cNvPr id="49" name="Arrow: Circular 23">
              <a:extLst>
                <a:ext uri="{FF2B5EF4-FFF2-40B4-BE49-F238E27FC236}">
                  <a16:creationId xmlns:a16="http://schemas.microsoft.com/office/drawing/2014/main" id="{5C7A18BE-5DC0-E146-B447-10BEA89B8ABA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319553CB-0853-A54C-8C0B-25E1F1C3DA75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F4920446-D58A-0C49-8525-663C9857E421}"/>
              </a:ext>
            </a:extLst>
          </p:cNvPr>
          <p:cNvGrpSpPr/>
          <p:nvPr/>
        </p:nvGrpSpPr>
        <p:grpSpPr>
          <a:xfrm>
            <a:off x="2647323" y="4565923"/>
            <a:ext cx="688371" cy="1497937"/>
            <a:chOff x="3429582" y="4461959"/>
            <a:chExt cx="1093087" cy="1497937"/>
          </a:xfrm>
        </p:grpSpPr>
        <p:sp>
          <p:nvSpPr>
            <p:cNvPr id="61" name="Arrow: Circular 23">
              <a:extLst>
                <a:ext uri="{FF2B5EF4-FFF2-40B4-BE49-F238E27FC236}">
                  <a16:creationId xmlns:a16="http://schemas.microsoft.com/office/drawing/2014/main" id="{9BF96C73-7BA1-F741-B2F5-5BDA9B6D6DD8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6C03AC4B-7643-D54E-9F2A-E02175362CCF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3D31A416-AC61-A24C-AA3B-7379384F4A9A}"/>
              </a:ext>
            </a:extLst>
          </p:cNvPr>
          <p:cNvGrpSpPr/>
          <p:nvPr/>
        </p:nvGrpSpPr>
        <p:grpSpPr>
          <a:xfrm>
            <a:off x="3179396" y="4562606"/>
            <a:ext cx="681724" cy="1497937"/>
            <a:chOff x="3429582" y="4461959"/>
            <a:chExt cx="1093087" cy="1497937"/>
          </a:xfrm>
        </p:grpSpPr>
        <p:sp>
          <p:nvSpPr>
            <p:cNvPr id="64" name="Arrow: Circular 23">
              <a:extLst>
                <a:ext uri="{FF2B5EF4-FFF2-40B4-BE49-F238E27FC236}">
                  <a16:creationId xmlns:a16="http://schemas.microsoft.com/office/drawing/2014/main" id="{AE40D46D-4808-7140-96F1-0C01218086F0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56EA1C15-64AD-F142-A5CE-4B8270E036CE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B41F8676-23BC-084E-80B1-DB3EE5D4F481}"/>
              </a:ext>
            </a:extLst>
          </p:cNvPr>
          <p:cNvGrpSpPr/>
          <p:nvPr/>
        </p:nvGrpSpPr>
        <p:grpSpPr>
          <a:xfrm>
            <a:off x="3700541" y="4569240"/>
            <a:ext cx="734865" cy="1497937"/>
            <a:chOff x="3429582" y="4461959"/>
            <a:chExt cx="1093087" cy="1497937"/>
          </a:xfrm>
        </p:grpSpPr>
        <p:sp>
          <p:nvSpPr>
            <p:cNvPr id="76" name="Arrow: Circular 23">
              <a:extLst>
                <a:ext uri="{FF2B5EF4-FFF2-40B4-BE49-F238E27FC236}">
                  <a16:creationId xmlns:a16="http://schemas.microsoft.com/office/drawing/2014/main" id="{5493B5B4-959F-7F44-BB83-5F990E454C9B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66241CBE-E607-814F-9479-ACC54A487A06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69" name="Rectangle 68">
            <a:extLst>
              <a:ext uri="{FF2B5EF4-FFF2-40B4-BE49-F238E27FC236}">
                <a16:creationId xmlns:a16="http://schemas.microsoft.com/office/drawing/2014/main" id="{04C25A3C-1074-4833-1808-1EBFB369BFB2}"/>
              </a:ext>
            </a:extLst>
          </p:cNvPr>
          <p:cNvSpPr/>
          <p:nvPr/>
        </p:nvSpPr>
        <p:spPr>
          <a:xfrm>
            <a:off x="189564" y="6134876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Start Time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6D96F2F-B84C-1A82-C5DC-E50E76FA6E58}"/>
              </a:ext>
            </a:extLst>
          </p:cNvPr>
          <p:cNvSpPr txBox="1"/>
          <p:nvPr/>
        </p:nvSpPr>
        <p:spPr>
          <a:xfrm>
            <a:off x="1024930" y="5788913"/>
            <a:ext cx="3372615" cy="338554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>
                <a:latin typeface="Century Gothic" panose="020B0502020202020204" pitchFamily="34" charset="0"/>
                <a:ea typeface="HelloAbracadabra" pitchFamily="2" charset="0"/>
              </a:rPr>
              <a:t>30 minutes</a:t>
            </a:r>
            <a:endParaRPr lang="en-US" sz="16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57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A6A9BDA6-7A36-EB48-AC67-8340F78B5BDE}"/>
              </a:ext>
            </a:extLst>
          </p:cNvPr>
          <p:cNvSpPr/>
          <p:nvPr/>
        </p:nvSpPr>
        <p:spPr>
          <a:xfrm>
            <a:off x="-1" y="91588"/>
            <a:ext cx="3243533" cy="70788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7" name="Graphic 66" descr="Classroom with solid fill">
            <a:extLst>
              <a:ext uri="{FF2B5EF4-FFF2-40B4-BE49-F238E27FC236}">
                <a16:creationId xmlns:a16="http://schemas.microsoft.com/office/drawing/2014/main" id="{BC6AA9C6-2712-A14E-9B93-05395DEA86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44" y="91588"/>
            <a:ext cx="707886" cy="707886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B040D686-F221-1649-A934-B9A3560EC07F}"/>
              </a:ext>
            </a:extLst>
          </p:cNvPr>
          <p:cNvSpPr txBox="1"/>
          <p:nvPr/>
        </p:nvSpPr>
        <p:spPr>
          <a:xfrm>
            <a:off x="627695" y="85052"/>
            <a:ext cx="2624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rPr>
              <a:t>WATCH ME FIRST</a:t>
            </a: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05A9C8FB-EC61-8146-BDE9-C1AE927B6FFE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95D4F9A8-7231-774A-871E-01B0696CCDEC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07207A42-3E7A-BC4A-824D-F3B2B2011479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DA307A92-AF4D-3647-AB43-0D42C117EC44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extBox 77">
            <a:extLst>
              <a:ext uri="{FF2B5EF4-FFF2-40B4-BE49-F238E27FC236}">
                <a16:creationId xmlns:a16="http://schemas.microsoft.com/office/drawing/2014/main" id="{183CF301-DF99-564D-A706-998F9EA6780C}"/>
              </a:ext>
            </a:extLst>
          </p:cNvPr>
          <p:cNvSpPr txBox="1"/>
          <p:nvPr/>
        </p:nvSpPr>
        <p:spPr>
          <a:xfrm>
            <a:off x="1221140" y="5422956"/>
            <a:ext cx="70666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79" name="Table 13">
            <a:extLst>
              <a:ext uri="{FF2B5EF4-FFF2-40B4-BE49-F238E27FC236}">
                <a16:creationId xmlns:a16="http://schemas.microsoft.com/office/drawing/2014/main" id="{195C0A92-174F-5542-819E-EBB09BED0F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322185"/>
              </p:ext>
            </p:extLst>
          </p:nvPr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103" name="TextBox 102">
            <a:extLst>
              <a:ext uri="{FF2B5EF4-FFF2-40B4-BE49-F238E27FC236}">
                <a16:creationId xmlns:a16="http://schemas.microsoft.com/office/drawing/2014/main" id="{779CD523-18F7-2A4E-A81E-BE8441E6F446}"/>
              </a:ext>
            </a:extLst>
          </p:cNvPr>
          <p:cNvSpPr txBox="1"/>
          <p:nvPr/>
        </p:nvSpPr>
        <p:spPr>
          <a:xfrm>
            <a:off x="1830740" y="5422956"/>
            <a:ext cx="70666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BCE951DE-A834-E74F-B1B1-39820FE43960}"/>
              </a:ext>
            </a:extLst>
          </p:cNvPr>
          <p:cNvSpPr txBox="1"/>
          <p:nvPr/>
        </p:nvSpPr>
        <p:spPr>
          <a:xfrm>
            <a:off x="2427905" y="5422956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50427B66-90FE-7A46-954C-7392D1713F09}"/>
              </a:ext>
            </a:extLst>
          </p:cNvPr>
          <p:cNvSpPr txBox="1"/>
          <p:nvPr/>
        </p:nvSpPr>
        <p:spPr>
          <a:xfrm>
            <a:off x="2953774" y="5421860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A99AADB2-F1E7-EC44-9DAC-C98A67A6DA10}"/>
              </a:ext>
            </a:extLst>
          </p:cNvPr>
          <p:cNvSpPr txBox="1"/>
          <p:nvPr/>
        </p:nvSpPr>
        <p:spPr>
          <a:xfrm>
            <a:off x="3512585" y="5421859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576AF24C-82C5-7F49-B872-E68470ACD822}"/>
              </a:ext>
            </a:extLst>
          </p:cNvPr>
          <p:cNvSpPr txBox="1"/>
          <p:nvPr/>
        </p:nvSpPr>
        <p:spPr>
          <a:xfrm>
            <a:off x="4624355" y="5430595"/>
            <a:ext cx="70666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74B937DD-56BA-DB47-BDF0-BD4C491BCE64}"/>
              </a:ext>
            </a:extLst>
          </p:cNvPr>
          <p:cNvSpPr txBox="1"/>
          <p:nvPr/>
        </p:nvSpPr>
        <p:spPr>
          <a:xfrm>
            <a:off x="5213771" y="5430595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3D985C87-1AFC-8340-8F7E-7FCDA803D3C7}"/>
              </a:ext>
            </a:extLst>
          </p:cNvPr>
          <p:cNvSpPr txBox="1"/>
          <p:nvPr/>
        </p:nvSpPr>
        <p:spPr>
          <a:xfrm>
            <a:off x="5770636" y="5429499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49218A2A-BA3A-5C4E-B5EF-6E8571DA2364}"/>
              </a:ext>
            </a:extLst>
          </p:cNvPr>
          <p:cNvSpPr txBox="1"/>
          <p:nvPr/>
        </p:nvSpPr>
        <p:spPr>
          <a:xfrm>
            <a:off x="6321698" y="5429498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D789ABB7-902B-4643-B26F-3C89156B9C1B}"/>
              </a:ext>
            </a:extLst>
          </p:cNvPr>
          <p:cNvSpPr txBox="1"/>
          <p:nvPr/>
        </p:nvSpPr>
        <p:spPr>
          <a:xfrm>
            <a:off x="6878106" y="5429498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0AEC6BDB-A288-3145-86E5-BBC2499E74D4}"/>
              </a:ext>
            </a:extLst>
          </p:cNvPr>
          <p:cNvSpPr txBox="1"/>
          <p:nvPr/>
        </p:nvSpPr>
        <p:spPr>
          <a:xfrm>
            <a:off x="8014771" y="5429499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FB3CF351-2A6A-7E4D-811A-891F8FB375C1}"/>
              </a:ext>
            </a:extLst>
          </p:cNvPr>
          <p:cNvSpPr txBox="1"/>
          <p:nvPr/>
        </p:nvSpPr>
        <p:spPr>
          <a:xfrm>
            <a:off x="8565833" y="5429498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8FF02260-0BB9-7641-AAA2-9C8887FAD411}"/>
              </a:ext>
            </a:extLst>
          </p:cNvPr>
          <p:cNvSpPr txBox="1"/>
          <p:nvPr/>
        </p:nvSpPr>
        <p:spPr>
          <a:xfrm>
            <a:off x="9153237" y="5429498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CBEC08BC-C409-6A41-AD38-794E5EFC5748}"/>
              </a:ext>
            </a:extLst>
          </p:cNvPr>
          <p:cNvSpPr txBox="1"/>
          <p:nvPr/>
        </p:nvSpPr>
        <p:spPr>
          <a:xfrm>
            <a:off x="9733685" y="5433547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907C62AB-BD60-F74C-9FC1-A6E5E8F4784C}"/>
              </a:ext>
            </a:extLst>
          </p:cNvPr>
          <p:cNvSpPr txBox="1"/>
          <p:nvPr/>
        </p:nvSpPr>
        <p:spPr>
          <a:xfrm>
            <a:off x="10321089" y="5433547"/>
            <a:ext cx="6580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17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7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17DDF781-9967-3D48-A5AD-EBF08BE1724E}"/>
              </a:ext>
            </a:extLst>
          </p:cNvPr>
          <p:cNvGrpSpPr/>
          <p:nvPr/>
        </p:nvGrpSpPr>
        <p:grpSpPr>
          <a:xfrm>
            <a:off x="3463608" y="157574"/>
            <a:ext cx="8100697" cy="1466804"/>
            <a:chOff x="2544223" y="4661196"/>
            <a:chExt cx="10481697" cy="2302982"/>
          </a:xfrm>
        </p:grpSpPr>
        <p:sp>
          <p:nvSpPr>
            <p:cNvPr id="54" name="Rounded Rectangular Callout 53">
              <a:extLst>
                <a:ext uri="{FF2B5EF4-FFF2-40B4-BE49-F238E27FC236}">
                  <a16:creationId xmlns:a16="http://schemas.microsoft.com/office/drawing/2014/main" id="{78BBB8A8-835D-784E-9500-46444E013300}"/>
                </a:ext>
              </a:extLst>
            </p:cNvPr>
            <p:cNvSpPr/>
            <p:nvPr/>
          </p:nvSpPr>
          <p:spPr>
            <a:xfrm rot="10800000">
              <a:off x="2544223" y="4661196"/>
              <a:ext cx="10481697" cy="2302982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05441F3D-910E-E149-B46C-153CE945A413}"/>
                </a:ext>
              </a:extLst>
            </p:cNvPr>
            <p:cNvSpPr/>
            <p:nvPr/>
          </p:nvSpPr>
          <p:spPr>
            <a:xfrm>
              <a:off x="2915462" y="4736608"/>
              <a:ext cx="10110458" cy="21745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Pat arrived at the grocery store at 8:30 p.m.  </a:t>
              </a:r>
            </a:p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It closes in 30 minutes. What time will the store close?</a:t>
              </a:r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FBF6006C-D79A-6F43-9927-F4DE4F131F4D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33E8131-5ADA-754A-B007-CB1E0F81547F}"/>
              </a:ext>
            </a:extLst>
          </p:cNvPr>
          <p:cNvSpPr txBox="1"/>
          <p:nvPr/>
        </p:nvSpPr>
        <p:spPr>
          <a:xfrm>
            <a:off x="3980973" y="5393460"/>
            <a:ext cx="8764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5289A91-6D40-8244-AE7A-77F5FB2E4ADB}"/>
              </a:ext>
            </a:extLst>
          </p:cNvPr>
          <p:cNvSpPr txBox="1"/>
          <p:nvPr/>
        </p:nvSpPr>
        <p:spPr>
          <a:xfrm>
            <a:off x="7447410" y="5381756"/>
            <a:ext cx="6945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CFAA169-B936-6B47-8CB5-1428EDD0C35B}"/>
              </a:ext>
            </a:extLst>
          </p:cNvPr>
          <p:cNvSpPr txBox="1"/>
          <p:nvPr/>
        </p:nvSpPr>
        <p:spPr>
          <a:xfrm>
            <a:off x="10829007" y="5358452"/>
            <a:ext cx="822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6FCF4BE-718D-1E4C-AE9C-7FEA3B0735D1}"/>
              </a:ext>
            </a:extLst>
          </p:cNvPr>
          <p:cNvSpPr txBox="1"/>
          <p:nvPr/>
        </p:nvSpPr>
        <p:spPr>
          <a:xfrm>
            <a:off x="125276" y="5390868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8:30</a:t>
            </a:r>
            <a:endParaRPr lang="en-US" sz="2000" b="1" baseline="0" dirty="0">
              <a:solidFill>
                <a:srgbClr val="00B05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8EDCDC4-9378-4A44-BA9A-54B0EC2496D4}"/>
              </a:ext>
            </a:extLst>
          </p:cNvPr>
          <p:cNvGrpSpPr/>
          <p:nvPr/>
        </p:nvGrpSpPr>
        <p:grpSpPr>
          <a:xfrm>
            <a:off x="624457" y="2443179"/>
            <a:ext cx="6068952" cy="1569659"/>
            <a:chOff x="6557653" y="614589"/>
            <a:chExt cx="5356088" cy="1657252"/>
          </a:xfrm>
        </p:grpSpPr>
        <p:sp>
          <p:nvSpPr>
            <p:cNvPr id="37" name="Rounded Rectangular Callout 36">
              <a:extLst>
                <a:ext uri="{FF2B5EF4-FFF2-40B4-BE49-F238E27FC236}">
                  <a16:creationId xmlns:a16="http://schemas.microsoft.com/office/drawing/2014/main" id="{7930D95B-FE26-BB48-9F98-2A81FE09E0FE}"/>
                </a:ext>
              </a:extLst>
            </p:cNvPr>
            <p:cNvSpPr/>
            <p:nvPr/>
          </p:nvSpPr>
          <p:spPr>
            <a:xfrm>
              <a:off x="6557653" y="614589"/>
              <a:ext cx="5268224" cy="1657252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D6C2D67E-D8C9-C84E-AA96-E4F442499034}"/>
                </a:ext>
              </a:extLst>
            </p:cNvPr>
            <p:cNvSpPr txBox="1"/>
            <p:nvPr/>
          </p:nvSpPr>
          <p:spPr>
            <a:xfrm>
              <a:off x="6645517" y="883277"/>
              <a:ext cx="5268224" cy="1137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The last jump shows the time the store closes.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3C9AED3-4C79-F24D-B5A4-B6108EB05F68}"/>
              </a:ext>
            </a:extLst>
          </p:cNvPr>
          <p:cNvGrpSpPr/>
          <p:nvPr/>
        </p:nvGrpSpPr>
        <p:grpSpPr>
          <a:xfrm>
            <a:off x="6099997" y="3303822"/>
            <a:ext cx="4860826" cy="1092314"/>
            <a:chOff x="6557654" y="614589"/>
            <a:chExt cx="5303355" cy="1309341"/>
          </a:xfrm>
        </p:grpSpPr>
        <p:sp>
          <p:nvSpPr>
            <p:cNvPr id="40" name="Rounded Rectangular Callout 39">
              <a:extLst>
                <a:ext uri="{FF2B5EF4-FFF2-40B4-BE49-F238E27FC236}">
                  <a16:creationId xmlns:a16="http://schemas.microsoft.com/office/drawing/2014/main" id="{3824F8EA-EB70-D148-9EFE-C4FE4C228A22}"/>
                </a:ext>
              </a:extLst>
            </p:cNvPr>
            <p:cNvSpPr/>
            <p:nvPr/>
          </p:nvSpPr>
          <p:spPr>
            <a:xfrm>
              <a:off x="6557654" y="614589"/>
              <a:ext cx="5268224" cy="1309341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311415EE-056B-6344-A300-45B24FF415DA}"/>
                </a:ext>
              </a:extLst>
            </p:cNvPr>
            <p:cNvSpPr txBox="1"/>
            <p:nvPr/>
          </p:nvSpPr>
          <p:spPr>
            <a:xfrm>
              <a:off x="6592785" y="909237"/>
              <a:ext cx="5268224" cy="7009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latin typeface="Century Gothic" panose="020B0502020202020204" pitchFamily="34" charset="0"/>
                  <a:ea typeface="HelloAbracadabra" pitchFamily="2" charset="0"/>
                </a:rPr>
                <a:t>It closes at 9:00 p.m.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39AD50D-4082-D84C-B78C-A40AABB321AB}"/>
              </a:ext>
            </a:extLst>
          </p:cNvPr>
          <p:cNvGrpSpPr/>
          <p:nvPr/>
        </p:nvGrpSpPr>
        <p:grpSpPr>
          <a:xfrm>
            <a:off x="713264" y="4565477"/>
            <a:ext cx="930384" cy="1497937"/>
            <a:chOff x="3429582" y="4461959"/>
            <a:chExt cx="1093087" cy="1497937"/>
          </a:xfrm>
        </p:grpSpPr>
        <p:sp>
          <p:nvSpPr>
            <p:cNvPr id="43" name="Arrow: Circular 23">
              <a:extLst>
                <a:ext uri="{FF2B5EF4-FFF2-40B4-BE49-F238E27FC236}">
                  <a16:creationId xmlns:a16="http://schemas.microsoft.com/office/drawing/2014/main" id="{32ACD672-68C4-7E48-812A-96D5373B34F8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97154828-2D85-6349-A8B7-F6F8ACA5A209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77E667C-2F63-3846-90D7-E1AA8536EEA5}"/>
              </a:ext>
            </a:extLst>
          </p:cNvPr>
          <p:cNvGrpSpPr/>
          <p:nvPr/>
        </p:nvGrpSpPr>
        <p:grpSpPr>
          <a:xfrm>
            <a:off x="1421308" y="4562606"/>
            <a:ext cx="832531" cy="1497937"/>
            <a:chOff x="3429582" y="4461959"/>
            <a:chExt cx="1093087" cy="1497937"/>
          </a:xfrm>
        </p:grpSpPr>
        <p:sp>
          <p:nvSpPr>
            <p:cNvPr id="46" name="Arrow: Circular 23">
              <a:extLst>
                <a:ext uri="{FF2B5EF4-FFF2-40B4-BE49-F238E27FC236}">
                  <a16:creationId xmlns:a16="http://schemas.microsoft.com/office/drawing/2014/main" id="{AC9D2EE9-277F-4A4F-9483-44DB9EB9B6F3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9198D8F0-AE99-1145-8924-4FCA58452D08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195E6BEA-B1C8-C149-8FFD-5D765B696FFB}"/>
              </a:ext>
            </a:extLst>
          </p:cNvPr>
          <p:cNvGrpSpPr/>
          <p:nvPr/>
        </p:nvGrpSpPr>
        <p:grpSpPr>
          <a:xfrm>
            <a:off x="2079333" y="4565477"/>
            <a:ext cx="734865" cy="1497937"/>
            <a:chOff x="3429582" y="4461959"/>
            <a:chExt cx="1093087" cy="1497937"/>
          </a:xfrm>
        </p:grpSpPr>
        <p:sp>
          <p:nvSpPr>
            <p:cNvPr id="49" name="Arrow: Circular 23">
              <a:extLst>
                <a:ext uri="{FF2B5EF4-FFF2-40B4-BE49-F238E27FC236}">
                  <a16:creationId xmlns:a16="http://schemas.microsoft.com/office/drawing/2014/main" id="{5C7A18BE-5DC0-E146-B447-10BEA89B8ABA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319553CB-0853-A54C-8C0B-25E1F1C3DA75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F4920446-D58A-0C49-8525-663C9857E421}"/>
              </a:ext>
            </a:extLst>
          </p:cNvPr>
          <p:cNvGrpSpPr/>
          <p:nvPr/>
        </p:nvGrpSpPr>
        <p:grpSpPr>
          <a:xfrm>
            <a:off x="2647323" y="4565923"/>
            <a:ext cx="688371" cy="1497937"/>
            <a:chOff x="3429582" y="4461959"/>
            <a:chExt cx="1093087" cy="1497937"/>
          </a:xfrm>
        </p:grpSpPr>
        <p:sp>
          <p:nvSpPr>
            <p:cNvPr id="61" name="Arrow: Circular 23">
              <a:extLst>
                <a:ext uri="{FF2B5EF4-FFF2-40B4-BE49-F238E27FC236}">
                  <a16:creationId xmlns:a16="http://schemas.microsoft.com/office/drawing/2014/main" id="{9BF96C73-7BA1-F741-B2F5-5BDA9B6D6DD8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6C03AC4B-7643-D54E-9F2A-E02175362CCF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3D31A416-AC61-A24C-AA3B-7379384F4A9A}"/>
              </a:ext>
            </a:extLst>
          </p:cNvPr>
          <p:cNvGrpSpPr/>
          <p:nvPr/>
        </p:nvGrpSpPr>
        <p:grpSpPr>
          <a:xfrm>
            <a:off x="3179396" y="4562606"/>
            <a:ext cx="681724" cy="1497937"/>
            <a:chOff x="3429582" y="4461959"/>
            <a:chExt cx="1093087" cy="1497937"/>
          </a:xfrm>
        </p:grpSpPr>
        <p:sp>
          <p:nvSpPr>
            <p:cNvPr id="64" name="Arrow: Circular 23">
              <a:extLst>
                <a:ext uri="{FF2B5EF4-FFF2-40B4-BE49-F238E27FC236}">
                  <a16:creationId xmlns:a16="http://schemas.microsoft.com/office/drawing/2014/main" id="{AE40D46D-4808-7140-96F1-0C01218086F0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56EA1C15-64AD-F142-A5CE-4B8270E036CE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B41F8676-23BC-084E-80B1-DB3EE5D4F481}"/>
              </a:ext>
            </a:extLst>
          </p:cNvPr>
          <p:cNvGrpSpPr/>
          <p:nvPr/>
        </p:nvGrpSpPr>
        <p:grpSpPr>
          <a:xfrm>
            <a:off x="3700541" y="4569240"/>
            <a:ext cx="734865" cy="1497937"/>
            <a:chOff x="3429582" y="4461959"/>
            <a:chExt cx="1093087" cy="1497937"/>
          </a:xfrm>
        </p:grpSpPr>
        <p:sp>
          <p:nvSpPr>
            <p:cNvPr id="76" name="Arrow: Circular 23">
              <a:extLst>
                <a:ext uri="{FF2B5EF4-FFF2-40B4-BE49-F238E27FC236}">
                  <a16:creationId xmlns:a16="http://schemas.microsoft.com/office/drawing/2014/main" id="{5493B5B4-959F-7F44-BB83-5F990E454C9B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66241CBE-E607-814F-9479-ACC54A487A06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C985E1A2-CB19-C63D-A711-C54F8D17CEF3}"/>
              </a:ext>
            </a:extLst>
          </p:cNvPr>
          <p:cNvSpPr/>
          <p:nvPr/>
        </p:nvSpPr>
        <p:spPr>
          <a:xfrm>
            <a:off x="203611" y="6081590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Start 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Time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CC7D9DB-4DE3-688C-708F-0C7001BD61D6}"/>
              </a:ext>
            </a:extLst>
          </p:cNvPr>
          <p:cNvGrpSpPr/>
          <p:nvPr/>
        </p:nvGrpSpPr>
        <p:grpSpPr>
          <a:xfrm>
            <a:off x="3611860" y="5386612"/>
            <a:ext cx="1468573" cy="1284456"/>
            <a:chOff x="3611860" y="5386612"/>
            <a:chExt cx="1468573" cy="1284456"/>
          </a:xfrm>
        </p:grpSpPr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DB3F9800-800C-EE46-A07F-9D18089C725C}"/>
                </a:ext>
              </a:extLst>
            </p:cNvPr>
            <p:cNvSpPr txBox="1"/>
            <p:nvPr/>
          </p:nvSpPr>
          <p:spPr>
            <a:xfrm>
              <a:off x="3916968" y="5386612"/>
              <a:ext cx="10066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FF0000"/>
                  </a:solidFill>
                  <a:latin typeface="Century Gothic" panose="020B0502020202020204" pitchFamily="34" charset="0"/>
                  <a:ea typeface="HelloAbracadabra" pitchFamily="2" charset="0"/>
                </a:rPr>
                <a:t>9:00</a:t>
              </a:r>
              <a:endParaRPr lang="en-US" sz="2000" b="1" baseline="0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B2EF47DA-F299-3FCB-37F2-35E1B36B99DC}"/>
                </a:ext>
              </a:extLst>
            </p:cNvPr>
            <p:cNvSpPr/>
            <p:nvPr/>
          </p:nvSpPr>
          <p:spPr>
            <a:xfrm>
              <a:off x="3611860" y="6066911"/>
              <a:ext cx="1468573" cy="60415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End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 Time</a:t>
              </a:r>
            </a:p>
          </p:txBody>
        </p: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id="{AC45DA47-CFA1-A078-59CF-3E6DAB9CBE52}"/>
              </a:ext>
            </a:extLst>
          </p:cNvPr>
          <p:cNvSpPr txBox="1"/>
          <p:nvPr/>
        </p:nvSpPr>
        <p:spPr>
          <a:xfrm>
            <a:off x="1024930" y="5788913"/>
            <a:ext cx="3372615" cy="338554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>
                <a:latin typeface="Century Gothic" panose="020B0502020202020204" pitchFamily="34" charset="0"/>
                <a:ea typeface="HelloAbracadabra" pitchFamily="2" charset="0"/>
              </a:rPr>
              <a:t>30 minutes</a:t>
            </a:r>
            <a:endParaRPr lang="en-US" sz="16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9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61">
            <a:extLst>
              <a:ext uri="{FF2B5EF4-FFF2-40B4-BE49-F238E27FC236}">
                <a16:creationId xmlns:a16="http://schemas.microsoft.com/office/drawing/2014/main" id="{F83D8DCB-F024-334F-85A7-00A0607ACD0E}"/>
              </a:ext>
            </a:extLst>
          </p:cNvPr>
          <p:cNvGrpSpPr/>
          <p:nvPr/>
        </p:nvGrpSpPr>
        <p:grpSpPr>
          <a:xfrm>
            <a:off x="444538" y="2707678"/>
            <a:ext cx="11302924" cy="1508480"/>
            <a:chOff x="444538" y="2707678"/>
            <a:chExt cx="11302924" cy="1508480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89F137B5-2A8C-A04F-BD24-A7CC5CCF5EDE}"/>
                </a:ext>
              </a:extLst>
            </p:cNvPr>
            <p:cNvSpPr/>
            <p:nvPr userDrawn="1"/>
          </p:nvSpPr>
          <p:spPr>
            <a:xfrm>
              <a:off x="563137" y="2819734"/>
              <a:ext cx="11184325" cy="1396424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8BDE6B0C-451F-3E43-A43D-7CE8522EF818}"/>
                </a:ext>
              </a:extLst>
            </p:cNvPr>
            <p:cNvSpPr/>
            <p:nvPr userDrawn="1"/>
          </p:nvSpPr>
          <p:spPr>
            <a:xfrm>
              <a:off x="444538" y="2707678"/>
              <a:ext cx="11184325" cy="139642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3D95B7E4-E7BE-3944-8C77-8A5670E5A0F3}"/>
                </a:ext>
              </a:extLst>
            </p:cNvPr>
            <p:cNvSpPr txBox="1"/>
            <p:nvPr userDrawn="1"/>
          </p:nvSpPr>
          <p:spPr>
            <a:xfrm>
              <a:off x="1435580" y="2753233"/>
              <a:ext cx="10149840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70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 LET’S WORK TOGETHER</a:t>
              </a:r>
            </a:p>
          </p:txBody>
        </p:sp>
        <p:pic>
          <p:nvPicPr>
            <p:cNvPr id="69" name="Graphic 68" descr="Group brainstorm with solid fill">
              <a:extLst>
                <a:ext uri="{FF2B5EF4-FFF2-40B4-BE49-F238E27FC236}">
                  <a16:creationId xmlns:a16="http://schemas.microsoft.com/office/drawing/2014/main" id="{32D22DA1-C660-864F-8AE1-41A44C41D08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47069" y="2707678"/>
              <a:ext cx="1188720" cy="11887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841656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EF10A9A3-54BB-D544-AD99-E5FF696F23E2}"/>
              </a:ext>
            </a:extLst>
          </p:cNvPr>
          <p:cNvGrpSpPr/>
          <p:nvPr/>
        </p:nvGrpSpPr>
        <p:grpSpPr>
          <a:xfrm>
            <a:off x="501689" y="1023433"/>
            <a:ext cx="10429501" cy="2657708"/>
            <a:chOff x="-658119" y="1690771"/>
            <a:chExt cx="8388129" cy="2797259"/>
          </a:xfrm>
        </p:grpSpPr>
        <p:sp>
          <p:nvSpPr>
            <p:cNvPr id="10" name="Rounded Rectangular Callout 9">
              <a:extLst>
                <a:ext uri="{FF2B5EF4-FFF2-40B4-BE49-F238E27FC236}">
                  <a16:creationId xmlns:a16="http://schemas.microsoft.com/office/drawing/2014/main" id="{8C90A39A-BF57-784B-B18E-A0C68A068DA7}"/>
                </a:ext>
              </a:extLst>
            </p:cNvPr>
            <p:cNvSpPr/>
            <p:nvPr/>
          </p:nvSpPr>
          <p:spPr>
            <a:xfrm rot="10800000">
              <a:off x="-658119" y="1690771"/>
              <a:ext cx="7777592" cy="2797259"/>
            </a:xfrm>
            <a:prstGeom prst="wedgeRoundRectCallout">
              <a:avLst>
                <a:gd name="adj1" fmla="val -49454"/>
                <a:gd name="adj2" fmla="val -67721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17CCB42-2292-8F46-9100-A913915E0B6A}"/>
                </a:ext>
              </a:extLst>
            </p:cNvPr>
            <p:cNvSpPr/>
            <p:nvPr/>
          </p:nvSpPr>
          <p:spPr>
            <a:xfrm>
              <a:off x="-47581" y="2263361"/>
              <a:ext cx="7777591" cy="16520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6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4800" dirty="0">
                  <a:latin typeface="Century Gothic" panose="020B0502020202020204" pitchFamily="34" charset="0"/>
                  <a:ea typeface="HelloAbracadabra" pitchFamily="2" charset="0"/>
                </a:rPr>
                <a:t>Now we’ll work together to solve problems. 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36F2E3C-E2A0-1D4E-A314-34CBD8568ADE}"/>
              </a:ext>
            </a:extLst>
          </p:cNvPr>
          <p:cNvGrpSpPr>
            <a:grpSpLocks noChangeAspect="1"/>
          </p:cNvGrpSpPr>
          <p:nvPr/>
        </p:nvGrpSpPr>
        <p:grpSpPr>
          <a:xfrm rot="1396978">
            <a:off x="10009965" y="2478765"/>
            <a:ext cx="4114800" cy="4114800"/>
            <a:chOff x="-21264" y="-65464"/>
            <a:chExt cx="1554480" cy="155448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D53BA76-1E75-B549-B862-FB16C8CE833E}"/>
                </a:ext>
              </a:extLst>
            </p:cNvPr>
            <p:cNvSpPr/>
            <p:nvPr/>
          </p:nvSpPr>
          <p:spPr>
            <a:xfrm rot="19920818">
              <a:off x="504113" y="264839"/>
              <a:ext cx="538895" cy="87969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A black and white logo&#10;&#10;Description automatically generated with low confidence">
              <a:extLst>
                <a:ext uri="{FF2B5EF4-FFF2-40B4-BE49-F238E27FC236}">
                  <a16:creationId xmlns:a16="http://schemas.microsoft.com/office/drawing/2014/main" id="{A5577F0D-5817-254A-A705-84B76CC1C2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421438">
              <a:off x="-21264" y="-65464"/>
              <a:ext cx="1554480" cy="15544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861866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3B2DC0E-719A-B740-95E4-33D8682ADFED}"/>
              </a:ext>
            </a:extLst>
          </p:cNvPr>
          <p:cNvGrpSpPr/>
          <p:nvPr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562FFA0-836A-1D48-B054-F8E9D0A0E6CE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8C14364-5068-9943-9A0C-A51F6212919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" name="Graphic 28" descr="Group brainstorm with solid fill">
                <a:extLst>
                  <a:ext uri="{FF2B5EF4-FFF2-40B4-BE49-F238E27FC236}">
                    <a16:creationId xmlns:a16="http://schemas.microsoft.com/office/drawing/2014/main" id="{A2E7F9B5-D221-8744-A882-8587C059FAB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6B4B8AE-6D37-454F-81B9-1B9625C25C0F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D70CE944-CCCE-ED4B-A796-B5B437E77E88}"/>
              </a:ext>
            </a:extLst>
          </p:cNvPr>
          <p:cNvSpPr txBox="1"/>
          <p:nvPr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#1</a:t>
            </a: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C8F5A3C9-7AA0-6C49-9893-DFAD0E6B00BB}"/>
              </a:ext>
            </a:extLst>
          </p:cNvPr>
          <p:cNvGrpSpPr/>
          <p:nvPr/>
        </p:nvGrpSpPr>
        <p:grpSpPr>
          <a:xfrm>
            <a:off x="3535798" y="158310"/>
            <a:ext cx="8062980" cy="1418885"/>
            <a:chOff x="2544223" y="4661193"/>
            <a:chExt cx="9985438" cy="2045997"/>
          </a:xfrm>
        </p:grpSpPr>
        <p:sp>
          <p:nvSpPr>
            <p:cNvPr id="85" name="Rounded Rectangular Callout 84">
              <a:extLst>
                <a:ext uri="{FF2B5EF4-FFF2-40B4-BE49-F238E27FC236}">
                  <a16:creationId xmlns:a16="http://schemas.microsoft.com/office/drawing/2014/main" id="{A83B8658-4753-7749-B7FE-B44BA1EB3EC3}"/>
                </a:ext>
              </a:extLst>
            </p:cNvPr>
            <p:cNvSpPr/>
            <p:nvPr/>
          </p:nvSpPr>
          <p:spPr>
            <a:xfrm rot="10800000">
              <a:off x="2544223" y="4661193"/>
              <a:ext cx="9822227" cy="2045997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7DAAF9C8-A75B-F649-969F-7DFAFC481B22}"/>
                </a:ext>
              </a:extLst>
            </p:cNvPr>
            <p:cNvSpPr/>
            <p:nvPr/>
          </p:nvSpPr>
          <p:spPr>
            <a:xfrm>
              <a:off x="2707436" y="4793625"/>
              <a:ext cx="9822225" cy="17974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500" dirty="0">
                  <a:latin typeface="Century Gothic" panose="020B0502020202020204" pitchFamily="34" charset="0"/>
                  <a:ea typeface="HelloAbracadabra" pitchFamily="2" charset="0"/>
                </a:rPr>
                <a:t>Greg went to the gym at 6:45. He jogged for 20 min. and then took a weightlifting class for 25 min. What time did Greg finish? 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5D71B2AB-80C2-7D44-BEA3-BBD6BCA2782B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17C86834-C19F-0B43-BD3B-B8FABE50B7B9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EBA084F5-EFDE-A54D-90A0-BC92C1F74E7A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781935A7-1BF4-4E49-ABC7-30D19E9A30D3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3C44C6D1-99BF-D444-9222-122F21738892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6:30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6A2DE83-45B7-444B-B385-58151ABF4C99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8:00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40" name="Table 13">
            <a:extLst>
              <a:ext uri="{FF2B5EF4-FFF2-40B4-BE49-F238E27FC236}">
                <a16:creationId xmlns:a16="http://schemas.microsoft.com/office/drawing/2014/main" id="{10618F0B-B173-A649-B6CD-DB81D0FDAC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637554"/>
              </p:ext>
            </p:extLst>
          </p:nvPr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grpSp>
        <p:nvGrpSpPr>
          <p:cNvPr id="41" name="Group 40">
            <a:extLst>
              <a:ext uri="{FF2B5EF4-FFF2-40B4-BE49-F238E27FC236}">
                <a16:creationId xmlns:a16="http://schemas.microsoft.com/office/drawing/2014/main" id="{FC911ABF-51AD-B04B-91D9-D1911570BE4E}"/>
              </a:ext>
            </a:extLst>
          </p:cNvPr>
          <p:cNvGrpSpPr/>
          <p:nvPr/>
        </p:nvGrpSpPr>
        <p:grpSpPr>
          <a:xfrm>
            <a:off x="1024931" y="2473070"/>
            <a:ext cx="7152864" cy="2051377"/>
            <a:chOff x="6557653" y="410859"/>
            <a:chExt cx="5403734" cy="2387894"/>
          </a:xfrm>
        </p:grpSpPr>
        <p:sp>
          <p:nvSpPr>
            <p:cNvPr id="42" name="Rounded Rectangular Callout 41">
              <a:extLst>
                <a:ext uri="{FF2B5EF4-FFF2-40B4-BE49-F238E27FC236}">
                  <a16:creationId xmlns:a16="http://schemas.microsoft.com/office/drawing/2014/main" id="{04E7EF4A-CAC0-454F-99A5-FD162DCD519D}"/>
                </a:ext>
              </a:extLst>
            </p:cNvPr>
            <p:cNvSpPr/>
            <p:nvPr/>
          </p:nvSpPr>
          <p:spPr>
            <a:xfrm>
              <a:off x="6557653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F1F5719-7B18-EE4F-84A1-827269BEEBB7}"/>
                </a:ext>
              </a:extLst>
            </p:cNvPr>
            <p:cNvSpPr txBox="1"/>
            <p:nvPr/>
          </p:nvSpPr>
          <p:spPr>
            <a:xfrm>
              <a:off x="6693163" y="666645"/>
              <a:ext cx="5268224" cy="1827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How many minutes does each equal segment represent in this number line?</a:t>
              </a:r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C528B545-D89B-B542-888B-2B03DE77EF49}"/>
              </a:ext>
            </a:extLst>
          </p:cNvPr>
          <p:cNvSpPr txBox="1"/>
          <p:nvPr/>
        </p:nvSpPr>
        <p:spPr>
          <a:xfrm>
            <a:off x="1025535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F6F48FC-2E00-554D-99C3-9A05BF749DB0}"/>
              </a:ext>
            </a:extLst>
          </p:cNvPr>
          <p:cNvSpPr txBox="1"/>
          <p:nvPr/>
        </p:nvSpPr>
        <p:spPr>
          <a:xfrm>
            <a:off x="1609352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10666B9-D4AD-C34C-8A68-310DF8A6BA9B}"/>
              </a:ext>
            </a:extLst>
          </p:cNvPr>
          <p:cNvSpPr txBox="1"/>
          <p:nvPr/>
        </p:nvSpPr>
        <p:spPr>
          <a:xfrm>
            <a:off x="2168962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D384F72-837C-D841-B65E-4E901DC62C3B}"/>
              </a:ext>
            </a:extLst>
          </p:cNvPr>
          <p:cNvSpPr txBox="1"/>
          <p:nvPr/>
        </p:nvSpPr>
        <p:spPr>
          <a:xfrm>
            <a:off x="2726168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D7B1B78-9567-3840-9735-E4DC2AFA7AA0}"/>
              </a:ext>
            </a:extLst>
          </p:cNvPr>
          <p:cNvSpPr txBox="1"/>
          <p:nvPr/>
        </p:nvSpPr>
        <p:spPr>
          <a:xfrm>
            <a:off x="3288346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9A1F128-6755-1C43-BE78-82030CC669F1}"/>
              </a:ext>
            </a:extLst>
          </p:cNvPr>
          <p:cNvSpPr txBox="1"/>
          <p:nvPr/>
        </p:nvSpPr>
        <p:spPr>
          <a:xfrm>
            <a:off x="3845552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EB38756-C61B-4345-93A5-72F61E58707D}"/>
              </a:ext>
            </a:extLst>
          </p:cNvPr>
          <p:cNvSpPr txBox="1"/>
          <p:nvPr/>
        </p:nvSpPr>
        <p:spPr>
          <a:xfrm>
            <a:off x="4413974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BE2A6ED-378A-CA43-9B21-8A3E2A423A90}"/>
              </a:ext>
            </a:extLst>
          </p:cNvPr>
          <p:cNvSpPr txBox="1"/>
          <p:nvPr/>
        </p:nvSpPr>
        <p:spPr>
          <a:xfrm>
            <a:off x="4970096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D7D8D4F-7BD5-D748-96EE-7911BF389AFE}"/>
              </a:ext>
            </a:extLst>
          </p:cNvPr>
          <p:cNvSpPr txBox="1"/>
          <p:nvPr/>
        </p:nvSpPr>
        <p:spPr>
          <a:xfrm>
            <a:off x="5527302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7C040BE-E5F1-3D49-9A8C-C920CF950109}"/>
              </a:ext>
            </a:extLst>
          </p:cNvPr>
          <p:cNvSpPr txBox="1"/>
          <p:nvPr/>
        </p:nvSpPr>
        <p:spPr>
          <a:xfrm>
            <a:off x="6103329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749658D-4552-8A47-8018-ABAFE98EE048}"/>
              </a:ext>
            </a:extLst>
          </p:cNvPr>
          <p:cNvSpPr txBox="1"/>
          <p:nvPr/>
        </p:nvSpPr>
        <p:spPr>
          <a:xfrm>
            <a:off x="6659451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C3F0F22-B77F-1148-AF41-2A0B704789A2}"/>
              </a:ext>
            </a:extLst>
          </p:cNvPr>
          <p:cNvSpPr txBox="1"/>
          <p:nvPr/>
        </p:nvSpPr>
        <p:spPr>
          <a:xfrm>
            <a:off x="7216657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158B51A-8243-254C-8EC2-51ABFE539EA9}"/>
              </a:ext>
            </a:extLst>
          </p:cNvPr>
          <p:cNvSpPr txBox="1"/>
          <p:nvPr/>
        </p:nvSpPr>
        <p:spPr>
          <a:xfrm>
            <a:off x="7791135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96D1E2E-31A3-4E42-AA97-DD92B82B2A90}"/>
              </a:ext>
            </a:extLst>
          </p:cNvPr>
          <p:cNvSpPr txBox="1"/>
          <p:nvPr/>
        </p:nvSpPr>
        <p:spPr>
          <a:xfrm>
            <a:off x="8347257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A93B9C9-3047-6644-9C04-9F7044622D58}"/>
              </a:ext>
            </a:extLst>
          </p:cNvPr>
          <p:cNvSpPr txBox="1"/>
          <p:nvPr/>
        </p:nvSpPr>
        <p:spPr>
          <a:xfrm>
            <a:off x="8904463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1B9784B-FC3A-254D-8758-661920D2576B}"/>
              </a:ext>
            </a:extLst>
          </p:cNvPr>
          <p:cNvSpPr txBox="1"/>
          <p:nvPr/>
        </p:nvSpPr>
        <p:spPr>
          <a:xfrm>
            <a:off x="9464208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449C242-C8D7-1A42-BA64-81D9687B7650}"/>
              </a:ext>
            </a:extLst>
          </p:cNvPr>
          <p:cNvSpPr txBox="1"/>
          <p:nvPr/>
        </p:nvSpPr>
        <p:spPr>
          <a:xfrm>
            <a:off x="10020330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44D692B-CCA9-404A-939E-EA0EF3B08FFF}"/>
              </a:ext>
            </a:extLst>
          </p:cNvPr>
          <p:cNvSpPr txBox="1"/>
          <p:nvPr/>
        </p:nvSpPr>
        <p:spPr>
          <a:xfrm>
            <a:off x="10577536" y="5719981"/>
            <a:ext cx="530352" cy="430887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  <a:ea typeface="HelloAbracadabra" pitchFamily="2" charset="0"/>
              </a:rPr>
              <a:t>5 mins</a:t>
            </a:r>
            <a:endParaRPr lang="en-US" sz="11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831906C7-2DF3-C4FB-ED82-F6D73A1DA58D}"/>
              </a:ext>
            </a:extLst>
          </p:cNvPr>
          <p:cNvGrpSpPr/>
          <p:nvPr/>
        </p:nvGrpSpPr>
        <p:grpSpPr>
          <a:xfrm>
            <a:off x="6424907" y="3907233"/>
            <a:ext cx="4712172" cy="1240137"/>
            <a:chOff x="6557654" y="614589"/>
            <a:chExt cx="5445044" cy="1309341"/>
          </a:xfrm>
        </p:grpSpPr>
        <p:sp>
          <p:nvSpPr>
            <p:cNvPr id="63" name="Rounded Rectangular Callout 62">
              <a:extLst>
                <a:ext uri="{FF2B5EF4-FFF2-40B4-BE49-F238E27FC236}">
                  <a16:creationId xmlns:a16="http://schemas.microsoft.com/office/drawing/2014/main" id="{57B3813E-22E4-6B64-6FA0-A5115582F9E0}"/>
                </a:ext>
              </a:extLst>
            </p:cNvPr>
            <p:cNvSpPr/>
            <p:nvPr/>
          </p:nvSpPr>
          <p:spPr>
            <a:xfrm>
              <a:off x="6557654" y="614589"/>
              <a:ext cx="5268224" cy="1309341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2C1BB93F-0363-7FCA-8C24-E42D8EDD621E}"/>
                </a:ext>
              </a:extLst>
            </p:cNvPr>
            <p:cNvSpPr txBox="1"/>
            <p:nvPr/>
          </p:nvSpPr>
          <p:spPr>
            <a:xfrm>
              <a:off x="6734474" y="699281"/>
              <a:ext cx="5268224" cy="1137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Century Gothic" panose="020B0502020202020204" pitchFamily="34" charset="0"/>
                  <a:ea typeface="HelloAbracadabra" pitchFamily="2" charset="0"/>
                </a:rPr>
                <a:t>Each equal segment represents 5 minutes.</a:t>
              </a:r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F9D29853-7DA8-C509-1B6E-C1D84F21CB73}"/>
              </a:ext>
            </a:extLst>
          </p:cNvPr>
          <p:cNvSpPr txBox="1"/>
          <p:nvPr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6AAC9F8-E11A-3071-8699-E3A41CA28830}"/>
              </a:ext>
            </a:extLst>
          </p:cNvPr>
          <p:cNvSpPr txBox="1"/>
          <p:nvPr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4E9BFEE-31B5-365B-1ECA-DAC4A920E2B3}"/>
              </a:ext>
            </a:extLst>
          </p:cNvPr>
          <p:cNvSpPr txBox="1"/>
          <p:nvPr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CD6D19F-4FAD-C209-ACC5-BB43328B4DAF}"/>
              </a:ext>
            </a:extLst>
          </p:cNvPr>
          <p:cNvSpPr txBox="1"/>
          <p:nvPr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7E624A56-E2EF-F1B6-85F8-B069F0053E98}"/>
              </a:ext>
            </a:extLst>
          </p:cNvPr>
          <p:cNvSpPr txBox="1"/>
          <p:nvPr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913056F-F56F-454A-DC3F-3812E987A1CB}"/>
              </a:ext>
            </a:extLst>
          </p:cNvPr>
          <p:cNvSpPr txBox="1"/>
          <p:nvPr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0D684E3B-2A79-4944-7DCF-00EFF01DC972}"/>
              </a:ext>
            </a:extLst>
          </p:cNvPr>
          <p:cNvSpPr txBox="1"/>
          <p:nvPr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11F7F102-ED7D-B379-5A39-A0C598AA17CA}"/>
              </a:ext>
            </a:extLst>
          </p:cNvPr>
          <p:cNvSpPr txBox="1"/>
          <p:nvPr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6BE3AE0-CE41-69CF-CCF7-1FD9597B8453}"/>
              </a:ext>
            </a:extLst>
          </p:cNvPr>
          <p:cNvSpPr txBox="1"/>
          <p:nvPr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7DD5789-332A-F4CC-F1B1-CC21D3EA3925}"/>
              </a:ext>
            </a:extLst>
          </p:cNvPr>
          <p:cNvSpPr txBox="1"/>
          <p:nvPr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EFC29EC-9BF7-2B40-BC3E-53DCDF74E240}"/>
              </a:ext>
            </a:extLst>
          </p:cNvPr>
          <p:cNvSpPr txBox="1"/>
          <p:nvPr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B08FF6A-9B8F-53BC-9CED-5B72104EDCE1}"/>
              </a:ext>
            </a:extLst>
          </p:cNvPr>
          <p:cNvSpPr txBox="1"/>
          <p:nvPr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900C1D76-7D94-649A-143E-5F3337B467B0}"/>
              </a:ext>
            </a:extLst>
          </p:cNvPr>
          <p:cNvSpPr txBox="1"/>
          <p:nvPr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5BBFA8E-9419-96E4-FFC7-9D36C6237E4D}"/>
              </a:ext>
            </a:extLst>
          </p:cNvPr>
          <p:cNvSpPr txBox="1"/>
          <p:nvPr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FC17DE5F-BD9F-9162-8862-FD7951781A1A}"/>
              </a:ext>
            </a:extLst>
          </p:cNvPr>
          <p:cNvSpPr txBox="1"/>
          <p:nvPr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53AB1CC9-7DF2-E163-F3F6-30F527D06DE5}"/>
              </a:ext>
            </a:extLst>
          </p:cNvPr>
          <p:cNvSpPr txBox="1"/>
          <p:nvPr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B3D75839-012D-7E4C-41A5-CBBFE28C6A4B}"/>
              </a:ext>
            </a:extLst>
          </p:cNvPr>
          <p:cNvSpPr txBox="1"/>
          <p:nvPr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909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3B2DC0E-719A-B740-95E4-33D8682ADFED}"/>
              </a:ext>
            </a:extLst>
          </p:cNvPr>
          <p:cNvGrpSpPr/>
          <p:nvPr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562FFA0-836A-1D48-B054-F8E9D0A0E6CE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8C14364-5068-9943-9A0C-A51F6212919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" name="Graphic 28" descr="Group brainstorm with solid fill">
                <a:extLst>
                  <a:ext uri="{FF2B5EF4-FFF2-40B4-BE49-F238E27FC236}">
                    <a16:creationId xmlns:a16="http://schemas.microsoft.com/office/drawing/2014/main" id="{A2E7F9B5-D221-8744-A882-8587C059FAB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6B4B8AE-6D37-454F-81B9-1B9625C25C0F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D70CE944-CCCE-ED4B-A796-B5B437E77E88}"/>
              </a:ext>
            </a:extLst>
          </p:cNvPr>
          <p:cNvSpPr txBox="1"/>
          <p:nvPr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#1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447A0CB-843A-904E-98D9-24CE9F53135B}"/>
              </a:ext>
            </a:extLst>
          </p:cNvPr>
          <p:cNvGrpSpPr/>
          <p:nvPr/>
        </p:nvGrpSpPr>
        <p:grpSpPr>
          <a:xfrm>
            <a:off x="4478215" y="2263045"/>
            <a:ext cx="7445947" cy="2530628"/>
            <a:chOff x="6388761" y="410859"/>
            <a:chExt cx="5380788" cy="2945765"/>
          </a:xfrm>
        </p:grpSpPr>
        <p:sp>
          <p:nvSpPr>
            <p:cNvPr id="41" name="Rounded Rectangular Callout 40">
              <a:extLst>
                <a:ext uri="{FF2B5EF4-FFF2-40B4-BE49-F238E27FC236}">
                  <a16:creationId xmlns:a16="http://schemas.microsoft.com/office/drawing/2014/main" id="{5F528DD5-2324-3B44-BF70-88FE1A0B2F72}"/>
                </a:ext>
              </a:extLst>
            </p:cNvPr>
            <p:cNvSpPr/>
            <p:nvPr/>
          </p:nvSpPr>
          <p:spPr>
            <a:xfrm>
              <a:off x="6388761" y="410859"/>
              <a:ext cx="5352670" cy="2945765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774CEC0-7336-6943-AF92-6A2058208683}"/>
                </a:ext>
              </a:extLst>
            </p:cNvPr>
            <p:cNvSpPr txBox="1"/>
            <p:nvPr/>
          </p:nvSpPr>
          <p:spPr>
            <a:xfrm>
              <a:off x="6501325" y="489540"/>
              <a:ext cx="5268224" cy="27467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800"/>
                </a:spcAft>
              </a:pPr>
              <a:r>
                <a:rPr lang="en-US" sz="3000" b="1" dirty="0">
                  <a:latin typeface="Century Gothic" panose="020B0502020202020204" pitchFamily="34" charset="0"/>
                  <a:ea typeface="HelloAbracadabra" pitchFamily="2" charset="0"/>
                </a:rPr>
                <a:t>We know the:</a:t>
              </a:r>
            </a:p>
            <a:p>
              <a:pPr marL="457200" indent="-457200"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2600" u="sng" dirty="0">
                  <a:latin typeface="Century Gothic" panose="020B0502020202020204" pitchFamily="34" charset="0"/>
                  <a:ea typeface="HelloAbracadabra" pitchFamily="2" charset="0"/>
                </a:rPr>
                <a:t>Start Time</a:t>
              </a:r>
              <a:r>
                <a:rPr lang="en-US" sz="2600" b="1" dirty="0">
                  <a:latin typeface="Century Gothic" panose="020B0502020202020204" pitchFamily="34" charset="0"/>
                  <a:ea typeface="HelloAbracadabra" pitchFamily="2" charset="0"/>
                </a:rPr>
                <a:t>: </a:t>
              </a:r>
              <a:r>
                <a:rPr lang="en-US" sz="2600" dirty="0">
                  <a:latin typeface="Century Gothic" panose="020B0502020202020204" pitchFamily="34" charset="0"/>
                  <a:ea typeface="HelloAbracadabra" pitchFamily="2" charset="0"/>
                </a:rPr>
                <a:t>Greg went to the gym at </a:t>
              </a:r>
              <a:r>
                <a:rPr lang="en-US" sz="2600" b="1" dirty="0">
                  <a:latin typeface="Century Gothic" panose="020B0502020202020204" pitchFamily="34" charset="0"/>
                  <a:ea typeface="HelloAbracadabra" pitchFamily="2" charset="0"/>
                </a:rPr>
                <a:t>6:45</a:t>
              </a:r>
            </a:p>
            <a:p>
              <a:pPr marL="457200" indent="-457200"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2600" u="sng" dirty="0">
                  <a:latin typeface="Century Gothic" panose="020B0502020202020204" pitchFamily="34" charset="0"/>
                  <a:ea typeface="HelloAbracadabra" pitchFamily="2" charset="0"/>
                </a:rPr>
                <a:t>Elapsed Time</a:t>
              </a:r>
              <a:r>
                <a:rPr lang="en-US" sz="2600" b="1" dirty="0">
                  <a:latin typeface="Century Gothic" panose="020B0502020202020204" pitchFamily="34" charset="0"/>
                  <a:ea typeface="HelloAbracadabra" pitchFamily="2" charset="0"/>
                </a:rPr>
                <a:t>: </a:t>
              </a:r>
              <a:r>
                <a:rPr lang="en-US" sz="2600" dirty="0">
                  <a:latin typeface="Century Gothic" panose="020B0502020202020204" pitchFamily="34" charset="0"/>
                  <a:ea typeface="HelloAbracadabra" pitchFamily="2" charset="0"/>
                </a:rPr>
                <a:t>Greg spent a total of </a:t>
              </a:r>
              <a:r>
                <a:rPr lang="en-US" sz="2600" b="1" dirty="0">
                  <a:latin typeface="Century Gothic" panose="020B0502020202020204" pitchFamily="34" charset="0"/>
                  <a:ea typeface="HelloAbracadabra" pitchFamily="2" charset="0"/>
                </a:rPr>
                <a:t>45 minutes </a:t>
              </a:r>
              <a:r>
                <a:rPr lang="en-US" sz="2600" dirty="0">
                  <a:latin typeface="Century Gothic" panose="020B0502020202020204" pitchFamily="34" charset="0"/>
                  <a:ea typeface="HelloAbracadabra" pitchFamily="2" charset="0"/>
                </a:rPr>
                <a:t>at the gym (20 min. jogging and 25 min. lifting weights)</a:t>
              </a:r>
              <a:endParaRPr lang="en-US" sz="2600" b="1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4041FA6D-37B1-2B42-AEBA-182DC3F9CBC5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7B0DE07C-8A8B-794D-AB09-EFDF821F06AE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CAB0E66D-1067-3841-BD36-B83486A77997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CC8025CB-ED10-4D4C-9866-F9FBF1C05217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C49B43FA-52E3-714B-96AC-0542ECE3D687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EA0BECF0-D9D0-C141-809A-80720B8A515D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73" name="Table 13">
            <a:extLst>
              <a:ext uri="{FF2B5EF4-FFF2-40B4-BE49-F238E27FC236}">
                <a16:creationId xmlns:a16="http://schemas.microsoft.com/office/drawing/2014/main" id="{96FA09CE-E005-9B42-9544-C499AFA5C3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96164"/>
              </p:ext>
            </p:extLst>
          </p:nvPr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74" name="TextBox 73">
            <a:extLst>
              <a:ext uri="{FF2B5EF4-FFF2-40B4-BE49-F238E27FC236}">
                <a16:creationId xmlns:a16="http://schemas.microsoft.com/office/drawing/2014/main" id="{16757D68-0198-8545-BB9B-3968776097FF}"/>
              </a:ext>
            </a:extLst>
          </p:cNvPr>
          <p:cNvSpPr txBox="1"/>
          <p:nvPr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D99D1AB-4815-ED4A-A257-A4F895E97E0D}"/>
              </a:ext>
            </a:extLst>
          </p:cNvPr>
          <p:cNvSpPr txBox="1"/>
          <p:nvPr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2C0F0541-05EA-EC42-9F05-8E5FE848DA59}"/>
              </a:ext>
            </a:extLst>
          </p:cNvPr>
          <p:cNvSpPr txBox="1"/>
          <p:nvPr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AEF14E5-03DB-6F4F-89F0-BB39622B83BC}"/>
              </a:ext>
            </a:extLst>
          </p:cNvPr>
          <p:cNvSpPr txBox="1"/>
          <p:nvPr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C3266BE-8742-7941-A0B9-CC3C2CF66208}"/>
              </a:ext>
            </a:extLst>
          </p:cNvPr>
          <p:cNvSpPr txBox="1"/>
          <p:nvPr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923BA57-730C-6B4D-B8F2-86CE31C0CC84}"/>
              </a:ext>
            </a:extLst>
          </p:cNvPr>
          <p:cNvSpPr txBox="1"/>
          <p:nvPr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DDE90E1-631D-A241-ADDC-C4A2E30171F4}"/>
              </a:ext>
            </a:extLst>
          </p:cNvPr>
          <p:cNvSpPr txBox="1"/>
          <p:nvPr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4101D492-673D-D343-B450-281C7A3885CF}"/>
              </a:ext>
            </a:extLst>
          </p:cNvPr>
          <p:cNvSpPr txBox="1"/>
          <p:nvPr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6D15F5A-2F42-0642-89BF-CA29A03437AA}"/>
              </a:ext>
            </a:extLst>
          </p:cNvPr>
          <p:cNvSpPr txBox="1"/>
          <p:nvPr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0B6C30D9-9E89-3D46-B242-AE021B5BF62F}"/>
              </a:ext>
            </a:extLst>
          </p:cNvPr>
          <p:cNvSpPr txBox="1"/>
          <p:nvPr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79A0EFC-A1E5-4943-9415-D750A618E9EA}"/>
              </a:ext>
            </a:extLst>
          </p:cNvPr>
          <p:cNvSpPr txBox="1"/>
          <p:nvPr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9BC42A3-0A64-D543-85F5-66B381447DFB}"/>
              </a:ext>
            </a:extLst>
          </p:cNvPr>
          <p:cNvSpPr txBox="1"/>
          <p:nvPr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FE5E91A5-719D-6649-9E78-2E066CD21D46}"/>
              </a:ext>
            </a:extLst>
          </p:cNvPr>
          <p:cNvSpPr txBox="1"/>
          <p:nvPr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8DFDAF7-5D18-A54F-8B0C-9569ABEA169A}"/>
              </a:ext>
            </a:extLst>
          </p:cNvPr>
          <p:cNvSpPr txBox="1"/>
          <p:nvPr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BBAD6972-DD2E-6642-8A4A-8400EFD56F7D}"/>
              </a:ext>
            </a:extLst>
          </p:cNvPr>
          <p:cNvSpPr txBox="1"/>
          <p:nvPr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25EA91F7-8BE5-C449-9E39-96AE524A0858}"/>
              </a:ext>
            </a:extLst>
          </p:cNvPr>
          <p:cNvSpPr txBox="1"/>
          <p:nvPr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23B2434-11AE-AE43-A4F7-0F9ED4810A27}"/>
              </a:ext>
            </a:extLst>
          </p:cNvPr>
          <p:cNvSpPr txBox="1"/>
          <p:nvPr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F1F031B4-D8F9-B8C1-15E8-4DB419732BE7}"/>
              </a:ext>
            </a:extLst>
          </p:cNvPr>
          <p:cNvGrpSpPr/>
          <p:nvPr/>
        </p:nvGrpSpPr>
        <p:grpSpPr>
          <a:xfrm>
            <a:off x="3535798" y="158310"/>
            <a:ext cx="8017067" cy="1418885"/>
            <a:chOff x="2544223" y="4661193"/>
            <a:chExt cx="9928578" cy="2045997"/>
          </a:xfrm>
        </p:grpSpPr>
        <p:sp>
          <p:nvSpPr>
            <p:cNvPr id="46" name="Rounded Rectangular Callout 45">
              <a:extLst>
                <a:ext uri="{FF2B5EF4-FFF2-40B4-BE49-F238E27FC236}">
                  <a16:creationId xmlns:a16="http://schemas.microsoft.com/office/drawing/2014/main" id="{A1802EB8-D466-1E83-DFD6-B335BE0F77E3}"/>
                </a:ext>
              </a:extLst>
            </p:cNvPr>
            <p:cNvSpPr/>
            <p:nvPr/>
          </p:nvSpPr>
          <p:spPr>
            <a:xfrm rot="10800000">
              <a:off x="2544223" y="4661193"/>
              <a:ext cx="9822227" cy="2045997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5A4154DD-A4DD-1109-F7FE-5BA07425F409}"/>
                </a:ext>
              </a:extLst>
            </p:cNvPr>
            <p:cNvSpPr/>
            <p:nvPr/>
          </p:nvSpPr>
          <p:spPr>
            <a:xfrm>
              <a:off x="2650576" y="4806619"/>
              <a:ext cx="9822225" cy="17974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500" dirty="0">
                  <a:latin typeface="Century Gothic" panose="020B0502020202020204" pitchFamily="34" charset="0"/>
                  <a:ea typeface="HelloAbracadabra" pitchFamily="2" charset="0"/>
                </a:rPr>
                <a:t>Greg went to the gym at 6:45. He jogged for 20 min. and then took a weightlifting class for 25 min. What time did Greg finish? 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5F95CF7A-FB9C-5BDF-8543-59A79E9997B0}"/>
              </a:ext>
            </a:extLst>
          </p:cNvPr>
          <p:cNvGrpSpPr/>
          <p:nvPr/>
        </p:nvGrpSpPr>
        <p:grpSpPr>
          <a:xfrm>
            <a:off x="260900" y="2520952"/>
            <a:ext cx="4065949" cy="2051374"/>
            <a:chOff x="6557653" y="410859"/>
            <a:chExt cx="5503818" cy="2387894"/>
          </a:xfrm>
        </p:grpSpPr>
        <p:sp>
          <p:nvSpPr>
            <p:cNvPr id="49" name="Rounded Rectangular Callout 48">
              <a:extLst>
                <a:ext uri="{FF2B5EF4-FFF2-40B4-BE49-F238E27FC236}">
                  <a16:creationId xmlns:a16="http://schemas.microsoft.com/office/drawing/2014/main" id="{CAD669A7-81FF-9F62-5821-0601A5521CB6}"/>
                </a:ext>
              </a:extLst>
            </p:cNvPr>
            <p:cNvSpPr/>
            <p:nvPr/>
          </p:nvSpPr>
          <p:spPr>
            <a:xfrm>
              <a:off x="6557653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E8B6A62F-8098-5B17-B56B-D6860D7ACA9B}"/>
                </a:ext>
              </a:extLst>
            </p:cNvPr>
            <p:cNvSpPr txBox="1"/>
            <p:nvPr/>
          </p:nvSpPr>
          <p:spPr>
            <a:xfrm>
              <a:off x="6793247" y="825577"/>
              <a:ext cx="5268224" cy="15584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28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What information do we know? </a:t>
              </a:r>
              <a:r>
                <a:rPr lang="en-US" sz="2500" b="1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Record in your Math Journal.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5545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3B2DC0E-719A-B740-95E4-33D8682ADFED}"/>
              </a:ext>
            </a:extLst>
          </p:cNvPr>
          <p:cNvGrpSpPr/>
          <p:nvPr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562FFA0-836A-1D48-B054-F8E9D0A0E6CE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8C14364-5068-9943-9A0C-A51F6212919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" name="Graphic 28" descr="Group brainstorm with solid fill">
                <a:extLst>
                  <a:ext uri="{FF2B5EF4-FFF2-40B4-BE49-F238E27FC236}">
                    <a16:creationId xmlns:a16="http://schemas.microsoft.com/office/drawing/2014/main" id="{A2E7F9B5-D221-8744-A882-8587C059FAB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6B4B8AE-6D37-454F-81B9-1B9625C25C0F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D70CE944-CCCE-ED4B-A796-B5B437E77E88}"/>
              </a:ext>
            </a:extLst>
          </p:cNvPr>
          <p:cNvSpPr txBox="1"/>
          <p:nvPr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#1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447A0CB-843A-904E-98D9-24CE9F53135B}"/>
              </a:ext>
            </a:extLst>
          </p:cNvPr>
          <p:cNvGrpSpPr/>
          <p:nvPr/>
        </p:nvGrpSpPr>
        <p:grpSpPr>
          <a:xfrm>
            <a:off x="4784964" y="2514415"/>
            <a:ext cx="7407036" cy="1788878"/>
            <a:chOff x="6388762" y="410859"/>
            <a:chExt cx="5352669" cy="2622225"/>
          </a:xfrm>
        </p:grpSpPr>
        <p:sp>
          <p:nvSpPr>
            <p:cNvPr id="41" name="Rounded Rectangular Callout 40">
              <a:extLst>
                <a:ext uri="{FF2B5EF4-FFF2-40B4-BE49-F238E27FC236}">
                  <a16:creationId xmlns:a16="http://schemas.microsoft.com/office/drawing/2014/main" id="{5F528DD5-2324-3B44-BF70-88FE1A0B2F72}"/>
                </a:ext>
              </a:extLst>
            </p:cNvPr>
            <p:cNvSpPr/>
            <p:nvPr/>
          </p:nvSpPr>
          <p:spPr>
            <a:xfrm>
              <a:off x="6388762" y="410859"/>
              <a:ext cx="4812005" cy="2622225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774CEC0-7336-6943-AF92-6A2058208683}"/>
                </a:ext>
              </a:extLst>
            </p:cNvPr>
            <p:cNvSpPr txBox="1"/>
            <p:nvPr/>
          </p:nvSpPr>
          <p:spPr>
            <a:xfrm>
              <a:off x="6473207" y="419874"/>
              <a:ext cx="5268224" cy="23760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200"/>
                </a:spcAft>
              </a:pPr>
              <a:r>
                <a:rPr lang="en-US" sz="3200" b="1" dirty="0">
                  <a:latin typeface="Century Gothic" panose="020B0502020202020204" pitchFamily="34" charset="0"/>
                  <a:ea typeface="HelloAbracadabra" pitchFamily="2" charset="0"/>
                </a:rPr>
                <a:t>We need to find:</a:t>
              </a:r>
            </a:p>
            <a:p>
              <a:pPr>
                <a:spcAft>
                  <a:spcPts val="200"/>
                </a:spcAft>
              </a:pPr>
              <a:endParaRPr lang="en-US" sz="800" b="1" dirty="0">
                <a:latin typeface="Century Gothic" panose="020B0502020202020204" pitchFamily="34" charset="0"/>
                <a:ea typeface="HelloAbracadabra" pitchFamily="2" charset="0"/>
              </a:endParaRPr>
            </a:p>
            <a:p>
              <a:pPr marL="457200" indent="-457200"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The time Greg finished or the </a:t>
              </a:r>
              <a:r>
                <a:rPr lang="en-US" sz="2800" b="1" dirty="0">
                  <a:latin typeface="Century Gothic" panose="020B0502020202020204" pitchFamily="34" charset="0"/>
                  <a:ea typeface="HelloAbracadabra" pitchFamily="2" charset="0"/>
                </a:rPr>
                <a:t>end time</a:t>
              </a:r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.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4041FA6D-37B1-2B42-AEBA-182DC3F9CBC5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7B0DE07C-8A8B-794D-AB09-EFDF821F06AE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CAB0E66D-1067-3841-BD36-B83486A77997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CC8025CB-ED10-4D4C-9866-F9FBF1C05217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C49B43FA-52E3-714B-96AC-0542ECE3D687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EA0BECF0-D9D0-C141-809A-80720B8A515D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73" name="Table 13">
            <a:extLst>
              <a:ext uri="{FF2B5EF4-FFF2-40B4-BE49-F238E27FC236}">
                <a16:creationId xmlns:a16="http://schemas.microsoft.com/office/drawing/2014/main" id="{96FA09CE-E005-9B42-9544-C499AFA5C316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74" name="TextBox 73">
            <a:extLst>
              <a:ext uri="{FF2B5EF4-FFF2-40B4-BE49-F238E27FC236}">
                <a16:creationId xmlns:a16="http://schemas.microsoft.com/office/drawing/2014/main" id="{16757D68-0198-8545-BB9B-3968776097FF}"/>
              </a:ext>
            </a:extLst>
          </p:cNvPr>
          <p:cNvSpPr txBox="1"/>
          <p:nvPr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D99D1AB-4815-ED4A-A257-A4F895E97E0D}"/>
              </a:ext>
            </a:extLst>
          </p:cNvPr>
          <p:cNvSpPr txBox="1"/>
          <p:nvPr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2C0F0541-05EA-EC42-9F05-8E5FE848DA59}"/>
              </a:ext>
            </a:extLst>
          </p:cNvPr>
          <p:cNvSpPr txBox="1"/>
          <p:nvPr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AEF14E5-03DB-6F4F-89F0-BB39622B83BC}"/>
              </a:ext>
            </a:extLst>
          </p:cNvPr>
          <p:cNvSpPr txBox="1"/>
          <p:nvPr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C3266BE-8742-7941-A0B9-CC3C2CF66208}"/>
              </a:ext>
            </a:extLst>
          </p:cNvPr>
          <p:cNvSpPr txBox="1"/>
          <p:nvPr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923BA57-730C-6B4D-B8F2-86CE31C0CC84}"/>
              </a:ext>
            </a:extLst>
          </p:cNvPr>
          <p:cNvSpPr txBox="1"/>
          <p:nvPr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DDE90E1-631D-A241-ADDC-C4A2E30171F4}"/>
              </a:ext>
            </a:extLst>
          </p:cNvPr>
          <p:cNvSpPr txBox="1"/>
          <p:nvPr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4101D492-673D-D343-B450-281C7A3885CF}"/>
              </a:ext>
            </a:extLst>
          </p:cNvPr>
          <p:cNvSpPr txBox="1"/>
          <p:nvPr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6D15F5A-2F42-0642-89BF-CA29A03437AA}"/>
              </a:ext>
            </a:extLst>
          </p:cNvPr>
          <p:cNvSpPr txBox="1"/>
          <p:nvPr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0B6C30D9-9E89-3D46-B242-AE021B5BF62F}"/>
              </a:ext>
            </a:extLst>
          </p:cNvPr>
          <p:cNvSpPr txBox="1"/>
          <p:nvPr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79A0EFC-A1E5-4943-9415-D750A618E9EA}"/>
              </a:ext>
            </a:extLst>
          </p:cNvPr>
          <p:cNvSpPr txBox="1"/>
          <p:nvPr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9BC42A3-0A64-D543-85F5-66B381447DFB}"/>
              </a:ext>
            </a:extLst>
          </p:cNvPr>
          <p:cNvSpPr txBox="1"/>
          <p:nvPr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FE5E91A5-719D-6649-9E78-2E066CD21D46}"/>
              </a:ext>
            </a:extLst>
          </p:cNvPr>
          <p:cNvSpPr txBox="1"/>
          <p:nvPr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8DFDAF7-5D18-A54F-8B0C-9569ABEA169A}"/>
              </a:ext>
            </a:extLst>
          </p:cNvPr>
          <p:cNvSpPr txBox="1"/>
          <p:nvPr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BBAD6972-DD2E-6642-8A4A-8400EFD56F7D}"/>
              </a:ext>
            </a:extLst>
          </p:cNvPr>
          <p:cNvSpPr txBox="1"/>
          <p:nvPr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25EA91F7-8BE5-C449-9E39-96AE524A0858}"/>
              </a:ext>
            </a:extLst>
          </p:cNvPr>
          <p:cNvSpPr txBox="1"/>
          <p:nvPr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23B2434-11AE-AE43-A4F7-0F9ED4810A27}"/>
              </a:ext>
            </a:extLst>
          </p:cNvPr>
          <p:cNvSpPr txBox="1"/>
          <p:nvPr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37AA370D-76AB-466B-BEAD-87803F5F72DD}"/>
              </a:ext>
            </a:extLst>
          </p:cNvPr>
          <p:cNvGrpSpPr/>
          <p:nvPr/>
        </p:nvGrpSpPr>
        <p:grpSpPr>
          <a:xfrm>
            <a:off x="3535798" y="158310"/>
            <a:ext cx="8017067" cy="1418885"/>
            <a:chOff x="2544223" y="4661193"/>
            <a:chExt cx="9928578" cy="2045997"/>
          </a:xfrm>
        </p:grpSpPr>
        <p:sp>
          <p:nvSpPr>
            <p:cNvPr id="46" name="Rounded Rectangular Callout 45">
              <a:extLst>
                <a:ext uri="{FF2B5EF4-FFF2-40B4-BE49-F238E27FC236}">
                  <a16:creationId xmlns:a16="http://schemas.microsoft.com/office/drawing/2014/main" id="{E4001AFF-A294-D37B-B875-55869D04180D}"/>
                </a:ext>
              </a:extLst>
            </p:cNvPr>
            <p:cNvSpPr/>
            <p:nvPr/>
          </p:nvSpPr>
          <p:spPr>
            <a:xfrm rot="10800000">
              <a:off x="2544223" y="4661193"/>
              <a:ext cx="9822227" cy="2045997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8A243B8C-0ADC-9201-068C-DA31771943E1}"/>
                </a:ext>
              </a:extLst>
            </p:cNvPr>
            <p:cNvSpPr/>
            <p:nvPr/>
          </p:nvSpPr>
          <p:spPr>
            <a:xfrm>
              <a:off x="2650576" y="4806619"/>
              <a:ext cx="9822225" cy="17974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500" dirty="0">
                  <a:latin typeface="Century Gothic" panose="020B0502020202020204" pitchFamily="34" charset="0"/>
                  <a:ea typeface="HelloAbracadabra" pitchFamily="2" charset="0"/>
                </a:rPr>
                <a:t>Greg went to the gym at 6:45. He jogged for 20 min. and then took a weightlifting class for 25 min. What time did Greg finish? 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1AE41F71-2056-607B-EE96-74B09C41F4F6}"/>
              </a:ext>
            </a:extLst>
          </p:cNvPr>
          <p:cNvGrpSpPr/>
          <p:nvPr/>
        </p:nvGrpSpPr>
        <p:grpSpPr>
          <a:xfrm>
            <a:off x="354685" y="2591290"/>
            <a:ext cx="4107749" cy="1629019"/>
            <a:chOff x="6557653" y="410859"/>
            <a:chExt cx="5560399" cy="2387894"/>
          </a:xfrm>
        </p:grpSpPr>
        <p:sp>
          <p:nvSpPr>
            <p:cNvPr id="49" name="Rounded Rectangular Callout 48">
              <a:extLst>
                <a:ext uri="{FF2B5EF4-FFF2-40B4-BE49-F238E27FC236}">
                  <a16:creationId xmlns:a16="http://schemas.microsoft.com/office/drawing/2014/main" id="{5C96B98C-D75D-E681-FC85-306E29E9A356}"/>
                </a:ext>
              </a:extLst>
            </p:cNvPr>
            <p:cNvSpPr/>
            <p:nvPr/>
          </p:nvSpPr>
          <p:spPr>
            <a:xfrm>
              <a:off x="6557653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F12C5DF2-77B3-2E82-D3C6-1E20808EDB89}"/>
                </a:ext>
              </a:extLst>
            </p:cNvPr>
            <p:cNvSpPr txBox="1"/>
            <p:nvPr/>
          </p:nvSpPr>
          <p:spPr>
            <a:xfrm>
              <a:off x="6849828" y="616383"/>
              <a:ext cx="5268224" cy="1962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What do we need </a:t>
              </a:r>
            </a:p>
            <a:p>
              <a:r>
                <a:rPr lang="en-US" sz="28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to find? </a:t>
              </a:r>
              <a:r>
                <a:rPr lang="en-US" sz="2500" b="1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Record in </a:t>
              </a:r>
            </a:p>
            <a:p>
              <a:r>
                <a:rPr lang="en-US" sz="2500" b="1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your Math Journal.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876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5A6E0A1-AD2B-5F4D-9AC4-3FB23FC2E1DD}"/>
              </a:ext>
            </a:extLst>
          </p:cNvPr>
          <p:cNvSpPr/>
          <p:nvPr/>
        </p:nvSpPr>
        <p:spPr>
          <a:xfrm>
            <a:off x="2114906" y="248387"/>
            <a:ext cx="8134709" cy="101566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F0EE30F-827E-C04B-A259-BA2185CDAFA3}"/>
              </a:ext>
            </a:extLst>
          </p:cNvPr>
          <p:cNvSpPr/>
          <p:nvPr/>
        </p:nvSpPr>
        <p:spPr>
          <a:xfrm>
            <a:off x="2028645" y="166885"/>
            <a:ext cx="8134709" cy="101566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E3EB4E-15B1-0B46-83FE-347F57455444}"/>
              </a:ext>
            </a:extLst>
          </p:cNvPr>
          <p:cNvSpPr txBox="1"/>
          <p:nvPr/>
        </p:nvSpPr>
        <p:spPr>
          <a:xfrm>
            <a:off x="2028645" y="143457"/>
            <a:ext cx="81347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0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rPr>
              <a:t>TODAY’S OBJECTIVE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D10D59-13D1-C141-95D3-213B2522F906}"/>
              </a:ext>
            </a:extLst>
          </p:cNvPr>
          <p:cNvSpPr txBox="1"/>
          <p:nvPr/>
        </p:nvSpPr>
        <p:spPr>
          <a:xfrm>
            <a:off x="370278" y="2476788"/>
            <a:ext cx="116239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Today </a:t>
            </a:r>
            <a:r>
              <a:rPr lang="en-US" sz="6000" dirty="0">
                <a:latin typeface="Century Gothic" panose="020B0502020202020204" pitchFamily="34" charset="0"/>
                <a:ea typeface="HelloAbracadabra" pitchFamily="2" charset="0"/>
              </a:rPr>
              <a:t>we </a:t>
            </a:r>
            <a:r>
              <a:rPr lang="en-US" sz="6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will </a:t>
            </a:r>
            <a:r>
              <a:rPr lang="en-US" sz="6000" dirty="0">
                <a:latin typeface="Century Gothic" panose="020B0502020202020204" pitchFamily="34" charset="0"/>
                <a:ea typeface="HelloAbracadabra" pitchFamily="2" charset="0"/>
              </a:rPr>
              <a:t>use a </a:t>
            </a:r>
            <a:r>
              <a:rPr lang="en-US" sz="6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number line to find </a:t>
            </a:r>
            <a:r>
              <a:rPr lang="en-US" sz="6000" dirty="0">
                <a:latin typeface="Century Gothic" panose="020B0502020202020204" pitchFamily="34" charset="0"/>
                <a:ea typeface="HelloAbracadabra" pitchFamily="2" charset="0"/>
              </a:rPr>
              <a:t>the end time </a:t>
            </a:r>
          </a:p>
          <a:p>
            <a:pPr algn="ctr"/>
            <a:r>
              <a:rPr lang="en-US" sz="6000" dirty="0">
                <a:latin typeface="Century Gothic" panose="020B0502020202020204" pitchFamily="34" charset="0"/>
                <a:ea typeface="HelloAbracadabra" pitchFamily="2" charset="0"/>
              </a:rPr>
              <a:t>in a problem</a:t>
            </a:r>
            <a:r>
              <a:rPr lang="en-US" sz="6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96802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3B2DC0E-719A-B740-95E4-33D8682ADFED}"/>
              </a:ext>
            </a:extLst>
          </p:cNvPr>
          <p:cNvGrpSpPr/>
          <p:nvPr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562FFA0-836A-1D48-B054-F8E9D0A0E6CE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8C14364-5068-9943-9A0C-A51F6212919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" name="Graphic 28" descr="Group brainstorm with solid fill">
                <a:extLst>
                  <a:ext uri="{FF2B5EF4-FFF2-40B4-BE49-F238E27FC236}">
                    <a16:creationId xmlns:a16="http://schemas.microsoft.com/office/drawing/2014/main" id="{A2E7F9B5-D221-8744-A882-8587C059FAB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6B4B8AE-6D37-454F-81B9-1B9625C25C0F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D70CE944-CCCE-ED4B-A796-B5B437E77E88}"/>
              </a:ext>
            </a:extLst>
          </p:cNvPr>
          <p:cNvSpPr txBox="1"/>
          <p:nvPr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#1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447A0CB-843A-904E-98D9-24CE9F53135B}"/>
              </a:ext>
            </a:extLst>
          </p:cNvPr>
          <p:cNvGrpSpPr/>
          <p:nvPr/>
        </p:nvGrpSpPr>
        <p:grpSpPr>
          <a:xfrm>
            <a:off x="3075958" y="2754338"/>
            <a:ext cx="6359498" cy="1533518"/>
            <a:chOff x="6378297" y="712263"/>
            <a:chExt cx="4966476" cy="1785084"/>
          </a:xfrm>
        </p:grpSpPr>
        <p:sp>
          <p:nvSpPr>
            <p:cNvPr id="41" name="Rounded Rectangular Callout 40">
              <a:extLst>
                <a:ext uri="{FF2B5EF4-FFF2-40B4-BE49-F238E27FC236}">
                  <a16:creationId xmlns:a16="http://schemas.microsoft.com/office/drawing/2014/main" id="{5F528DD5-2324-3B44-BF70-88FE1A0B2F72}"/>
                </a:ext>
              </a:extLst>
            </p:cNvPr>
            <p:cNvSpPr/>
            <p:nvPr/>
          </p:nvSpPr>
          <p:spPr>
            <a:xfrm>
              <a:off x="6378297" y="712263"/>
              <a:ext cx="4966476" cy="178508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774CEC0-7336-6943-AF92-6A2058208683}"/>
                </a:ext>
              </a:extLst>
            </p:cNvPr>
            <p:cNvSpPr txBox="1"/>
            <p:nvPr/>
          </p:nvSpPr>
          <p:spPr>
            <a:xfrm>
              <a:off x="6547486" y="1023848"/>
              <a:ext cx="4766629" cy="1182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800"/>
                </a:spcAft>
              </a:pPr>
              <a:r>
                <a:rPr lang="en-US" sz="30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In your </a:t>
              </a:r>
              <a:r>
                <a:rPr lang="en-US" sz="3000" b="1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Math Journal</a:t>
              </a:r>
              <a:r>
                <a:rPr lang="en-US" sz="30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, label the start time on the number line.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4041FA6D-37B1-2B42-AEBA-182DC3F9CBC5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7B0DE07C-8A8B-794D-AB09-EFDF821F06AE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CAB0E66D-1067-3841-BD36-B83486A77997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CC8025CB-ED10-4D4C-9866-F9FBF1C05217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C49B43FA-52E3-714B-96AC-0542ECE3D687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EA0BECF0-D9D0-C141-809A-80720B8A515D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73" name="Table 13">
            <a:extLst>
              <a:ext uri="{FF2B5EF4-FFF2-40B4-BE49-F238E27FC236}">
                <a16:creationId xmlns:a16="http://schemas.microsoft.com/office/drawing/2014/main" id="{96FA09CE-E005-9B42-9544-C499AFA5C316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74" name="TextBox 73">
            <a:extLst>
              <a:ext uri="{FF2B5EF4-FFF2-40B4-BE49-F238E27FC236}">
                <a16:creationId xmlns:a16="http://schemas.microsoft.com/office/drawing/2014/main" id="{16757D68-0198-8545-BB9B-3968776097FF}"/>
              </a:ext>
            </a:extLst>
          </p:cNvPr>
          <p:cNvSpPr txBox="1"/>
          <p:nvPr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D99D1AB-4815-ED4A-A257-A4F895E97E0D}"/>
              </a:ext>
            </a:extLst>
          </p:cNvPr>
          <p:cNvSpPr txBox="1"/>
          <p:nvPr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2C0F0541-05EA-EC42-9F05-8E5FE848DA59}"/>
              </a:ext>
            </a:extLst>
          </p:cNvPr>
          <p:cNvSpPr txBox="1"/>
          <p:nvPr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AEF14E5-03DB-6F4F-89F0-BB39622B83BC}"/>
              </a:ext>
            </a:extLst>
          </p:cNvPr>
          <p:cNvSpPr txBox="1"/>
          <p:nvPr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C3266BE-8742-7941-A0B9-CC3C2CF66208}"/>
              </a:ext>
            </a:extLst>
          </p:cNvPr>
          <p:cNvSpPr txBox="1"/>
          <p:nvPr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923BA57-730C-6B4D-B8F2-86CE31C0CC84}"/>
              </a:ext>
            </a:extLst>
          </p:cNvPr>
          <p:cNvSpPr txBox="1"/>
          <p:nvPr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DDE90E1-631D-A241-ADDC-C4A2E30171F4}"/>
              </a:ext>
            </a:extLst>
          </p:cNvPr>
          <p:cNvSpPr txBox="1"/>
          <p:nvPr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4101D492-673D-D343-B450-281C7A3885CF}"/>
              </a:ext>
            </a:extLst>
          </p:cNvPr>
          <p:cNvSpPr txBox="1"/>
          <p:nvPr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6D15F5A-2F42-0642-89BF-CA29A03437AA}"/>
              </a:ext>
            </a:extLst>
          </p:cNvPr>
          <p:cNvSpPr txBox="1"/>
          <p:nvPr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0B6C30D9-9E89-3D46-B242-AE021B5BF62F}"/>
              </a:ext>
            </a:extLst>
          </p:cNvPr>
          <p:cNvSpPr txBox="1"/>
          <p:nvPr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79A0EFC-A1E5-4943-9415-D750A618E9EA}"/>
              </a:ext>
            </a:extLst>
          </p:cNvPr>
          <p:cNvSpPr txBox="1"/>
          <p:nvPr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9BC42A3-0A64-D543-85F5-66B381447DFB}"/>
              </a:ext>
            </a:extLst>
          </p:cNvPr>
          <p:cNvSpPr txBox="1"/>
          <p:nvPr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FE5E91A5-719D-6649-9E78-2E066CD21D46}"/>
              </a:ext>
            </a:extLst>
          </p:cNvPr>
          <p:cNvSpPr txBox="1"/>
          <p:nvPr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8DFDAF7-5D18-A54F-8B0C-9569ABEA169A}"/>
              </a:ext>
            </a:extLst>
          </p:cNvPr>
          <p:cNvSpPr txBox="1"/>
          <p:nvPr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BBAD6972-DD2E-6642-8A4A-8400EFD56F7D}"/>
              </a:ext>
            </a:extLst>
          </p:cNvPr>
          <p:cNvSpPr txBox="1"/>
          <p:nvPr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25EA91F7-8BE5-C449-9E39-96AE524A0858}"/>
              </a:ext>
            </a:extLst>
          </p:cNvPr>
          <p:cNvSpPr txBox="1"/>
          <p:nvPr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23B2434-11AE-AE43-A4F7-0F9ED4810A27}"/>
              </a:ext>
            </a:extLst>
          </p:cNvPr>
          <p:cNvSpPr txBox="1"/>
          <p:nvPr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85142930-EFFC-EBA5-4C4A-FA9B420CACAE}"/>
              </a:ext>
            </a:extLst>
          </p:cNvPr>
          <p:cNvGrpSpPr/>
          <p:nvPr/>
        </p:nvGrpSpPr>
        <p:grpSpPr>
          <a:xfrm>
            <a:off x="3535798" y="158310"/>
            <a:ext cx="8017067" cy="1418885"/>
            <a:chOff x="2544223" y="4661193"/>
            <a:chExt cx="9928578" cy="2045997"/>
          </a:xfrm>
        </p:grpSpPr>
        <p:sp>
          <p:nvSpPr>
            <p:cNvPr id="46" name="Rounded Rectangular Callout 45">
              <a:extLst>
                <a:ext uri="{FF2B5EF4-FFF2-40B4-BE49-F238E27FC236}">
                  <a16:creationId xmlns:a16="http://schemas.microsoft.com/office/drawing/2014/main" id="{33F1331C-69F7-AD1D-F2B5-FE7D1C708D90}"/>
                </a:ext>
              </a:extLst>
            </p:cNvPr>
            <p:cNvSpPr/>
            <p:nvPr/>
          </p:nvSpPr>
          <p:spPr>
            <a:xfrm rot="10800000">
              <a:off x="2544223" y="4661193"/>
              <a:ext cx="9822227" cy="2045997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5C7731A0-3E58-4826-BD68-E5EE6C674336}"/>
                </a:ext>
              </a:extLst>
            </p:cNvPr>
            <p:cNvSpPr/>
            <p:nvPr/>
          </p:nvSpPr>
          <p:spPr>
            <a:xfrm>
              <a:off x="2650576" y="4806619"/>
              <a:ext cx="9822225" cy="17974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500" dirty="0">
                  <a:latin typeface="Century Gothic" panose="020B0502020202020204" pitchFamily="34" charset="0"/>
                  <a:ea typeface="HelloAbracadabra" pitchFamily="2" charset="0"/>
                </a:rPr>
                <a:t>Greg went to the gym at 6:45. He jogged for 20 min. and then took a weightlifting class for 25 min. What time did Greg finish? 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244A2D04-87EB-FF76-30FD-555BABBB587F}"/>
              </a:ext>
            </a:extLst>
          </p:cNvPr>
          <p:cNvGrpSpPr/>
          <p:nvPr/>
        </p:nvGrpSpPr>
        <p:grpSpPr>
          <a:xfrm>
            <a:off x="1949791" y="5443266"/>
            <a:ext cx="1616826" cy="1293358"/>
            <a:chOff x="1949791" y="5443266"/>
            <a:chExt cx="1616826" cy="1293358"/>
          </a:xfrm>
        </p:grpSpPr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E89A304F-EDEB-7E4C-9602-7496424130AC}"/>
                </a:ext>
              </a:extLst>
            </p:cNvPr>
            <p:cNvSpPr txBox="1"/>
            <p:nvPr/>
          </p:nvSpPr>
          <p:spPr>
            <a:xfrm>
              <a:off x="2428794" y="5443266"/>
              <a:ext cx="66442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00B050"/>
                  </a:solidFill>
                  <a:latin typeface="Century Gothic" panose="020B0502020202020204" pitchFamily="34" charset="0"/>
                  <a:ea typeface="HelloAbracadabra" pitchFamily="2" charset="0"/>
                </a:rPr>
                <a:t>6:45</a:t>
              </a:r>
              <a:endParaRPr lang="en-US" sz="1500" b="1" baseline="0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76E84368-3D8B-67C9-6B4F-C502BEB1DCC3}"/>
                </a:ext>
              </a:extLst>
            </p:cNvPr>
            <p:cNvSpPr/>
            <p:nvPr/>
          </p:nvSpPr>
          <p:spPr>
            <a:xfrm>
              <a:off x="1949791" y="6132467"/>
              <a:ext cx="1616826" cy="60415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Start Time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78947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3B2DC0E-719A-B740-95E4-33D8682ADFED}"/>
              </a:ext>
            </a:extLst>
          </p:cNvPr>
          <p:cNvGrpSpPr/>
          <p:nvPr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562FFA0-836A-1D48-B054-F8E9D0A0E6CE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8C14364-5068-9943-9A0C-A51F6212919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" name="Graphic 28" descr="Group brainstorm with solid fill">
                <a:extLst>
                  <a:ext uri="{FF2B5EF4-FFF2-40B4-BE49-F238E27FC236}">
                    <a16:creationId xmlns:a16="http://schemas.microsoft.com/office/drawing/2014/main" id="{A2E7F9B5-D221-8744-A882-8587C059FAB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6B4B8AE-6D37-454F-81B9-1B9625C25C0F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D70CE944-CCCE-ED4B-A796-B5B437E77E88}"/>
              </a:ext>
            </a:extLst>
          </p:cNvPr>
          <p:cNvSpPr txBox="1"/>
          <p:nvPr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#1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4041FA6D-37B1-2B42-AEBA-182DC3F9CBC5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7B0DE07C-8A8B-794D-AB09-EFDF821F06AE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CAB0E66D-1067-3841-BD36-B83486A77997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CC8025CB-ED10-4D4C-9866-F9FBF1C05217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C49B43FA-52E3-714B-96AC-0542ECE3D687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EA0BECF0-D9D0-C141-809A-80720B8A515D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73" name="Table 13">
            <a:extLst>
              <a:ext uri="{FF2B5EF4-FFF2-40B4-BE49-F238E27FC236}">
                <a16:creationId xmlns:a16="http://schemas.microsoft.com/office/drawing/2014/main" id="{96FA09CE-E005-9B42-9544-C499AFA5C316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74" name="TextBox 73">
            <a:extLst>
              <a:ext uri="{FF2B5EF4-FFF2-40B4-BE49-F238E27FC236}">
                <a16:creationId xmlns:a16="http://schemas.microsoft.com/office/drawing/2014/main" id="{16757D68-0198-8545-BB9B-3968776097FF}"/>
              </a:ext>
            </a:extLst>
          </p:cNvPr>
          <p:cNvSpPr txBox="1"/>
          <p:nvPr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D99D1AB-4815-ED4A-A257-A4F895E97E0D}"/>
              </a:ext>
            </a:extLst>
          </p:cNvPr>
          <p:cNvSpPr txBox="1"/>
          <p:nvPr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2C0F0541-05EA-EC42-9F05-8E5FE848DA59}"/>
              </a:ext>
            </a:extLst>
          </p:cNvPr>
          <p:cNvSpPr txBox="1"/>
          <p:nvPr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AEF14E5-03DB-6F4F-89F0-BB39622B83BC}"/>
              </a:ext>
            </a:extLst>
          </p:cNvPr>
          <p:cNvSpPr txBox="1"/>
          <p:nvPr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C3266BE-8742-7941-A0B9-CC3C2CF66208}"/>
              </a:ext>
            </a:extLst>
          </p:cNvPr>
          <p:cNvSpPr txBox="1"/>
          <p:nvPr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923BA57-730C-6B4D-B8F2-86CE31C0CC84}"/>
              </a:ext>
            </a:extLst>
          </p:cNvPr>
          <p:cNvSpPr txBox="1"/>
          <p:nvPr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DDE90E1-631D-A241-ADDC-C4A2E30171F4}"/>
              </a:ext>
            </a:extLst>
          </p:cNvPr>
          <p:cNvSpPr txBox="1"/>
          <p:nvPr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4101D492-673D-D343-B450-281C7A3885CF}"/>
              </a:ext>
            </a:extLst>
          </p:cNvPr>
          <p:cNvSpPr txBox="1"/>
          <p:nvPr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6D15F5A-2F42-0642-89BF-CA29A03437AA}"/>
              </a:ext>
            </a:extLst>
          </p:cNvPr>
          <p:cNvSpPr txBox="1"/>
          <p:nvPr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0B6C30D9-9E89-3D46-B242-AE021B5BF62F}"/>
              </a:ext>
            </a:extLst>
          </p:cNvPr>
          <p:cNvSpPr txBox="1"/>
          <p:nvPr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79A0EFC-A1E5-4943-9415-D750A618E9EA}"/>
              </a:ext>
            </a:extLst>
          </p:cNvPr>
          <p:cNvSpPr txBox="1"/>
          <p:nvPr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9BC42A3-0A64-D543-85F5-66B381447DFB}"/>
              </a:ext>
            </a:extLst>
          </p:cNvPr>
          <p:cNvSpPr txBox="1"/>
          <p:nvPr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FE5E91A5-719D-6649-9E78-2E066CD21D46}"/>
              </a:ext>
            </a:extLst>
          </p:cNvPr>
          <p:cNvSpPr txBox="1"/>
          <p:nvPr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8DFDAF7-5D18-A54F-8B0C-9569ABEA169A}"/>
              </a:ext>
            </a:extLst>
          </p:cNvPr>
          <p:cNvSpPr txBox="1"/>
          <p:nvPr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BBAD6972-DD2E-6642-8A4A-8400EFD56F7D}"/>
              </a:ext>
            </a:extLst>
          </p:cNvPr>
          <p:cNvSpPr txBox="1"/>
          <p:nvPr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25EA91F7-8BE5-C449-9E39-96AE524A0858}"/>
              </a:ext>
            </a:extLst>
          </p:cNvPr>
          <p:cNvSpPr txBox="1"/>
          <p:nvPr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23B2434-11AE-AE43-A4F7-0F9ED4810A27}"/>
              </a:ext>
            </a:extLst>
          </p:cNvPr>
          <p:cNvSpPr txBox="1"/>
          <p:nvPr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E89A304F-EDEB-7E4C-9602-7496424130AC}"/>
              </a:ext>
            </a:extLst>
          </p:cNvPr>
          <p:cNvSpPr txBox="1"/>
          <p:nvPr/>
        </p:nvSpPr>
        <p:spPr>
          <a:xfrm>
            <a:off x="2428794" y="5443266"/>
            <a:ext cx="6644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6:45</a:t>
            </a:r>
            <a:endParaRPr lang="en-US" sz="1500" b="1" baseline="0" dirty="0">
              <a:solidFill>
                <a:srgbClr val="00B05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3957A853-5209-6646-BA60-FA55897917FB}"/>
              </a:ext>
            </a:extLst>
          </p:cNvPr>
          <p:cNvGrpSpPr/>
          <p:nvPr/>
        </p:nvGrpSpPr>
        <p:grpSpPr>
          <a:xfrm>
            <a:off x="5096402" y="2137309"/>
            <a:ext cx="5821397" cy="1831576"/>
            <a:chOff x="6557654" y="410859"/>
            <a:chExt cx="5273833" cy="2387894"/>
          </a:xfrm>
        </p:grpSpPr>
        <p:sp>
          <p:nvSpPr>
            <p:cNvPr id="46" name="Rounded Rectangular Callout 45">
              <a:extLst>
                <a:ext uri="{FF2B5EF4-FFF2-40B4-BE49-F238E27FC236}">
                  <a16:creationId xmlns:a16="http://schemas.microsoft.com/office/drawing/2014/main" id="{69C70BFA-56AA-D94F-9A6E-3EBFF5CAC1F7}"/>
                </a:ext>
              </a:extLst>
            </p:cNvPr>
            <p:cNvSpPr/>
            <p:nvPr/>
          </p:nvSpPr>
          <p:spPr>
            <a:xfrm>
              <a:off x="6557654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4E5B3826-52B7-1E48-A502-1ED5F2C35B24}"/>
                </a:ext>
              </a:extLst>
            </p:cNvPr>
            <p:cNvSpPr txBox="1"/>
            <p:nvPr/>
          </p:nvSpPr>
          <p:spPr>
            <a:xfrm>
              <a:off x="6705379" y="963942"/>
              <a:ext cx="5126108" cy="12439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Starting at 6:45 jump along </a:t>
              </a:r>
            </a:p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the number line for 45 minutes. 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BD452774-6CE4-1F49-A7D8-EAF6FDCF1DB3}"/>
              </a:ext>
            </a:extLst>
          </p:cNvPr>
          <p:cNvGrpSpPr/>
          <p:nvPr/>
        </p:nvGrpSpPr>
        <p:grpSpPr>
          <a:xfrm>
            <a:off x="836951" y="2122804"/>
            <a:ext cx="3827625" cy="1831576"/>
            <a:chOff x="6557653" y="410859"/>
            <a:chExt cx="5268224" cy="2387894"/>
          </a:xfrm>
        </p:grpSpPr>
        <p:sp>
          <p:nvSpPr>
            <p:cNvPr id="57" name="Rounded Rectangular Callout 56">
              <a:extLst>
                <a:ext uri="{FF2B5EF4-FFF2-40B4-BE49-F238E27FC236}">
                  <a16:creationId xmlns:a16="http://schemas.microsoft.com/office/drawing/2014/main" id="{E9FD9845-7E77-9140-8F50-3258ED1F6E4B}"/>
                </a:ext>
              </a:extLst>
            </p:cNvPr>
            <p:cNvSpPr/>
            <p:nvPr/>
          </p:nvSpPr>
          <p:spPr>
            <a:xfrm>
              <a:off x="6557653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DE4F7A92-55AF-4848-8EE5-425F6B761407}"/>
                </a:ext>
              </a:extLst>
            </p:cNvPr>
            <p:cNvSpPr txBox="1"/>
            <p:nvPr/>
          </p:nvSpPr>
          <p:spPr>
            <a:xfrm>
              <a:off x="6780912" y="829456"/>
              <a:ext cx="4829400" cy="14044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What’s the next step?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059973FE-88C1-1C44-A18D-260379D1F12F}"/>
              </a:ext>
            </a:extLst>
          </p:cNvPr>
          <p:cNvGrpSpPr/>
          <p:nvPr/>
        </p:nvGrpSpPr>
        <p:grpSpPr>
          <a:xfrm>
            <a:off x="2649541" y="4643297"/>
            <a:ext cx="799768" cy="1497937"/>
            <a:chOff x="3429582" y="4461959"/>
            <a:chExt cx="1093087" cy="1497937"/>
          </a:xfrm>
        </p:grpSpPr>
        <p:sp>
          <p:nvSpPr>
            <p:cNvPr id="60" name="Arrow: Circular 23">
              <a:extLst>
                <a:ext uri="{FF2B5EF4-FFF2-40B4-BE49-F238E27FC236}">
                  <a16:creationId xmlns:a16="http://schemas.microsoft.com/office/drawing/2014/main" id="{A8A85C7F-3272-C747-8DCB-4D5060F6BDC2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D3E3B7F9-A472-5E4D-9621-2F5DFBB1ADD5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48853276-182E-D145-A1BD-ACF81A3884D0}"/>
              </a:ext>
            </a:extLst>
          </p:cNvPr>
          <p:cNvGrpSpPr/>
          <p:nvPr/>
        </p:nvGrpSpPr>
        <p:grpSpPr>
          <a:xfrm>
            <a:off x="3279765" y="4640426"/>
            <a:ext cx="756136" cy="1497937"/>
            <a:chOff x="3429582" y="4461959"/>
            <a:chExt cx="1093087" cy="1497937"/>
          </a:xfrm>
        </p:grpSpPr>
        <p:sp>
          <p:nvSpPr>
            <p:cNvPr id="63" name="Arrow: Circular 23">
              <a:extLst>
                <a:ext uri="{FF2B5EF4-FFF2-40B4-BE49-F238E27FC236}">
                  <a16:creationId xmlns:a16="http://schemas.microsoft.com/office/drawing/2014/main" id="{C8AB4FAD-1A6F-F146-B0FD-DC3601B1E48E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8346C8BB-BE4A-5D40-8B09-940811222193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E3788B2-A78B-1440-A55A-6F88A2A70223}"/>
              </a:ext>
            </a:extLst>
          </p:cNvPr>
          <p:cNvGrpSpPr/>
          <p:nvPr/>
        </p:nvGrpSpPr>
        <p:grpSpPr>
          <a:xfrm>
            <a:off x="3859495" y="4643297"/>
            <a:ext cx="734865" cy="1497937"/>
            <a:chOff x="3429582" y="4461959"/>
            <a:chExt cx="1093087" cy="1497937"/>
          </a:xfrm>
        </p:grpSpPr>
        <p:sp>
          <p:nvSpPr>
            <p:cNvPr id="66" name="Arrow: Circular 23">
              <a:extLst>
                <a:ext uri="{FF2B5EF4-FFF2-40B4-BE49-F238E27FC236}">
                  <a16:creationId xmlns:a16="http://schemas.microsoft.com/office/drawing/2014/main" id="{3723574D-7756-6B48-A0FE-F671F432E09C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761DFCC8-8EC3-D74B-9DE9-A137FBCB9285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B60E0486-0869-E448-AEC9-7457CE80863B}"/>
              </a:ext>
            </a:extLst>
          </p:cNvPr>
          <p:cNvGrpSpPr/>
          <p:nvPr/>
        </p:nvGrpSpPr>
        <p:grpSpPr>
          <a:xfrm>
            <a:off x="4427485" y="4643743"/>
            <a:ext cx="688371" cy="1497937"/>
            <a:chOff x="3429582" y="4461959"/>
            <a:chExt cx="1093087" cy="1497937"/>
          </a:xfrm>
        </p:grpSpPr>
        <p:sp>
          <p:nvSpPr>
            <p:cNvPr id="87" name="Arrow: Circular 23">
              <a:extLst>
                <a:ext uri="{FF2B5EF4-FFF2-40B4-BE49-F238E27FC236}">
                  <a16:creationId xmlns:a16="http://schemas.microsoft.com/office/drawing/2014/main" id="{EA1725C2-8A4B-204E-B87F-06DDEE7C8904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95FC36FC-D478-FB42-8274-C6188C3FA093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89" name="TextBox 88">
            <a:extLst>
              <a:ext uri="{FF2B5EF4-FFF2-40B4-BE49-F238E27FC236}">
                <a16:creationId xmlns:a16="http://schemas.microsoft.com/office/drawing/2014/main" id="{ABFCD3A9-DBD7-F348-B24C-1E66EE45527C}"/>
              </a:ext>
            </a:extLst>
          </p:cNvPr>
          <p:cNvSpPr txBox="1"/>
          <p:nvPr/>
        </p:nvSpPr>
        <p:spPr>
          <a:xfrm>
            <a:off x="2838075" y="4176770"/>
            <a:ext cx="22146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3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Jog - 20 mins. </a:t>
            </a: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FBA0F0D6-3652-9C8A-A6A3-492370C73762}"/>
              </a:ext>
            </a:extLst>
          </p:cNvPr>
          <p:cNvGrpSpPr/>
          <p:nvPr/>
        </p:nvGrpSpPr>
        <p:grpSpPr>
          <a:xfrm>
            <a:off x="3535798" y="158310"/>
            <a:ext cx="8017067" cy="1418885"/>
            <a:chOff x="2544223" y="4661193"/>
            <a:chExt cx="9928578" cy="2045997"/>
          </a:xfrm>
        </p:grpSpPr>
        <p:sp>
          <p:nvSpPr>
            <p:cNvPr id="93" name="Rounded Rectangular Callout 92">
              <a:extLst>
                <a:ext uri="{FF2B5EF4-FFF2-40B4-BE49-F238E27FC236}">
                  <a16:creationId xmlns:a16="http://schemas.microsoft.com/office/drawing/2014/main" id="{65EDA9F6-4DC4-0900-1DCD-AD943ED1AE1F}"/>
                </a:ext>
              </a:extLst>
            </p:cNvPr>
            <p:cNvSpPr/>
            <p:nvPr/>
          </p:nvSpPr>
          <p:spPr>
            <a:xfrm rot="10800000">
              <a:off x="2544223" y="4661193"/>
              <a:ext cx="9822227" cy="2045997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98013EF9-69F2-E4C6-64F0-B4BDF4F86774}"/>
                </a:ext>
              </a:extLst>
            </p:cNvPr>
            <p:cNvSpPr/>
            <p:nvPr/>
          </p:nvSpPr>
          <p:spPr>
            <a:xfrm>
              <a:off x="2650576" y="4806619"/>
              <a:ext cx="9822225" cy="17974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500" dirty="0">
                  <a:latin typeface="Century Gothic" panose="020B0502020202020204" pitchFamily="34" charset="0"/>
                  <a:ea typeface="HelloAbracadabra" pitchFamily="2" charset="0"/>
                </a:rPr>
                <a:t>Greg went to the gym at 6:45. He jogged for 20 min. and then took a weightlifting class for 25 min. What time did Greg finish? </a:t>
              </a:r>
            </a:p>
          </p:txBody>
        </p:sp>
      </p:grpSp>
      <p:sp>
        <p:nvSpPr>
          <p:cNvPr id="95" name="Rectangle 94">
            <a:extLst>
              <a:ext uri="{FF2B5EF4-FFF2-40B4-BE49-F238E27FC236}">
                <a16:creationId xmlns:a16="http://schemas.microsoft.com/office/drawing/2014/main" id="{F54FC156-65F1-1740-5B1F-80DEB239486C}"/>
              </a:ext>
            </a:extLst>
          </p:cNvPr>
          <p:cNvSpPr/>
          <p:nvPr/>
        </p:nvSpPr>
        <p:spPr>
          <a:xfrm>
            <a:off x="1949791" y="6132467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Start Time</a:t>
            </a:r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id="{F583A23D-5A6E-04F2-CEA4-DACEAC415016}"/>
              </a:ext>
            </a:extLst>
          </p:cNvPr>
          <p:cNvGrpSpPr/>
          <p:nvPr/>
        </p:nvGrpSpPr>
        <p:grpSpPr>
          <a:xfrm>
            <a:off x="4959558" y="4640426"/>
            <a:ext cx="681724" cy="1497937"/>
            <a:chOff x="3429582" y="4461959"/>
            <a:chExt cx="1093087" cy="1497937"/>
          </a:xfrm>
        </p:grpSpPr>
        <p:sp>
          <p:nvSpPr>
            <p:cNvPr id="103" name="Arrow: Circular 23">
              <a:extLst>
                <a:ext uri="{FF2B5EF4-FFF2-40B4-BE49-F238E27FC236}">
                  <a16:creationId xmlns:a16="http://schemas.microsoft.com/office/drawing/2014/main" id="{64165801-5A35-C128-8219-544764E8A3E9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5B8ED876-B56F-B0D7-3743-522DABB1D9BF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7C14F9CB-8E01-3F05-47D7-1537DBF661CF}"/>
              </a:ext>
            </a:extLst>
          </p:cNvPr>
          <p:cNvGrpSpPr/>
          <p:nvPr/>
        </p:nvGrpSpPr>
        <p:grpSpPr>
          <a:xfrm>
            <a:off x="5480701" y="4647060"/>
            <a:ext cx="734865" cy="1497937"/>
            <a:chOff x="3429582" y="4461959"/>
            <a:chExt cx="1093087" cy="1497937"/>
          </a:xfrm>
        </p:grpSpPr>
        <p:sp>
          <p:nvSpPr>
            <p:cNvPr id="106" name="Arrow: Circular 23">
              <a:extLst>
                <a:ext uri="{FF2B5EF4-FFF2-40B4-BE49-F238E27FC236}">
                  <a16:creationId xmlns:a16="http://schemas.microsoft.com/office/drawing/2014/main" id="{338742E7-4D23-319A-1652-FFA926F52AB6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51ECD05B-8DD2-CFDB-2F0F-DC9E4015E630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4C696096-DCE1-5507-0C4A-59367229F264}"/>
              </a:ext>
            </a:extLst>
          </p:cNvPr>
          <p:cNvGrpSpPr/>
          <p:nvPr/>
        </p:nvGrpSpPr>
        <p:grpSpPr>
          <a:xfrm>
            <a:off x="6048802" y="4643308"/>
            <a:ext cx="734865" cy="1497937"/>
            <a:chOff x="3197366" y="4461959"/>
            <a:chExt cx="1093088" cy="1497937"/>
          </a:xfrm>
        </p:grpSpPr>
        <p:sp>
          <p:nvSpPr>
            <p:cNvPr id="109" name="Arrow: Circular 23">
              <a:extLst>
                <a:ext uri="{FF2B5EF4-FFF2-40B4-BE49-F238E27FC236}">
                  <a16:creationId xmlns:a16="http://schemas.microsoft.com/office/drawing/2014/main" id="{394FC535-F043-F73C-2637-0D76BFA1460B}"/>
                </a:ext>
              </a:extLst>
            </p:cNvPr>
            <p:cNvSpPr/>
            <p:nvPr/>
          </p:nvSpPr>
          <p:spPr>
            <a:xfrm>
              <a:off x="3197366" y="4755397"/>
              <a:ext cx="1093088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08521BD0-160D-A4AB-3F37-A0882CD49CFB}"/>
                </a:ext>
              </a:extLst>
            </p:cNvPr>
            <p:cNvSpPr txBox="1"/>
            <p:nvPr/>
          </p:nvSpPr>
          <p:spPr>
            <a:xfrm>
              <a:off x="3374912" y="4461959"/>
              <a:ext cx="7847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36E803DC-97AA-B67F-D8EC-C0CA10C1EE93}"/>
              </a:ext>
            </a:extLst>
          </p:cNvPr>
          <p:cNvGrpSpPr/>
          <p:nvPr/>
        </p:nvGrpSpPr>
        <p:grpSpPr>
          <a:xfrm>
            <a:off x="6605645" y="4643754"/>
            <a:ext cx="688371" cy="1497937"/>
            <a:chOff x="3429582" y="4461959"/>
            <a:chExt cx="1093087" cy="1497937"/>
          </a:xfrm>
        </p:grpSpPr>
        <p:sp>
          <p:nvSpPr>
            <p:cNvPr id="112" name="Arrow: Circular 23">
              <a:extLst>
                <a:ext uri="{FF2B5EF4-FFF2-40B4-BE49-F238E27FC236}">
                  <a16:creationId xmlns:a16="http://schemas.microsoft.com/office/drawing/2014/main" id="{BDA1E306-9D4C-C536-C1D8-3465E866D52A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47BBDF07-EE41-E114-0D5E-D0481F35AE99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1459D950-AF89-533E-77A4-62132C432FB6}"/>
              </a:ext>
            </a:extLst>
          </p:cNvPr>
          <p:cNvGrpSpPr/>
          <p:nvPr/>
        </p:nvGrpSpPr>
        <p:grpSpPr>
          <a:xfrm>
            <a:off x="7148870" y="4640437"/>
            <a:ext cx="681724" cy="1497937"/>
            <a:chOff x="3429582" y="4461959"/>
            <a:chExt cx="1093087" cy="1497937"/>
          </a:xfrm>
        </p:grpSpPr>
        <p:sp>
          <p:nvSpPr>
            <p:cNvPr id="115" name="Arrow: Circular 23">
              <a:extLst>
                <a:ext uri="{FF2B5EF4-FFF2-40B4-BE49-F238E27FC236}">
                  <a16:creationId xmlns:a16="http://schemas.microsoft.com/office/drawing/2014/main" id="{6596701F-6C72-FB6E-290A-AF0DC43A9FDF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00901159-2C90-5596-0296-59245461E77B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117" name="TextBox 116">
            <a:extLst>
              <a:ext uri="{FF2B5EF4-FFF2-40B4-BE49-F238E27FC236}">
                <a16:creationId xmlns:a16="http://schemas.microsoft.com/office/drawing/2014/main" id="{7A1D00D4-564B-E821-8C8F-BF6FAA331879}"/>
              </a:ext>
            </a:extLst>
          </p:cNvPr>
          <p:cNvSpPr txBox="1"/>
          <p:nvPr/>
        </p:nvSpPr>
        <p:spPr>
          <a:xfrm>
            <a:off x="5147769" y="4196536"/>
            <a:ext cx="2752612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300" b="1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rPr>
              <a:t>Weights - 25 mins. 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AD580FFE-4627-8764-4CB5-DB0378359E3D}"/>
              </a:ext>
            </a:extLst>
          </p:cNvPr>
          <p:cNvSpPr txBox="1"/>
          <p:nvPr/>
        </p:nvSpPr>
        <p:spPr>
          <a:xfrm>
            <a:off x="2743036" y="5826544"/>
            <a:ext cx="5000355" cy="338554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>
                <a:latin typeface="Century Gothic" panose="020B0502020202020204" pitchFamily="34" charset="0"/>
                <a:ea typeface="HelloAbracadabra" pitchFamily="2" charset="0"/>
              </a:rPr>
              <a:t>45 minutes</a:t>
            </a:r>
            <a:endParaRPr lang="en-US" sz="16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480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3B2DC0E-719A-B740-95E4-33D8682ADFED}"/>
              </a:ext>
            </a:extLst>
          </p:cNvPr>
          <p:cNvGrpSpPr/>
          <p:nvPr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562FFA0-836A-1D48-B054-F8E9D0A0E6CE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8C14364-5068-9943-9A0C-A51F6212919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" name="Graphic 28" descr="Group brainstorm with solid fill">
                <a:extLst>
                  <a:ext uri="{FF2B5EF4-FFF2-40B4-BE49-F238E27FC236}">
                    <a16:creationId xmlns:a16="http://schemas.microsoft.com/office/drawing/2014/main" id="{A2E7F9B5-D221-8744-A882-8587C059FAB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6B4B8AE-6D37-454F-81B9-1B9625C25C0F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D70CE944-CCCE-ED4B-A796-B5B437E77E88}"/>
              </a:ext>
            </a:extLst>
          </p:cNvPr>
          <p:cNvSpPr txBox="1"/>
          <p:nvPr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#1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4041FA6D-37B1-2B42-AEBA-182DC3F9CBC5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7B0DE07C-8A8B-794D-AB09-EFDF821F06AE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CAB0E66D-1067-3841-BD36-B83486A77997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CC8025CB-ED10-4D4C-9866-F9FBF1C05217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C49B43FA-52E3-714B-96AC-0542ECE3D687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EA0BECF0-D9D0-C141-809A-80720B8A515D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73" name="Table 13">
            <a:extLst>
              <a:ext uri="{FF2B5EF4-FFF2-40B4-BE49-F238E27FC236}">
                <a16:creationId xmlns:a16="http://schemas.microsoft.com/office/drawing/2014/main" id="{96FA09CE-E005-9B42-9544-C499AFA5C316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74" name="TextBox 73">
            <a:extLst>
              <a:ext uri="{FF2B5EF4-FFF2-40B4-BE49-F238E27FC236}">
                <a16:creationId xmlns:a16="http://schemas.microsoft.com/office/drawing/2014/main" id="{16757D68-0198-8545-BB9B-3968776097FF}"/>
              </a:ext>
            </a:extLst>
          </p:cNvPr>
          <p:cNvSpPr txBox="1"/>
          <p:nvPr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D99D1AB-4815-ED4A-A257-A4F895E97E0D}"/>
              </a:ext>
            </a:extLst>
          </p:cNvPr>
          <p:cNvSpPr txBox="1"/>
          <p:nvPr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2C0F0541-05EA-EC42-9F05-8E5FE848DA59}"/>
              </a:ext>
            </a:extLst>
          </p:cNvPr>
          <p:cNvSpPr txBox="1"/>
          <p:nvPr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AEF14E5-03DB-6F4F-89F0-BB39622B83BC}"/>
              </a:ext>
            </a:extLst>
          </p:cNvPr>
          <p:cNvSpPr txBox="1"/>
          <p:nvPr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C3266BE-8742-7941-A0B9-CC3C2CF66208}"/>
              </a:ext>
            </a:extLst>
          </p:cNvPr>
          <p:cNvSpPr txBox="1"/>
          <p:nvPr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923BA57-730C-6B4D-B8F2-86CE31C0CC84}"/>
              </a:ext>
            </a:extLst>
          </p:cNvPr>
          <p:cNvSpPr txBox="1"/>
          <p:nvPr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DDE90E1-631D-A241-ADDC-C4A2E30171F4}"/>
              </a:ext>
            </a:extLst>
          </p:cNvPr>
          <p:cNvSpPr txBox="1"/>
          <p:nvPr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4101D492-673D-D343-B450-281C7A3885CF}"/>
              </a:ext>
            </a:extLst>
          </p:cNvPr>
          <p:cNvSpPr txBox="1"/>
          <p:nvPr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6D15F5A-2F42-0642-89BF-CA29A03437AA}"/>
              </a:ext>
            </a:extLst>
          </p:cNvPr>
          <p:cNvSpPr txBox="1"/>
          <p:nvPr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0B6C30D9-9E89-3D46-B242-AE021B5BF62F}"/>
              </a:ext>
            </a:extLst>
          </p:cNvPr>
          <p:cNvSpPr txBox="1"/>
          <p:nvPr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79A0EFC-A1E5-4943-9415-D750A618E9EA}"/>
              </a:ext>
            </a:extLst>
          </p:cNvPr>
          <p:cNvSpPr txBox="1"/>
          <p:nvPr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9BC42A3-0A64-D543-85F5-66B381447DFB}"/>
              </a:ext>
            </a:extLst>
          </p:cNvPr>
          <p:cNvSpPr txBox="1"/>
          <p:nvPr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FE5E91A5-719D-6649-9E78-2E066CD21D46}"/>
              </a:ext>
            </a:extLst>
          </p:cNvPr>
          <p:cNvSpPr txBox="1"/>
          <p:nvPr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8DFDAF7-5D18-A54F-8B0C-9569ABEA169A}"/>
              </a:ext>
            </a:extLst>
          </p:cNvPr>
          <p:cNvSpPr txBox="1"/>
          <p:nvPr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BBAD6972-DD2E-6642-8A4A-8400EFD56F7D}"/>
              </a:ext>
            </a:extLst>
          </p:cNvPr>
          <p:cNvSpPr txBox="1"/>
          <p:nvPr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25EA91F7-8BE5-C449-9E39-96AE524A0858}"/>
              </a:ext>
            </a:extLst>
          </p:cNvPr>
          <p:cNvSpPr txBox="1"/>
          <p:nvPr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23B2434-11AE-AE43-A4F7-0F9ED4810A27}"/>
              </a:ext>
            </a:extLst>
          </p:cNvPr>
          <p:cNvSpPr txBox="1"/>
          <p:nvPr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E89A304F-EDEB-7E4C-9602-7496424130AC}"/>
              </a:ext>
            </a:extLst>
          </p:cNvPr>
          <p:cNvSpPr txBox="1"/>
          <p:nvPr/>
        </p:nvSpPr>
        <p:spPr>
          <a:xfrm>
            <a:off x="2428794" y="5443266"/>
            <a:ext cx="6644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6:45</a:t>
            </a:r>
            <a:endParaRPr lang="en-US" sz="1500" b="1" baseline="0" dirty="0">
              <a:solidFill>
                <a:srgbClr val="00B05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68DA3349-0F33-DD49-ADC8-654C89AF4931}"/>
              </a:ext>
            </a:extLst>
          </p:cNvPr>
          <p:cNvGrpSpPr/>
          <p:nvPr/>
        </p:nvGrpSpPr>
        <p:grpSpPr>
          <a:xfrm>
            <a:off x="570530" y="2454335"/>
            <a:ext cx="4562504" cy="1655149"/>
            <a:chOff x="7467527" y="834242"/>
            <a:chExt cx="3493406" cy="1926667"/>
          </a:xfrm>
        </p:grpSpPr>
        <p:sp>
          <p:nvSpPr>
            <p:cNvPr id="57" name="Rounded Rectangular Callout 56">
              <a:extLst>
                <a:ext uri="{FF2B5EF4-FFF2-40B4-BE49-F238E27FC236}">
                  <a16:creationId xmlns:a16="http://schemas.microsoft.com/office/drawing/2014/main" id="{7E3EF120-BF72-824D-B1A7-254AB153F841}"/>
                </a:ext>
              </a:extLst>
            </p:cNvPr>
            <p:cNvSpPr/>
            <p:nvPr/>
          </p:nvSpPr>
          <p:spPr>
            <a:xfrm>
              <a:off x="7467527" y="834242"/>
              <a:ext cx="3493406" cy="1564350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E4C63003-8460-404E-BF18-1E08609B9791}"/>
                </a:ext>
              </a:extLst>
            </p:cNvPr>
            <p:cNvSpPr txBox="1"/>
            <p:nvPr/>
          </p:nvSpPr>
          <p:spPr>
            <a:xfrm>
              <a:off x="7467527" y="933755"/>
              <a:ext cx="3493406" cy="1827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Record the time Greg finished working out.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903A54F5-1F6D-1791-F4F0-6A9AD6F1678D}"/>
              </a:ext>
            </a:extLst>
          </p:cNvPr>
          <p:cNvGrpSpPr/>
          <p:nvPr/>
        </p:nvGrpSpPr>
        <p:grpSpPr>
          <a:xfrm>
            <a:off x="5371986" y="2454335"/>
            <a:ext cx="4978978" cy="1316821"/>
            <a:chOff x="5371986" y="2454335"/>
            <a:chExt cx="4978978" cy="1316821"/>
          </a:xfrm>
        </p:grpSpPr>
        <p:sp>
          <p:nvSpPr>
            <p:cNvPr id="44" name="Rounded Rectangular Callout 43">
              <a:extLst>
                <a:ext uri="{FF2B5EF4-FFF2-40B4-BE49-F238E27FC236}">
                  <a16:creationId xmlns:a16="http://schemas.microsoft.com/office/drawing/2014/main" id="{E2B47EB4-8079-A046-9A06-88BF814FA32B}"/>
                </a:ext>
              </a:extLst>
            </p:cNvPr>
            <p:cNvSpPr/>
            <p:nvPr/>
          </p:nvSpPr>
          <p:spPr>
            <a:xfrm>
              <a:off x="5466661" y="2454335"/>
              <a:ext cx="4884303" cy="1316821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1E509828-2E70-9843-B4DC-23C97C39ACDB}"/>
                </a:ext>
              </a:extLst>
            </p:cNvPr>
            <p:cNvSpPr txBox="1"/>
            <p:nvPr/>
          </p:nvSpPr>
          <p:spPr>
            <a:xfrm>
              <a:off x="5371986" y="2814603"/>
              <a:ext cx="4917215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dirty="0">
                  <a:latin typeface="Century Gothic" panose="020B0502020202020204" pitchFamily="34" charset="0"/>
                  <a:ea typeface="HelloAbracadabra" pitchFamily="2" charset="0"/>
                </a:rPr>
                <a:t>Greg finished at 7:30.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199C0079-24F6-0A40-9FED-548B05BEF38E}"/>
              </a:ext>
            </a:extLst>
          </p:cNvPr>
          <p:cNvGrpSpPr/>
          <p:nvPr/>
        </p:nvGrpSpPr>
        <p:grpSpPr>
          <a:xfrm>
            <a:off x="2649541" y="4643297"/>
            <a:ext cx="799768" cy="1497937"/>
            <a:chOff x="3429582" y="4461959"/>
            <a:chExt cx="1093087" cy="1497937"/>
          </a:xfrm>
        </p:grpSpPr>
        <p:sp>
          <p:nvSpPr>
            <p:cNvPr id="61" name="Arrow: Circular 23">
              <a:extLst>
                <a:ext uri="{FF2B5EF4-FFF2-40B4-BE49-F238E27FC236}">
                  <a16:creationId xmlns:a16="http://schemas.microsoft.com/office/drawing/2014/main" id="{B854E08E-A9C3-D14A-804C-32B1525A9A89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395BA05D-0B1B-C247-A97B-80769ACC6A4A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E4A2A842-E62D-A640-95AA-982608A93FB7}"/>
              </a:ext>
            </a:extLst>
          </p:cNvPr>
          <p:cNvGrpSpPr/>
          <p:nvPr/>
        </p:nvGrpSpPr>
        <p:grpSpPr>
          <a:xfrm>
            <a:off x="3279765" y="4640426"/>
            <a:ext cx="756136" cy="1497937"/>
            <a:chOff x="3429582" y="4461959"/>
            <a:chExt cx="1093087" cy="1497937"/>
          </a:xfrm>
        </p:grpSpPr>
        <p:sp>
          <p:nvSpPr>
            <p:cNvPr id="64" name="Arrow: Circular 23">
              <a:extLst>
                <a:ext uri="{FF2B5EF4-FFF2-40B4-BE49-F238E27FC236}">
                  <a16:creationId xmlns:a16="http://schemas.microsoft.com/office/drawing/2014/main" id="{78804024-213B-CB4B-B551-2432F7E94B42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7447E5FF-6E7A-334F-8958-692F2A6B388A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1E73C205-0A10-0444-9AA9-E7CD7A40F794}"/>
              </a:ext>
            </a:extLst>
          </p:cNvPr>
          <p:cNvGrpSpPr/>
          <p:nvPr/>
        </p:nvGrpSpPr>
        <p:grpSpPr>
          <a:xfrm>
            <a:off x="3859495" y="4643297"/>
            <a:ext cx="734865" cy="1497937"/>
            <a:chOff x="3429582" y="4461959"/>
            <a:chExt cx="1093087" cy="1497937"/>
          </a:xfrm>
        </p:grpSpPr>
        <p:sp>
          <p:nvSpPr>
            <p:cNvPr id="81" name="Arrow: Circular 23">
              <a:extLst>
                <a:ext uri="{FF2B5EF4-FFF2-40B4-BE49-F238E27FC236}">
                  <a16:creationId xmlns:a16="http://schemas.microsoft.com/office/drawing/2014/main" id="{2BE7E68F-13F6-F34D-A27E-EC5266B65D35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5DFE51A3-8B76-1D45-A9C5-DA97C271ED93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836A8A63-C5BA-D34A-A409-F2416597E1FA}"/>
              </a:ext>
            </a:extLst>
          </p:cNvPr>
          <p:cNvGrpSpPr/>
          <p:nvPr/>
        </p:nvGrpSpPr>
        <p:grpSpPr>
          <a:xfrm>
            <a:off x="4427485" y="4643743"/>
            <a:ext cx="688371" cy="1497937"/>
            <a:chOff x="3429582" y="4461959"/>
            <a:chExt cx="1093087" cy="1497937"/>
          </a:xfrm>
        </p:grpSpPr>
        <p:sp>
          <p:nvSpPr>
            <p:cNvPr id="88" name="Arrow: Circular 23">
              <a:extLst>
                <a:ext uri="{FF2B5EF4-FFF2-40B4-BE49-F238E27FC236}">
                  <a16:creationId xmlns:a16="http://schemas.microsoft.com/office/drawing/2014/main" id="{8028D0C9-CA47-FD44-85DC-3428C98CA1D3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19BEA4E4-2188-EA46-9FCA-83F004342F04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BE44C5E8-02FB-8841-89E1-C4EFDCF8288F}"/>
              </a:ext>
            </a:extLst>
          </p:cNvPr>
          <p:cNvGrpSpPr/>
          <p:nvPr/>
        </p:nvGrpSpPr>
        <p:grpSpPr>
          <a:xfrm>
            <a:off x="4959558" y="4640426"/>
            <a:ext cx="681724" cy="1497937"/>
            <a:chOff x="3429582" y="4461959"/>
            <a:chExt cx="1093087" cy="1497937"/>
          </a:xfrm>
        </p:grpSpPr>
        <p:sp>
          <p:nvSpPr>
            <p:cNvPr id="93" name="Arrow: Circular 23">
              <a:extLst>
                <a:ext uri="{FF2B5EF4-FFF2-40B4-BE49-F238E27FC236}">
                  <a16:creationId xmlns:a16="http://schemas.microsoft.com/office/drawing/2014/main" id="{24FA2D54-0259-304C-96D8-702CBD2CDF7E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E278FCDF-4D5D-CC4A-A61E-6F94757D2E54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F5BD2E49-78FF-8040-A47C-A3A603904DF0}"/>
              </a:ext>
            </a:extLst>
          </p:cNvPr>
          <p:cNvGrpSpPr/>
          <p:nvPr/>
        </p:nvGrpSpPr>
        <p:grpSpPr>
          <a:xfrm>
            <a:off x="5480701" y="4647060"/>
            <a:ext cx="734865" cy="1497937"/>
            <a:chOff x="3429582" y="4461959"/>
            <a:chExt cx="1093087" cy="1497937"/>
          </a:xfrm>
        </p:grpSpPr>
        <p:sp>
          <p:nvSpPr>
            <p:cNvPr id="97" name="Arrow: Circular 23">
              <a:extLst>
                <a:ext uri="{FF2B5EF4-FFF2-40B4-BE49-F238E27FC236}">
                  <a16:creationId xmlns:a16="http://schemas.microsoft.com/office/drawing/2014/main" id="{D5F60E23-2E04-B741-B3AC-0D3CCA915874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8179B02C-8A7B-B847-8A56-02B0AB044A31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B60F98F5-0D97-504E-B5C8-85AC1F868D50}"/>
              </a:ext>
            </a:extLst>
          </p:cNvPr>
          <p:cNvGrpSpPr/>
          <p:nvPr/>
        </p:nvGrpSpPr>
        <p:grpSpPr>
          <a:xfrm>
            <a:off x="6048802" y="4643308"/>
            <a:ext cx="734865" cy="1497937"/>
            <a:chOff x="3197366" y="4461959"/>
            <a:chExt cx="1093088" cy="1497937"/>
          </a:xfrm>
        </p:grpSpPr>
        <p:sp>
          <p:nvSpPr>
            <p:cNvPr id="105" name="Arrow: Circular 23">
              <a:extLst>
                <a:ext uri="{FF2B5EF4-FFF2-40B4-BE49-F238E27FC236}">
                  <a16:creationId xmlns:a16="http://schemas.microsoft.com/office/drawing/2014/main" id="{E074FFF1-EB2C-AA49-94AE-6AA3F55C9D23}"/>
                </a:ext>
              </a:extLst>
            </p:cNvPr>
            <p:cNvSpPr/>
            <p:nvPr/>
          </p:nvSpPr>
          <p:spPr>
            <a:xfrm>
              <a:off x="3197366" y="4755397"/>
              <a:ext cx="1093088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3F119829-A56C-CA4B-B782-FBF188166A82}"/>
                </a:ext>
              </a:extLst>
            </p:cNvPr>
            <p:cNvSpPr txBox="1"/>
            <p:nvPr/>
          </p:nvSpPr>
          <p:spPr>
            <a:xfrm>
              <a:off x="3374912" y="4461959"/>
              <a:ext cx="7847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09B35F0E-B369-934D-9EFF-39B1F93DD97B}"/>
              </a:ext>
            </a:extLst>
          </p:cNvPr>
          <p:cNvGrpSpPr/>
          <p:nvPr/>
        </p:nvGrpSpPr>
        <p:grpSpPr>
          <a:xfrm>
            <a:off x="6605645" y="4643754"/>
            <a:ext cx="688371" cy="1497937"/>
            <a:chOff x="3429582" y="4461959"/>
            <a:chExt cx="1093087" cy="1497937"/>
          </a:xfrm>
        </p:grpSpPr>
        <p:sp>
          <p:nvSpPr>
            <p:cNvPr id="108" name="Arrow: Circular 23">
              <a:extLst>
                <a:ext uri="{FF2B5EF4-FFF2-40B4-BE49-F238E27FC236}">
                  <a16:creationId xmlns:a16="http://schemas.microsoft.com/office/drawing/2014/main" id="{8E0A8779-E696-114C-9E87-54DDA5309FB1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ADF2CEC1-9F2E-BC4A-BE81-41F139AB07EF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4A73EBA5-D5CC-CD44-8677-FFEE63294411}"/>
              </a:ext>
            </a:extLst>
          </p:cNvPr>
          <p:cNvGrpSpPr/>
          <p:nvPr/>
        </p:nvGrpSpPr>
        <p:grpSpPr>
          <a:xfrm>
            <a:off x="7148870" y="4640437"/>
            <a:ext cx="681724" cy="1497937"/>
            <a:chOff x="3429582" y="4461959"/>
            <a:chExt cx="1093087" cy="1497937"/>
          </a:xfrm>
        </p:grpSpPr>
        <p:sp>
          <p:nvSpPr>
            <p:cNvPr id="111" name="Arrow: Circular 23">
              <a:extLst>
                <a:ext uri="{FF2B5EF4-FFF2-40B4-BE49-F238E27FC236}">
                  <a16:creationId xmlns:a16="http://schemas.microsoft.com/office/drawing/2014/main" id="{C1BC7E33-FFFD-3942-A3E8-7794EB86EBD3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352DC1E6-4F2B-E94D-834E-1CC741A96D22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125" name="TextBox 124">
            <a:extLst>
              <a:ext uri="{FF2B5EF4-FFF2-40B4-BE49-F238E27FC236}">
                <a16:creationId xmlns:a16="http://schemas.microsoft.com/office/drawing/2014/main" id="{F7D3D665-6F26-9240-8F34-00A45F02140D}"/>
              </a:ext>
            </a:extLst>
          </p:cNvPr>
          <p:cNvSpPr txBox="1"/>
          <p:nvPr/>
        </p:nvSpPr>
        <p:spPr>
          <a:xfrm>
            <a:off x="2838075" y="4176770"/>
            <a:ext cx="22146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3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Jog - 20 mins. 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F59082DE-6001-0143-868A-5AB1803A7725}"/>
              </a:ext>
            </a:extLst>
          </p:cNvPr>
          <p:cNvSpPr txBox="1"/>
          <p:nvPr/>
        </p:nvSpPr>
        <p:spPr>
          <a:xfrm>
            <a:off x="5147769" y="4196536"/>
            <a:ext cx="2752612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300" b="1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rPr>
              <a:t>Weights - 25 mins.</a:t>
            </a:r>
          </a:p>
        </p:txBody>
      </p: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066FA10B-52D2-E40C-8DB8-DB189959C343}"/>
              </a:ext>
            </a:extLst>
          </p:cNvPr>
          <p:cNvGrpSpPr/>
          <p:nvPr/>
        </p:nvGrpSpPr>
        <p:grpSpPr>
          <a:xfrm>
            <a:off x="3535798" y="158310"/>
            <a:ext cx="8017067" cy="1418885"/>
            <a:chOff x="2544223" y="4661193"/>
            <a:chExt cx="9928578" cy="2045997"/>
          </a:xfrm>
        </p:grpSpPr>
        <p:sp>
          <p:nvSpPr>
            <p:cNvPr id="114" name="Rounded Rectangular Callout 113">
              <a:extLst>
                <a:ext uri="{FF2B5EF4-FFF2-40B4-BE49-F238E27FC236}">
                  <a16:creationId xmlns:a16="http://schemas.microsoft.com/office/drawing/2014/main" id="{50687497-6293-BC0F-F3B3-C0CF589DCFE7}"/>
                </a:ext>
              </a:extLst>
            </p:cNvPr>
            <p:cNvSpPr/>
            <p:nvPr/>
          </p:nvSpPr>
          <p:spPr>
            <a:xfrm rot="10800000">
              <a:off x="2544223" y="4661193"/>
              <a:ext cx="9822227" cy="2045997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F5DB47FA-F3D7-B09A-9EE1-48D8691B0C23}"/>
                </a:ext>
              </a:extLst>
            </p:cNvPr>
            <p:cNvSpPr/>
            <p:nvPr/>
          </p:nvSpPr>
          <p:spPr>
            <a:xfrm>
              <a:off x="2650576" y="4806619"/>
              <a:ext cx="9822225" cy="17974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500" dirty="0">
                  <a:latin typeface="Century Gothic" panose="020B0502020202020204" pitchFamily="34" charset="0"/>
                  <a:ea typeface="HelloAbracadabra" pitchFamily="2" charset="0"/>
                </a:rPr>
                <a:t>Greg went to the gym at 6:45. He jogged for 20 min. and then took a weightlifting class for 25 min. What time did Greg finish? </a:t>
              </a:r>
            </a:p>
          </p:txBody>
        </p:sp>
      </p:grp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3E6ECC-F276-E1EB-BBC5-FBD9E9E885B9}"/>
              </a:ext>
            </a:extLst>
          </p:cNvPr>
          <p:cNvSpPr/>
          <p:nvPr/>
        </p:nvSpPr>
        <p:spPr>
          <a:xfrm>
            <a:off x="1949791" y="6132467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Start Time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18D559A-928E-2963-8D86-AC0DB4B0CC06}"/>
              </a:ext>
            </a:extLst>
          </p:cNvPr>
          <p:cNvGrpSpPr/>
          <p:nvPr/>
        </p:nvGrpSpPr>
        <p:grpSpPr>
          <a:xfrm>
            <a:off x="6909554" y="5447247"/>
            <a:ext cx="1616826" cy="1220477"/>
            <a:chOff x="6909554" y="5447247"/>
            <a:chExt cx="1616826" cy="1220477"/>
          </a:xfrm>
        </p:grpSpPr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079E6DE5-0436-0544-A9F2-947A054CD4D6}"/>
                </a:ext>
              </a:extLst>
            </p:cNvPr>
            <p:cNvSpPr txBox="1"/>
            <p:nvPr/>
          </p:nvSpPr>
          <p:spPr>
            <a:xfrm>
              <a:off x="7450910" y="5447247"/>
              <a:ext cx="66442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entury Gothic" panose="020B0502020202020204" pitchFamily="34" charset="0"/>
                  <a:ea typeface="HelloAbracadabra" pitchFamily="2" charset="0"/>
                </a:rPr>
                <a:t>7:30</a:t>
              </a:r>
              <a:endParaRPr lang="en-US" sz="1500" b="1" baseline="0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5D405FF3-F7B6-DEED-4B95-21172C638E30}"/>
                </a:ext>
              </a:extLst>
            </p:cNvPr>
            <p:cNvSpPr/>
            <p:nvPr/>
          </p:nvSpPr>
          <p:spPr>
            <a:xfrm>
              <a:off x="6909554" y="6063567"/>
              <a:ext cx="1616826" cy="60415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End Time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61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3B2DC0E-719A-B740-95E4-33D8682ADFED}"/>
              </a:ext>
            </a:extLst>
          </p:cNvPr>
          <p:cNvGrpSpPr/>
          <p:nvPr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562FFA0-836A-1D48-B054-F8E9D0A0E6CE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8C14364-5068-9943-9A0C-A51F6212919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" name="Graphic 28" descr="Group brainstorm with solid fill">
                <a:extLst>
                  <a:ext uri="{FF2B5EF4-FFF2-40B4-BE49-F238E27FC236}">
                    <a16:creationId xmlns:a16="http://schemas.microsoft.com/office/drawing/2014/main" id="{A2E7F9B5-D221-8744-A882-8587C059FAB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6B4B8AE-6D37-454F-81B9-1B9625C25C0F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D70CE944-CCCE-ED4B-A796-B5B437E77E88}"/>
              </a:ext>
            </a:extLst>
          </p:cNvPr>
          <p:cNvSpPr txBox="1"/>
          <p:nvPr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#1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4041FA6D-37B1-2B42-AEBA-182DC3F9CBC5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7B0DE07C-8A8B-794D-AB09-EFDF821F06AE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CAB0E66D-1067-3841-BD36-B83486A77997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CC8025CB-ED10-4D4C-9866-F9FBF1C05217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C49B43FA-52E3-714B-96AC-0542ECE3D687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EA0BECF0-D9D0-C141-809A-80720B8A515D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73" name="Table 13">
            <a:extLst>
              <a:ext uri="{FF2B5EF4-FFF2-40B4-BE49-F238E27FC236}">
                <a16:creationId xmlns:a16="http://schemas.microsoft.com/office/drawing/2014/main" id="{96FA09CE-E005-9B42-9544-C499AFA5C316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74" name="TextBox 73">
            <a:extLst>
              <a:ext uri="{FF2B5EF4-FFF2-40B4-BE49-F238E27FC236}">
                <a16:creationId xmlns:a16="http://schemas.microsoft.com/office/drawing/2014/main" id="{16757D68-0198-8545-BB9B-3968776097FF}"/>
              </a:ext>
            </a:extLst>
          </p:cNvPr>
          <p:cNvSpPr txBox="1"/>
          <p:nvPr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D99D1AB-4815-ED4A-A257-A4F895E97E0D}"/>
              </a:ext>
            </a:extLst>
          </p:cNvPr>
          <p:cNvSpPr txBox="1"/>
          <p:nvPr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2C0F0541-05EA-EC42-9F05-8E5FE848DA59}"/>
              </a:ext>
            </a:extLst>
          </p:cNvPr>
          <p:cNvSpPr txBox="1"/>
          <p:nvPr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AEF14E5-03DB-6F4F-89F0-BB39622B83BC}"/>
              </a:ext>
            </a:extLst>
          </p:cNvPr>
          <p:cNvSpPr txBox="1"/>
          <p:nvPr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C3266BE-8742-7941-A0B9-CC3C2CF66208}"/>
              </a:ext>
            </a:extLst>
          </p:cNvPr>
          <p:cNvSpPr txBox="1"/>
          <p:nvPr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923BA57-730C-6B4D-B8F2-86CE31C0CC84}"/>
              </a:ext>
            </a:extLst>
          </p:cNvPr>
          <p:cNvSpPr txBox="1"/>
          <p:nvPr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DDE90E1-631D-A241-ADDC-C4A2E30171F4}"/>
              </a:ext>
            </a:extLst>
          </p:cNvPr>
          <p:cNvSpPr txBox="1"/>
          <p:nvPr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4101D492-673D-D343-B450-281C7A3885CF}"/>
              </a:ext>
            </a:extLst>
          </p:cNvPr>
          <p:cNvSpPr txBox="1"/>
          <p:nvPr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6D15F5A-2F42-0642-89BF-CA29A03437AA}"/>
              </a:ext>
            </a:extLst>
          </p:cNvPr>
          <p:cNvSpPr txBox="1"/>
          <p:nvPr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0B6C30D9-9E89-3D46-B242-AE021B5BF62F}"/>
              </a:ext>
            </a:extLst>
          </p:cNvPr>
          <p:cNvSpPr txBox="1"/>
          <p:nvPr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79A0EFC-A1E5-4943-9415-D750A618E9EA}"/>
              </a:ext>
            </a:extLst>
          </p:cNvPr>
          <p:cNvSpPr txBox="1"/>
          <p:nvPr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9BC42A3-0A64-D543-85F5-66B381447DFB}"/>
              </a:ext>
            </a:extLst>
          </p:cNvPr>
          <p:cNvSpPr txBox="1"/>
          <p:nvPr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FE5E91A5-719D-6649-9E78-2E066CD21D46}"/>
              </a:ext>
            </a:extLst>
          </p:cNvPr>
          <p:cNvSpPr txBox="1"/>
          <p:nvPr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8DFDAF7-5D18-A54F-8B0C-9569ABEA169A}"/>
              </a:ext>
            </a:extLst>
          </p:cNvPr>
          <p:cNvSpPr txBox="1"/>
          <p:nvPr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BBAD6972-DD2E-6642-8A4A-8400EFD56F7D}"/>
              </a:ext>
            </a:extLst>
          </p:cNvPr>
          <p:cNvSpPr txBox="1"/>
          <p:nvPr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25EA91F7-8BE5-C449-9E39-96AE524A0858}"/>
              </a:ext>
            </a:extLst>
          </p:cNvPr>
          <p:cNvSpPr txBox="1"/>
          <p:nvPr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23B2434-11AE-AE43-A4F7-0F9ED4810A27}"/>
              </a:ext>
            </a:extLst>
          </p:cNvPr>
          <p:cNvSpPr txBox="1"/>
          <p:nvPr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E89A304F-EDEB-7E4C-9602-7496424130AC}"/>
              </a:ext>
            </a:extLst>
          </p:cNvPr>
          <p:cNvSpPr txBox="1"/>
          <p:nvPr/>
        </p:nvSpPr>
        <p:spPr>
          <a:xfrm>
            <a:off x="2428794" y="5443266"/>
            <a:ext cx="6644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6:45</a:t>
            </a:r>
            <a:endParaRPr lang="en-US" sz="1500" b="1" baseline="0" dirty="0">
              <a:solidFill>
                <a:srgbClr val="00B05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68DA3349-0F33-DD49-ADC8-654C89AF4931}"/>
              </a:ext>
            </a:extLst>
          </p:cNvPr>
          <p:cNvGrpSpPr/>
          <p:nvPr/>
        </p:nvGrpSpPr>
        <p:grpSpPr>
          <a:xfrm>
            <a:off x="2515181" y="2366593"/>
            <a:ext cx="7494114" cy="1505792"/>
            <a:chOff x="6557653" y="410859"/>
            <a:chExt cx="5268224" cy="2387894"/>
          </a:xfrm>
        </p:grpSpPr>
        <p:sp>
          <p:nvSpPr>
            <p:cNvPr id="57" name="Rounded Rectangular Callout 56">
              <a:extLst>
                <a:ext uri="{FF2B5EF4-FFF2-40B4-BE49-F238E27FC236}">
                  <a16:creationId xmlns:a16="http://schemas.microsoft.com/office/drawing/2014/main" id="{7E3EF120-BF72-824D-B1A7-254AB153F841}"/>
                </a:ext>
              </a:extLst>
            </p:cNvPr>
            <p:cNvSpPr/>
            <p:nvPr/>
          </p:nvSpPr>
          <p:spPr>
            <a:xfrm>
              <a:off x="6557653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E4C63003-8460-404E-BF18-1E08609B9791}"/>
                </a:ext>
              </a:extLst>
            </p:cNvPr>
            <p:cNvSpPr txBox="1"/>
            <p:nvPr/>
          </p:nvSpPr>
          <p:spPr>
            <a:xfrm>
              <a:off x="6875184" y="699648"/>
              <a:ext cx="4633160" cy="1827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Did you jump along the number line in a different way? Explain.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199C0079-24F6-0A40-9FED-548B05BEF38E}"/>
              </a:ext>
            </a:extLst>
          </p:cNvPr>
          <p:cNvGrpSpPr/>
          <p:nvPr/>
        </p:nvGrpSpPr>
        <p:grpSpPr>
          <a:xfrm>
            <a:off x="2649541" y="4643297"/>
            <a:ext cx="799768" cy="1497937"/>
            <a:chOff x="3429582" y="4461959"/>
            <a:chExt cx="1093087" cy="1497937"/>
          </a:xfrm>
        </p:grpSpPr>
        <p:sp>
          <p:nvSpPr>
            <p:cNvPr id="61" name="Arrow: Circular 23">
              <a:extLst>
                <a:ext uri="{FF2B5EF4-FFF2-40B4-BE49-F238E27FC236}">
                  <a16:creationId xmlns:a16="http://schemas.microsoft.com/office/drawing/2014/main" id="{B854E08E-A9C3-D14A-804C-32B1525A9A89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395BA05D-0B1B-C247-A97B-80769ACC6A4A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E4A2A842-E62D-A640-95AA-982608A93FB7}"/>
              </a:ext>
            </a:extLst>
          </p:cNvPr>
          <p:cNvGrpSpPr/>
          <p:nvPr/>
        </p:nvGrpSpPr>
        <p:grpSpPr>
          <a:xfrm>
            <a:off x="3279765" y="4640426"/>
            <a:ext cx="756136" cy="1497937"/>
            <a:chOff x="3429582" y="4461959"/>
            <a:chExt cx="1093087" cy="1497937"/>
          </a:xfrm>
        </p:grpSpPr>
        <p:sp>
          <p:nvSpPr>
            <p:cNvPr id="64" name="Arrow: Circular 23">
              <a:extLst>
                <a:ext uri="{FF2B5EF4-FFF2-40B4-BE49-F238E27FC236}">
                  <a16:creationId xmlns:a16="http://schemas.microsoft.com/office/drawing/2014/main" id="{78804024-213B-CB4B-B551-2432F7E94B42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7447E5FF-6E7A-334F-8958-692F2A6B388A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1E73C205-0A10-0444-9AA9-E7CD7A40F794}"/>
              </a:ext>
            </a:extLst>
          </p:cNvPr>
          <p:cNvGrpSpPr/>
          <p:nvPr/>
        </p:nvGrpSpPr>
        <p:grpSpPr>
          <a:xfrm>
            <a:off x="3859495" y="4643297"/>
            <a:ext cx="734865" cy="1497937"/>
            <a:chOff x="3429582" y="4461959"/>
            <a:chExt cx="1093087" cy="1497937"/>
          </a:xfrm>
        </p:grpSpPr>
        <p:sp>
          <p:nvSpPr>
            <p:cNvPr id="81" name="Arrow: Circular 23">
              <a:extLst>
                <a:ext uri="{FF2B5EF4-FFF2-40B4-BE49-F238E27FC236}">
                  <a16:creationId xmlns:a16="http://schemas.microsoft.com/office/drawing/2014/main" id="{2BE7E68F-13F6-F34D-A27E-EC5266B65D35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5DFE51A3-8B76-1D45-A9C5-DA97C271ED93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836A8A63-C5BA-D34A-A409-F2416597E1FA}"/>
              </a:ext>
            </a:extLst>
          </p:cNvPr>
          <p:cNvGrpSpPr/>
          <p:nvPr/>
        </p:nvGrpSpPr>
        <p:grpSpPr>
          <a:xfrm>
            <a:off x="4427485" y="4643743"/>
            <a:ext cx="688371" cy="1497937"/>
            <a:chOff x="3429582" y="4461959"/>
            <a:chExt cx="1093087" cy="1497937"/>
          </a:xfrm>
        </p:grpSpPr>
        <p:sp>
          <p:nvSpPr>
            <p:cNvPr id="88" name="Arrow: Circular 23">
              <a:extLst>
                <a:ext uri="{FF2B5EF4-FFF2-40B4-BE49-F238E27FC236}">
                  <a16:creationId xmlns:a16="http://schemas.microsoft.com/office/drawing/2014/main" id="{8028D0C9-CA47-FD44-85DC-3428C98CA1D3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19BEA4E4-2188-EA46-9FCA-83F004342F04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BE44C5E8-02FB-8841-89E1-C4EFDCF8288F}"/>
              </a:ext>
            </a:extLst>
          </p:cNvPr>
          <p:cNvGrpSpPr/>
          <p:nvPr/>
        </p:nvGrpSpPr>
        <p:grpSpPr>
          <a:xfrm>
            <a:off x="4959558" y="4640426"/>
            <a:ext cx="681724" cy="1497937"/>
            <a:chOff x="3429582" y="4461959"/>
            <a:chExt cx="1093087" cy="1497937"/>
          </a:xfrm>
        </p:grpSpPr>
        <p:sp>
          <p:nvSpPr>
            <p:cNvPr id="93" name="Arrow: Circular 23">
              <a:extLst>
                <a:ext uri="{FF2B5EF4-FFF2-40B4-BE49-F238E27FC236}">
                  <a16:creationId xmlns:a16="http://schemas.microsoft.com/office/drawing/2014/main" id="{24FA2D54-0259-304C-96D8-702CBD2CDF7E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E278FCDF-4D5D-CC4A-A61E-6F94757D2E54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F5BD2E49-78FF-8040-A47C-A3A603904DF0}"/>
              </a:ext>
            </a:extLst>
          </p:cNvPr>
          <p:cNvGrpSpPr/>
          <p:nvPr/>
        </p:nvGrpSpPr>
        <p:grpSpPr>
          <a:xfrm>
            <a:off x="5480701" y="4647060"/>
            <a:ext cx="734865" cy="1497937"/>
            <a:chOff x="3429582" y="4461959"/>
            <a:chExt cx="1093087" cy="1497937"/>
          </a:xfrm>
        </p:grpSpPr>
        <p:sp>
          <p:nvSpPr>
            <p:cNvPr id="97" name="Arrow: Circular 23">
              <a:extLst>
                <a:ext uri="{FF2B5EF4-FFF2-40B4-BE49-F238E27FC236}">
                  <a16:creationId xmlns:a16="http://schemas.microsoft.com/office/drawing/2014/main" id="{D5F60E23-2E04-B741-B3AC-0D3CCA915874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8179B02C-8A7B-B847-8A56-02B0AB044A31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B60F98F5-0D97-504E-B5C8-85AC1F868D50}"/>
              </a:ext>
            </a:extLst>
          </p:cNvPr>
          <p:cNvGrpSpPr/>
          <p:nvPr/>
        </p:nvGrpSpPr>
        <p:grpSpPr>
          <a:xfrm>
            <a:off x="6048802" y="4643308"/>
            <a:ext cx="734865" cy="1497937"/>
            <a:chOff x="3197366" y="4461959"/>
            <a:chExt cx="1093088" cy="1497937"/>
          </a:xfrm>
        </p:grpSpPr>
        <p:sp>
          <p:nvSpPr>
            <p:cNvPr id="105" name="Arrow: Circular 23">
              <a:extLst>
                <a:ext uri="{FF2B5EF4-FFF2-40B4-BE49-F238E27FC236}">
                  <a16:creationId xmlns:a16="http://schemas.microsoft.com/office/drawing/2014/main" id="{E074FFF1-EB2C-AA49-94AE-6AA3F55C9D23}"/>
                </a:ext>
              </a:extLst>
            </p:cNvPr>
            <p:cNvSpPr/>
            <p:nvPr/>
          </p:nvSpPr>
          <p:spPr>
            <a:xfrm>
              <a:off x="3197366" y="4755397"/>
              <a:ext cx="1093088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3F119829-A56C-CA4B-B782-FBF188166A82}"/>
                </a:ext>
              </a:extLst>
            </p:cNvPr>
            <p:cNvSpPr txBox="1"/>
            <p:nvPr/>
          </p:nvSpPr>
          <p:spPr>
            <a:xfrm>
              <a:off x="3374912" y="4461959"/>
              <a:ext cx="7847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09B35F0E-B369-934D-9EFF-39B1F93DD97B}"/>
              </a:ext>
            </a:extLst>
          </p:cNvPr>
          <p:cNvGrpSpPr/>
          <p:nvPr/>
        </p:nvGrpSpPr>
        <p:grpSpPr>
          <a:xfrm>
            <a:off x="6605645" y="4643754"/>
            <a:ext cx="688371" cy="1497937"/>
            <a:chOff x="3429582" y="4461959"/>
            <a:chExt cx="1093087" cy="1497937"/>
          </a:xfrm>
        </p:grpSpPr>
        <p:sp>
          <p:nvSpPr>
            <p:cNvPr id="108" name="Arrow: Circular 23">
              <a:extLst>
                <a:ext uri="{FF2B5EF4-FFF2-40B4-BE49-F238E27FC236}">
                  <a16:creationId xmlns:a16="http://schemas.microsoft.com/office/drawing/2014/main" id="{8E0A8779-E696-114C-9E87-54DDA5309FB1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ADF2CEC1-9F2E-BC4A-BE81-41F139AB07EF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4A73EBA5-D5CC-CD44-8677-FFEE63294411}"/>
              </a:ext>
            </a:extLst>
          </p:cNvPr>
          <p:cNvGrpSpPr/>
          <p:nvPr/>
        </p:nvGrpSpPr>
        <p:grpSpPr>
          <a:xfrm>
            <a:off x="7148870" y="4640437"/>
            <a:ext cx="681724" cy="1497937"/>
            <a:chOff x="3429582" y="4461959"/>
            <a:chExt cx="1093087" cy="1497937"/>
          </a:xfrm>
        </p:grpSpPr>
        <p:sp>
          <p:nvSpPr>
            <p:cNvPr id="111" name="Arrow: Circular 23">
              <a:extLst>
                <a:ext uri="{FF2B5EF4-FFF2-40B4-BE49-F238E27FC236}">
                  <a16:creationId xmlns:a16="http://schemas.microsoft.com/office/drawing/2014/main" id="{C1BC7E33-FFFD-3942-A3E8-7794EB86EBD3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352DC1E6-4F2B-E94D-834E-1CC741A96D22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125" name="TextBox 124">
            <a:extLst>
              <a:ext uri="{FF2B5EF4-FFF2-40B4-BE49-F238E27FC236}">
                <a16:creationId xmlns:a16="http://schemas.microsoft.com/office/drawing/2014/main" id="{F7D3D665-6F26-9240-8F34-00A45F02140D}"/>
              </a:ext>
            </a:extLst>
          </p:cNvPr>
          <p:cNvSpPr txBox="1"/>
          <p:nvPr/>
        </p:nvSpPr>
        <p:spPr>
          <a:xfrm>
            <a:off x="2838075" y="4176770"/>
            <a:ext cx="22146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3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Jog - 20 mins. 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F59082DE-6001-0143-868A-5AB1803A7725}"/>
              </a:ext>
            </a:extLst>
          </p:cNvPr>
          <p:cNvSpPr txBox="1"/>
          <p:nvPr/>
        </p:nvSpPr>
        <p:spPr>
          <a:xfrm>
            <a:off x="5147769" y="4196536"/>
            <a:ext cx="2752612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300" b="1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rPr>
              <a:t>Class - 25 mins. 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079E6DE5-0436-0544-A9F2-947A054CD4D6}"/>
              </a:ext>
            </a:extLst>
          </p:cNvPr>
          <p:cNvSpPr txBox="1"/>
          <p:nvPr/>
        </p:nvSpPr>
        <p:spPr>
          <a:xfrm>
            <a:off x="7450910" y="5447247"/>
            <a:ext cx="6644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rPr>
              <a:t>7:30</a:t>
            </a:r>
            <a:endParaRPr lang="en-US" sz="1500" b="1" baseline="0" dirty="0">
              <a:solidFill>
                <a:srgbClr val="FF000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066FA10B-52D2-E40C-8DB8-DB189959C343}"/>
              </a:ext>
            </a:extLst>
          </p:cNvPr>
          <p:cNvGrpSpPr/>
          <p:nvPr/>
        </p:nvGrpSpPr>
        <p:grpSpPr>
          <a:xfrm>
            <a:off x="3535798" y="158310"/>
            <a:ext cx="8017067" cy="1418885"/>
            <a:chOff x="2544223" y="4661193"/>
            <a:chExt cx="9928578" cy="2045997"/>
          </a:xfrm>
        </p:grpSpPr>
        <p:sp>
          <p:nvSpPr>
            <p:cNvPr id="114" name="Rounded Rectangular Callout 113">
              <a:extLst>
                <a:ext uri="{FF2B5EF4-FFF2-40B4-BE49-F238E27FC236}">
                  <a16:creationId xmlns:a16="http://schemas.microsoft.com/office/drawing/2014/main" id="{50687497-6293-BC0F-F3B3-C0CF589DCFE7}"/>
                </a:ext>
              </a:extLst>
            </p:cNvPr>
            <p:cNvSpPr/>
            <p:nvPr/>
          </p:nvSpPr>
          <p:spPr>
            <a:xfrm rot="10800000">
              <a:off x="2544223" y="4661193"/>
              <a:ext cx="9822227" cy="2045997"/>
            </a:xfrm>
            <a:prstGeom prst="wedgeRoundRectCallout">
              <a:avLst>
                <a:gd name="adj1" fmla="val 4232"/>
                <a:gd name="adj2" fmla="val -59900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F5DB47FA-F3D7-B09A-9EE1-48D8691B0C23}"/>
                </a:ext>
              </a:extLst>
            </p:cNvPr>
            <p:cNvSpPr/>
            <p:nvPr/>
          </p:nvSpPr>
          <p:spPr>
            <a:xfrm>
              <a:off x="2650576" y="4806619"/>
              <a:ext cx="9822225" cy="17974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500" dirty="0">
                  <a:latin typeface="Century Gothic" panose="020B0502020202020204" pitchFamily="34" charset="0"/>
                  <a:ea typeface="HelloAbracadabra" pitchFamily="2" charset="0"/>
                </a:rPr>
                <a:t>Greg went to the gym at 6:45. He jogged for 20 min. and then took a weightlifting class for 25 min. What time did Greg finish? </a:t>
              </a:r>
            </a:p>
          </p:txBody>
        </p:sp>
      </p:grp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3E6ECC-F276-E1EB-BBC5-FBD9E9E885B9}"/>
              </a:ext>
            </a:extLst>
          </p:cNvPr>
          <p:cNvSpPr/>
          <p:nvPr/>
        </p:nvSpPr>
        <p:spPr>
          <a:xfrm>
            <a:off x="1949791" y="6132467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Start Time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B72A2433-E579-56CF-8C22-339BE2E837F2}"/>
              </a:ext>
            </a:extLst>
          </p:cNvPr>
          <p:cNvSpPr/>
          <p:nvPr/>
        </p:nvSpPr>
        <p:spPr>
          <a:xfrm>
            <a:off x="6909554" y="6063567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End Time</a:t>
            </a:r>
          </a:p>
        </p:txBody>
      </p:sp>
    </p:spTree>
    <p:extLst>
      <p:ext uri="{BB962C8B-B14F-4D97-AF65-F5344CB8AC3E}">
        <p14:creationId xmlns:p14="http://schemas.microsoft.com/office/powerpoint/2010/main" val="2402405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F6BBF5C-B940-3747-B08F-E428FF5E6F67}"/>
              </a:ext>
            </a:extLst>
          </p:cNvPr>
          <p:cNvGrpSpPr/>
          <p:nvPr/>
        </p:nvGrpSpPr>
        <p:grpSpPr>
          <a:xfrm>
            <a:off x="200722" y="960466"/>
            <a:ext cx="11611180" cy="8256245"/>
            <a:chOff x="200722" y="960466"/>
            <a:chExt cx="11611180" cy="8256245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027255A-24F1-A643-843F-2F84BC7B52C4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 rot="1851997">
              <a:off x="2985075" y="960466"/>
              <a:ext cx="8826827" cy="8256245"/>
              <a:chOff x="-665131" y="1319646"/>
              <a:chExt cx="5556742" cy="5902666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229C85D-F641-5E47-A4A7-B1B56BC42C63}"/>
                  </a:ext>
                </a:extLst>
              </p:cNvPr>
              <p:cNvSpPr/>
              <p:nvPr userDrawn="1"/>
            </p:nvSpPr>
            <p:spPr>
              <a:xfrm>
                <a:off x="804314" y="1319646"/>
                <a:ext cx="2693730" cy="1347287"/>
              </a:xfrm>
              <a:prstGeom prst="rect">
                <a:avLst/>
              </a:prstGeom>
              <a:solidFill>
                <a:srgbClr val="FFF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8" name="Picture 7" descr="A black and white logo&#10;&#10;Description automatically generated with medium confidence">
                <a:extLst>
                  <a:ext uri="{FF2B5EF4-FFF2-40B4-BE49-F238E27FC236}">
                    <a16:creationId xmlns:a16="http://schemas.microsoft.com/office/drawing/2014/main" id="{6D07F853-0C43-334A-921B-760E19435252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578771">
                <a:off x="-665131" y="1665563"/>
                <a:ext cx="5556742" cy="5556749"/>
              </a:xfrm>
              <a:prstGeom prst="rect">
                <a:avLst/>
              </a:prstGeom>
            </p:spPr>
          </p:pic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7AF9D4BA-717C-0C46-9F39-CAEA2DB2146E}"/>
                </a:ext>
              </a:extLst>
            </p:cNvPr>
            <p:cNvGrpSpPr/>
            <p:nvPr/>
          </p:nvGrpSpPr>
          <p:grpSpPr>
            <a:xfrm>
              <a:off x="200722" y="960850"/>
              <a:ext cx="11072813" cy="923330"/>
              <a:chOff x="1314447" y="4229741"/>
              <a:chExt cx="11072813" cy="923330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4270517C-899D-1A4A-84B6-5CF693789655}"/>
                  </a:ext>
                </a:extLst>
              </p:cNvPr>
              <p:cNvSpPr/>
              <p:nvPr userDrawn="1"/>
            </p:nvSpPr>
            <p:spPr>
              <a:xfrm>
                <a:off x="4416875" y="4830645"/>
                <a:ext cx="7053944" cy="212276"/>
              </a:xfrm>
              <a:prstGeom prst="rect">
                <a:avLst/>
              </a:prstGeom>
              <a:solidFill>
                <a:srgbClr val="00F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F700B7FA-3C7B-3144-9510-DD630AD63FFA}"/>
                  </a:ext>
                </a:extLst>
              </p:cNvPr>
              <p:cNvSpPr/>
              <p:nvPr/>
            </p:nvSpPr>
            <p:spPr>
              <a:xfrm>
                <a:off x="1314447" y="4229741"/>
                <a:ext cx="11072813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 sz="2100">
                    <a:latin typeface="KG Part of Me"/>
                    <a:ea typeface="KG Part of Me"/>
                    <a:cs typeface="KG Part of Me"/>
                    <a:sym typeface="KG Part of Me"/>
                  </a:defRPr>
                </a:pPr>
                <a:r>
                  <a:rPr lang="en-US" sz="5400" b="1" i="0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LET’S DO ONE MORE TOGETHER…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951310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3B2DC0E-719A-B740-95E4-33D8682ADFED}"/>
              </a:ext>
            </a:extLst>
          </p:cNvPr>
          <p:cNvGrpSpPr/>
          <p:nvPr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562FFA0-836A-1D48-B054-F8E9D0A0E6CE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8C14364-5068-9943-9A0C-A51F6212919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" name="Graphic 28" descr="Group brainstorm with solid fill">
                <a:extLst>
                  <a:ext uri="{FF2B5EF4-FFF2-40B4-BE49-F238E27FC236}">
                    <a16:creationId xmlns:a16="http://schemas.microsoft.com/office/drawing/2014/main" id="{A2E7F9B5-D221-8744-A882-8587C059FAB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6B4B8AE-6D37-454F-81B9-1B9625C25C0F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D70CE944-CCCE-ED4B-A796-B5B437E77E88}"/>
              </a:ext>
            </a:extLst>
          </p:cNvPr>
          <p:cNvSpPr txBox="1"/>
          <p:nvPr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#2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0FF2684-0EB0-3047-ABD4-F0B8297BB812}"/>
              </a:ext>
            </a:extLst>
          </p:cNvPr>
          <p:cNvGrpSpPr/>
          <p:nvPr/>
        </p:nvGrpSpPr>
        <p:grpSpPr>
          <a:xfrm>
            <a:off x="263665" y="1022866"/>
            <a:ext cx="2643665" cy="1510666"/>
            <a:chOff x="2560507" y="2277930"/>
            <a:chExt cx="2643665" cy="1510666"/>
          </a:xfrm>
        </p:grpSpPr>
        <p:pic>
          <p:nvPicPr>
            <p:cNvPr id="30" name="Picture 29" descr="A picture containing chart&#10;&#10;Description automatically generated">
              <a:extLst>
                <a:ext uri="{FF2B5EF4-FFF2-40B4-BE49-F238E27FC236}">
                  <a16:creationId xmlns:a16="http://schemas.microsoft.com/office/drawing/2014/main" id="{84AAAD61-A697-9047-91E6-EA311A55332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0507" y="2277930"/>
              <a:ext cx="2643665" cy="1510666"/>
            </a:xfrm>
            <a:prstGeom prst="rect">
              <a:avLst/>
            </a:prstGeom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158AF277-BE63-E148-9424-432E39E3902F}"/>
                </a:ext>
              </a:extLst>
            </p:cNvPr>
            <p:cNvSpPr txBox="1"/>
            <p:nvPr/>
          </p:nvSpPr>
          <p:spPr>
            <a:xfrm>
              <a:off x="2871793" y="2578346"/>
              <a:ext cx="1959317" cy="92333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US" sz="5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5:50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5538C5E4-FAF0-6643-8793-E708611AC86A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CAB0A6B4-B5CB-AB41-8F9A-F7D8BF9BEFF3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8BFA60EB-005E-2744-AD5B-EE845A95DBDE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7A6DC8EC-D1D0-DC47-96F3-1CF459B80207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6F08342C-4922-234D-BCD2-95A265CA5FEF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5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685DA89-E132-5041-A7AC-957F453FEE1B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67" name="Table 13">
            <a:extLst>
              <a:ext uri="{FF2B5EF4-FFF2-40B4-BE49-F238E27FC236}">
                <a16:creationId xmlns:a16="http://schemas.microsoft.com/office/drawing/2014/main" id="{44A82AE3-4942-1D4A-8433-145CEAB685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329356"/>
              </p:ext>
            </p:extLst>
          </p:nvPr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68" name="TextBox 67">
            <a:extLst>
              <a:ext uri="{FF2B5EF4-FFF2-40B4-BE49-F238E27FC236}">
                <a16:creationId xmlns:a16="http://schemas.microsoft.com/office/drawing/2014/main" id="{21F5F7B6-2E1A-CF43-904A-26DDC1FC9656}"/>
              </a:ext>
            </a:extLst>
          </p:cNvPr>
          <p:cNvSpPr txBox="1"/>
          <p:nvPr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5:4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7936173E-AFCF-544B-8809-1B0221E9C0C3}"/>
              </a:ext>
            </a:extLst>
          </p:cNvPr>
          <p:cNvSpPr txBox="1"/>
          <p:nvPr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5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9728670-097A-0548-B55A-9AD43E12551D}"/>
              </a:ext>
            </a:extLst>
          </p:cNvPr>
          <p:cNvSpPr txBox="1"/>
          <p:nvPr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5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5C43626-527D-7C4D-95B2-A99067BD29C7}"/>
              </a:ext>
            </a:extLst>
          </p:cNvPr>
          <p:cNvSpPr txBox="1"/>
          <p:nvPr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5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61E53DD-6E79-8949-B933-2F55394D7FF9}"/>
              </a:ext>
            </a:extLst>
          </p:cNvPr>
          <p:cNvSpPr txBox="1"/>
          <p:nvPr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3FE35F2-F435-F14E-B01F-D1433ADF98F8}"/>
              </a:ext>
            </a:extLst>
          </p:cNvPr>
          <p:cNvSpPr txBox="1"/>
          <p:nvPr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45B6E43-D19F-8848-82A3-EA1D0C3EC601}"/>
              </a:ext>
            </a:extLst>
          </p:cNvPr>
          <p:cNvSpPr txBox="1"/>
          <p:nvPr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34A43E37-F637-8D4C-A2BE-D2165851AD83}"/>
              </a:ext>
            </a:extLst>
          </p:cNvPr>
          <p:cNvSpPr txBox="1"/>
          <p:nvPr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F38827A-C04C-3746-A46E-2D30F228E558}"/>
              </a:ext>
            </a:extLst>
          </p:cNvPr>
          <p:cNvSpPr txBox="1"/>
          <p:nvPr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F19F72E-E917-A945-AEC1-69B7FCBFD43B}"/>
              </a:ext>
            </a:extLst>
          </p:cNvPr>
          <p:cNvSpPr txBox="1"/>
          <p:nvPr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FC7CDB9-4932-0048-8816-63304CF315D3}"/>
              </a:ext>
            </a:extLst>
          </p:cNvPr>
          <p:cNvSpPr txBox="1"/>
          <p:nvPr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6129C7BE-D0B5-A942-9AE3-5E411CDD84F6}"/>
              </a:ext>
            </a:extLst>
          </p:cNvPr>
          <p:cNvSpPr txBox="1"/>
          <p:nvPr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CFDDA76-0D29-C140-A7D8-81C1E0458B0A}"/>
              </a:ext>
            </a:extLst>
          </p:cNvPr>
          <p:cNvSpPr txBox="1"/>
          <p:nvPr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7154AD8A-F36D-D448-B8F3-E71E536A9D9B}"/>
              </a:ext>
            </a:extLst>
          </p:cNvPr>
          <p:cNvSpPr txBox="1"/>
          <p:nvPr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0D1509BB-04B6-FC44-8D96-343A236E5B91}"/>
              </a:ext>
            </a:extLst>
          </p:cNvPr>
          <p:cNvSpPr txBox="1"/>
          <p:nvPr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C24897A-1C7B-AF43-8B49-D0750DC04FB9}"/>
              </a:ext>
            </a:extLst>
          </p:cNvPr>
          <p:cNvSpPr txBox="1"/>
          <p:nvPr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4BB6342-518E-DB4F-9862-358BBAEBFAE0}"/>
              </a:ext>
            </a:extLst>
          </p:cNvPr>
          <p:cNvSpPr txBox="1"/>
          <p:nvPr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5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2C7D73E9-AE30-E842-8611-50FF841B3ABD}"/>
              </a:ext>
            </a:extLst>
          </p:cNvPr>
          <p:cNvGrpSpPr/>
          <p:nvPr/>
        </p:nvGrpSpPr>
        <p:grpSpPr>
          <a:xfrm>
            <a:off x="4833027" y="2728924"/>
            <a:ext cx="7445947" cy="2435937"/>
            <a:chOff x="6388761" y="410859"/>
            <a:chExt cx="5380788" cy="2835541"/>
          </a:xfrm>
        </p:grpSpPr>
        <p:sp>
          <p:nvSpPr>
            <p:cNvPr id="90" name="Rounded Rectangular Callout 89">
              <a:extLst>
                <a:ext uri="{FF2B5EF4-FFF2-40B4-BE49-F238E27FC236}">
                  <a16:creationId xmlns:a16="http://schemas.microsoft.com/office/drawing/2014/main" id="{E0CB46F2-F728-0B40-8377-313663798BF0}"/>
                </a:ext>
              </a:extLst>
            </p:cNvPr>
            <p:cNvSpPr/>
            <p:nvPr/>
          </p:nvSpPr>
          <p:spPr>
            <a:xfrm>
              <a:off x="6388761" y="410859"/>
              <a:ext cx="5352670" cy="2835541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6C36AA8A-F026-7149-A00D-7C3B1D0DDB4B}"/>
                </a:ext>
              </a:extLst>
            </p:cNvPr>
            <p:cNvSpPr txBox="1"/>
            <p:nvPr/>
          </p:nvSpPr>
          <p:spPr>
            <a:xfrm>
              <a:off x="6501325" y="489540"/>
              <a:ext cx="5268224" cy="26033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800"/>
                </a:spcAft>
              </a:pPr>
              <a:r>
                <a:rPr lang="en-US" sz="3000" b="1" dirty="0">
                  <a:latin typeface="Century Gothic" panose="020B0502020202020204" pitchFamily="34" charset="0"/>
                  <a:ea typeface="HelloAbracadabra" pitchFamily="2" charset="0"/>
                </a:rPr>
                <a:t>We know the:</a:t>
              </a:r>
            </a:p>
            <a:p>
              <a:pPr marL="457200" indent="-457200"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2400" u="sng" dirty="0">
                  <a:latin typeface="Century Gothic" panose="020B0502020202020204" pitchFamily="34" charset="0"/>
                  <a:ea typeface="HelloAbracadabra" pitchFamily="2" charset="0"/>
                </a:rPr>
                <a:t>Start Time</a:t>
              </a:r>
              <a:r>
                <a:rPr lang="en-US" sz="2400" dirty="0">
                  <a:latin typeface="Century Gothic" panose="020B0502020202020204" pitchFamily="34" charset="0"/>
                  <a:ea typeface="HelloAbracadabra" pitchFamily="2" charset="0"/>
                </a:rPr>
                <a:t>: Sarah went to the dance at </a:t>
              </a:r>
              <a:r>
                <a:rPr lang="en-US" sz="2400" b="1" dirty="0">
                  <a:latin typeface="Century Gothic" panose="020B0502020202020204" pitchFamily="34" charset="0"/>
                  <a:ea typeface="HelloAbracadabra" pitchFamily="2" charset="0"/>
                </a:rPr>
                <a:t>5:50</a:t>
              </a:r>
            </a:p>
            <a:p>
              <a:pPr marL="457200" indent="-457200"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2400" u="sng" dirty="0">
                  <a:latin typeface="Century Gothic" panose="020B0502020202020204" pitchFamily="34" charset="0"/>
                  <a:ea typeface="HelloAbracadabra" pitchFamily="2" charset="0"/>
                </a:rPr>
                <a:t>Elapsed Time</a:t>
              </a:r>
              <a:r>
                <a:rPr lang="en-US" sz="2400" dirty="0">
                  <a:latin typeface="Century Gothic" panose="020B0502020202020204" pitchFamily="34" charset="0"/>
                  <a:ea typeface="HelloAbracadabra" pitchFamily="2" charset="0"/>
                </a:rPr>
                <a:t>: Sarah was at the dance for a total of </a:t>
              </a:r>
              <a:r>
                <a:rPr lang="en-US" sz="2400" b="1" dirty="0">
                  <a:latin typeface="Century Gothic" panose="020B0502020202020204" pitchFamily="34" charset="0"/>
                  <a:ea typeface="HelloAbracadabra" pitchFamily="2" charset="0"/>
                </a:rPr>
                <a:t>40 minutes </a:t>
              </a:r>
              <a:r>
                <a:rPr lang="en-US" sz="2400" dirty="0">
                  <a:latin typeface="Century Gothic" panose="020B0502020202020204" pitchFamily="34" charset="0"/>
                  <a:ea typeface="HelloAbracadabra" pitchFamily="2" charset="0"/>
                </a:rPr>
                <a:t>(10 min. eating and 30 min. talking)</a:t>
              </a:r>
              <a:endParaRPr lang="en-US" sz="2400" b="1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74BA2F9B-BCCA-8A4B-5827-94A9D9D03FC3}"/>
              </a:ext>
            </a:extLst>
          </p:cNvPr>
          <p:cNvGrpSpPr/>
          <p:nvPr/>
        </p:nvGrpSpPr>
        <p:grpSpPr>
          <a:xfrm>
            <a:off x="3440544" y="157561"/>
            <a:ext cx="8581114" cy="1736944"/>
            <a:chOff x="2426589" y="4661184"/>
            <a:chExt cx="10406050" cy="1938399"/>
          </a:xfrm>
        </p:grpSpPr>
        <p:sp>
          <p:nvSpPr>
            <p:cNvPr id="48" name="Rounded Rectangular Callout 47">
              <a:extLst>
                <a:ext uri="{FF2B5EF4-FFF2-40B4-BE49-F238E27FC236}">
                  <a16:creationId xmlns:a16="http://schemas.microsoft.com/office/drawing/2014/main" id="{3C1B03D8-2417-9DF5-D57D-A52E270A14D1}"/>
                </a:ext>
              </a:extLst>
            </p:cNvPr>
            <p:cNvSpPr/>
            <p:nvPr/>
          </p:nvSpPr>
          <p:spPr>
            <a:xfrm rot="10800000">
              <a:off x="2426589" y="4661184"/>
              <a:ext cx="10406050" cy="1938399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671D14B7-7E81-5C44-4F97-A0364B73B644}"/>
                </a:ext>
              </a:extLst>
            </p:cNvPr>
            <p:cNvSpPr/>
            <p:nvPr/>
          </p:nvSpPr>
          <p:spPr>
            <a:xfrm>
              <a:off x="2575130" y="4703096"/>
              <a:ext cx="10144339" cy="18891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500" dirty="0">
                  <a:latin typeface="Century Gothic" panose="020B0502020202020204" pitchFamily="34" charset="0"/>
                  <a:ea typeface="HelloAbracadabra" pitchFamily="2" charset="0"/>
                </a:rPr>
                <a:t>Sarah went to the dance at the time on the clock. First, she ate a snack for 10 minutes. Next, she talked to her friends for 30 minutes and left.  What time did Sarah leave?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245F1E58-A464-8D9D-A749-A156697EB728}"/>
              </a:ext>
            </a:extLst>
          </p:cNvPr>
          <p:cNvGrpSpPr/>
          <p:nvPr/>
        </p:nvGrpSpPr>
        <p:grpSpPr>
          <a:xfrm>
            <a:off x="421733" y="2893646"/>
            <a:ext cx="4040699" cy="2051374"/>
            <a:chOff x="6557653" y="410859"/>
            <a:chExt cx="5469639" cy="2387894"/>
          </a:xfrm>
        </p:grpSpPr>
        <p:sp>
          <p:nvSpPr>
            <p:cNvPr id="45" name="Rounded Rectangular Callout 44">
              <a:extLst>
                <a:ext uri="{FF2B5EF4-FFF2-40B4-BE49-F238E27FC236}">
                  <a16:creationId xmlns:a16="http://schemas.microsoft.com/office/drawing/2014/main" id="{694A2AC9-6115-EB4B-9FDB-196B0650D268}"/>
                </a:ext>
              </a:extLst>
            </p:cNvPr>
            <p:cNvSpPr/>
            <p:nvPr/>
          </p:nvSpPr>
          <p:spPr>
            <a:xfrm>
              <a:off x="6557653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5CFB33B5-0234-4B25-0CE2-4CECAAA4F2CD}"/>
                </a:ext>
              </a:extLst>
            </p:cNvPr>
            <p:cNvSpPr txBox="1"/>
            <p:nvPr/>
          </p:nvSpPr>
          <p:spPr>
            <a:xfrm>
              <a:off x="6759068" y="786443"/>
              <a:ext cx="5268224" cy="15584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What information do we know? </a:t>
              </a:r>
              <a:r>
                <a:rPr lang="en-US" sz="2500" b="1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Record in your Math Journal.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1794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3B2DC0E-719A-B740-95E4-33D8682ADFED}"/>
              </a:ext>
            </a:extLst>
          </p:cNvPr>
          <p:cNvGrpSpPr/>
          <p:nvPr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562FFA0-836A-1D48-B054-F8E9D0A0E6CE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8C14364-5068-9943-9A0C-A51F6212919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" name="Graphic 28" descr="Group brainstorm with solid fill">
                <a:extLst>
                  <a:ext uri="{FF2B5EF4-FFF2-40B4-BE49-F238E27FC236}">
                    <a16:creationId xmlns:a16="http://schemas.microsoft.com/office/drawing/2014/main" id="{A2E7F9B5-D221-8744-A882-8587C059FAB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6B4B8AE-6D37-454F-81B9-1B9625C25C0F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D70CE944-CCCE-ED4B-A796-B5B437E77E88}"/>
              </a:ext>
            </a:extLst>
          </p:cNvPr>
          <p:cNvSpPr txBox="1"/>
          <p:nvPr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#2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5538C5E4-FAF0-6643-8793-E708611AC86A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CAB0A6B4-B5CB-AB41-8F9A-F7D8BF9BEFF3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8BFA60EB-005E-2744-AD5B-EE845A95DBDE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7A6DC8EC-D1D0-DC47-96F3-1CF459B80207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6F08342C-4922-234D-BCD2-95A265CA5FEF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5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685DA89-E132-5041-A7AC-957F453FEE1B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67" name="Table 13">
            <a:extLst>
              <a:ext uri="{FF2B5EF4-FFF2-40B4-BE49-F238E27FC236}">
                <a16:creationId xmlns:a16="http://schemas.microsoft.com/office/drawing/2014/main" id="{44A82AE3-4942-1D4A-8433-145CEAB68504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68" name="TextBox 67">
            <a:extLst>
              <a:ext uri="{FF2B5EF4-FFF2-40B4-BE49-F238E27FC236}">
                <a16:creationId xmlns:a16="http://schemas.microsoft.com/office/drawing/2014/main" id="{21F5F7B6-2E1A-CF43-904A-26DDC1FC9656}"/>
              </a:ext>
            </a:extLst>
          </p:cNvPr>
          <p:cNvSpPr txBox="1"/>
          <p:nvPr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5:4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7936173E-AFCF-544B-8809-1B0221E9C0C3}"/>
              </a:ext>
            </a:extLst>
          </p:cNvPr>
          <p:cNvSpPr txBox="1"/>
          <p:nvPr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5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9728670-097A-0548-B55A-9AD43E12551D}"/>
              </a:ext>
            </a:extLst>
          </p:cNvPr>
          <p:cNvSpPr txBox="1"/>
          <p:nvPr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5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5C43626-527D-7C4D-95B2-A99067BD29C7}"/>
              </a:ext>
            </a:extLst>
          </p:cNvPr>
          <p:cNvSpPr txBox="1"/>
          <p:nvPr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5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61E53DD-6E79-8949-B933-2F55394D7FF9}"/>
              </a:ext>
            </a:extLst>
          </p:cNvPr>
          <p:cNvSpPr txBox="1"/>
          <p:nvPr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3FE35F2-F435-F14E-B01F-D1433ADF98F8}"/>
              </a:ext>
            </a:extLst>
          </p:cNvPr>
          <p:cNvSpPr txBox="1"/>
          <p:nvPr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45B6E43-D19F-8848-82A3-EA1D0C3EC601}"/>
              </a:ext>
            </a:extLst>
          </p:cNvPr>
          <p:cNvSpPr txBox="1"/>
          <p:nvPr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34A43E37-F637-8D4C-A2BE-D2165851AD83}"/>
              </a:ext>
            </a:extLst>
          </p:cNvPr>
          <p:cNvSpPr txBox="1"/>
          <p:nvPr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F38827A-C04C-3746-A46E-2D30F228E558}"/>
              </a:ext>
            </a:extLst>
          </p:cNvPr>
          <p:cNvSpPr txBox="1"/>
          <p:nvPr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F19F72E-E917-A945-AEC1-69B7FCBFD43B}"/>
              </a:ext>
            </a:extLst>
          </p:cNvPr>
          <p:cNvSpPr txBox="1"/>
          <p:nvPr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FC7CDB9-4932-0048-8816-63304CF315D3}"/>
              </a:ext>
            </a:extLst>
          </p:cNvPr>
          <p:cNvSpPr txBox="1"/>
          <p:nvPr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6129C7BE-D0B5-A942-9AE3-5E411CDD84F6}"/>
              </a:ext>
            </a:extLst>
          </p:cNvPr>
          <p:cNvSpPr txBox="1"/>
          <p:nvPr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CFDDA76-0D29-C140-A7D8-81C1E0458B0A}"/>
              </a:ext>
            </a:extLst>
          </p:cNvPr>
          <p:cNvSpPr txBox="1"/>
          <p:nvPr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7154AD8A-F36D-D448-B8F3-E71E536A9D9B}"/>
              </a:ext>
            </a:extLst>
          </p:cNvPr>
          <p:cNvSpPr txBox="1"/>
          <p:nvPr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0D1509BB-04B6-FC44-8D96-343A236E5B91}"/>
              </a:ext>
            </a:extLst>
          </p:cNvPr>
          <p:cNvSpPr txBox="1"/>
          <p:nvPr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C24897A-1C7B-AF43-8B49-D0750DC04FB9}"/>
              </a:ext>
            </a:extLst>
          </p:cNvPr>
          <p:cNvSpPr txBox="1"/>
          <p:nvPr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4BB6342-518E-DB4F-9862-358BBAEBFAE0}"/>
              </a:ext>
            </a:extLst>
          </p:cNvPr>
          <p:cNvSpPr txBox="1"/>
          <p:nvPr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5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5994056-3523-2F4E-BCC5-80CBFB170D50}"/>
              </a:ext>
            </a:extLst>
          </p:cNvPr>
          <p:cNvGrpSpPr/>
          <p:nvPr/>
        </p:nvGrpSpPr>
        <p:grpSpPr>
          <a:xfrm>
            <a:off x="263665" y="1022866"/>
            <a:ext cx="2643665" cy="1510666"/>
            <a:chOff x="2560507" y="2277930"/>
            <a:chExt cx="2643665" cy="1510666"/>
          </a:xfrm>
        </p:grpSpPr>
        <p:pic>
          <p:nvPicPr>
            <p:cNvPr id="40" name="Picture 39" descr="A picture containing chart&#10;&#10;Description automatically generated">
              <a:extLst>
                <a:ext uri="{FF2B5EF4-FFF2-40B4-BE49-F238E27FC236}">
                  <a16:creationId xmlns:a16="http://schemas.microsoft.com/office/drawing/2014/main" id="{EE2CFA75-5058-EC49-8534-62864AD6D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0507" y="2277930"/>
              <a:ext cx="2643665" cy="1510666"/>
            </a:xfrm>
            <a:prstGeom prst="rect">
              <a:avLst/>
            </a:prstGeom>
          </p:spPr>
        </p:pic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5B8529ED-7F79-C742-9069-4A741D15E97F}"/>
                </a:ext>
              </a:extLst>
            </p:cNvPr>
            <p:cNvSpPr txBox="1"/>
            <p:nvPr/>
          </p:nvSpPr>
          <p:spPr>
            <a:xfrm>
              <a:off x="2871793" y="2578346"/>
              <a:ext cx="1959317" cy="92333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US" sz="5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5:50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3FCD831-6264-5D43-931C-E50470151007}"/>
              </a:ext>
            </a:extLst>
          </p:cNvPr>
          <p:cNvGrpSpPr/>
          <p:nvPr/>
        </p:nvGrpSpPr>
        <p:grpSpPr>
          <a:xfrm>
            <a:off x="4632007" y="3062569"/>
            <a:ext cx="6951786" cy="1672697"/>
            <a:chOff x="6388761" y="410858"/>
            <a:chExt cx="5437117" cy="2683544"/>
          </a:xfrm>
        </p:grpSpPr>
        <p:sp>
          <p:nvSpPr>
            <p:cNvPr id="43" name="Rounded Rectangular Callout 42">
              <a:extLst>
                <a:ext uri="{FF2B5EF4-FFF2-40B4-BE49-F238E27FC236}">
                  <a16:creationId xmlns:a16="http://schemas.microsoft.com/office/drawing/2014/main" id="{33F4193D-AA93-B941-921C-FABEBEF14A5F}"/>
                </a:ext>
              </a:extLst>
            </p:cNvPr>
            <p:cNvSpPr/>
            <p:nvPr/>
          </p:nvSpPr>
          <p:spPr>
            <a:xfrm>
              <a:off x="6388761" y="410858"/>
              <a:ext cx="5437117" cy="2577173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316BA7BB-5198-1A43-BDC5-8DE829EA58F4}"/>
                </a:ext>
              </a:extLst>
            </p:cNvPr>
            <p:cNvSpPr txBox="1"/>
            <p:nvPr/>
          </p:nvSpPr>
          <p:spPr>
            <a:xfrm>
              <a:off x="6522575" y="444489"/>
              <a:ext cx="5268224" cy="2649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200"/>
                </a:spcAft>
              </a:pPr>
              <a:r>
                <a:rPr lang="en-US" sz="3000" b="1">
                  <a:latin typeface="Century Gothic" panose="020B0502020202020204" pitchFamily="34" charset="0"/>
                  <a:ea typeface="HelloAbracadabra" pitchFamily="2" charset="0"/>
                </a:rPr>
                <a:t>We need to find</a:t>
              </a:r>
              <a:r>
                <a:rPr lang="en-US" sz="3000" b="1" dirty="0">
                  <a:latin typeface="Century Gothic" panose="020B0502020202020204" pitchFamily="34" charset="0"/>
                  <a:ea typeface="HelloAbracadabra" pitchFamily="2" charset="0"/>
                </a:rPr>
                <a:t>:</a:t>
              </a:r>
            </a:p>
            <a:p>
              <a:pPr>
                <a:spcAft>
                  <a:spcPts val="200"/>
                </a:spcAft>
              </a:pPr>
              <a:endParaRPr lang="en-US" sz="800" b="1" dirty="0">
                <a:latin typeface="Century Gothic" panose="020B0502020202020204" pitchFamily="34" charset="0"/>
                <a:ea typeface="HelloAbracadabra" pitchFamily="2" charset="0"/>
              </a:endParaRPr>
            </a:p>
            <a:p>
              <a:pPr marL="457200" indent="-457200"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The time Sarah left the dance or the </a:t>
              </a:r>
              <a:r>
                <a:rPr lang="en-US" sz="2800" b="1" dirty="0">
                  <a:latin typeface="Century Gothic" panose="020B0502020202020204" pitchFamily="34" charset="0"/>
                  <a:ea typeface="HelloAbracadabra" pitchFamily="2" charset="0"/>
                </a:rPr>
                <a:t>end time</a:t>
              </a:r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.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72C5463F-1AB2-9909-71F9-B145D0770D5F}"/>
              </a:ext>
            </a:extLst>
          </p:cNvPr>
          <p:cNvGrpSpPr/>
          <p:nvPr/>
        </p:nvGrpSpPr>
        <p:grpSpPr>
          <a:xfrm>
            <a:off x="3440544" y="157561"/>
            <a:ext cx="8581114" cy="1736944"/>
            <a:chOff x="2426589" y="4661184"/>
            <a:chExt cx="10406050" cy="1938399"/>
          </a:xfrm>
        </p:grpSpPr>
        <p:sp>
          <p:nvSpPr>
            <p:cNvPr id="49" name="Rounded Rectangular Callout 48">
              <a:extLst>
                <a:ext uri="{FF2B5EF4-FFF2-40B4-BE49-F238E27FC236}">
                  <a16:creationId xmlns:a16="http://schemas.microsoft.com/office/drawing/2014/main" id="{81BFFD03-7CC4-57CD-3FE1-A96C180A0E76}"/>
                </a:ext>
              </a:extLst>
            </p:cNvPr>
            <p:cNvSpPr/>
            <p:nvPr/>
          </p:nvSpPr>
          <p:spPr>
            <a:xfrm rot="10800000">
              <a:off x="2426589" y="4661184"/>
              <a:ext cx="10406050" cy="1938399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A3E26DFF-680B-7395-658D-4ECF07AB4F99}"/>
                </a:ext>
              </a:extLst>
            </p:cNvPr>
            <p:cNvSpPr/>
            <p:nvPr/>
          </p:nvSpPr>
          <p:spPr>
            <a:xfrm>
              <a:off x="2575130" y="4703096"/>
              <a:ext cx="10144339" cy="18891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500" dirty="0">
                  <a:latin typeface="Century Gothic" panose="020B0502020202020204" pitchFamily="34" charset="0"/>
                  <a:ea typeface="HelloAbracadabra" pitchFamily="2" charset="0"/>
                </a:rPr>
                <a:t>Sarah went to the dance at the time on the clock. First, she ate a snack for 10 minutes. Next, she talked to her friends for 30 minutes and left.  What time did Sarah leave?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91F50325-70C7-0F5B-4406-604B72AC56FE}"/>
              </a:ext>
            </a:extLst>
          </p:cNvPr>
          <p:cNvGrpSpPr/>
          <p:nvPr/>
        </p:nvGrpSpPr>
        <p:grpSpPr>
          <a:xfrm>
            <a:off x="361237" y="3062569"/>
            <a:ext cx="3996734" cy="1629019"/>
            <a:chOff x="6557653" y="410859"/>
            <a:chExt cx="5410125" cy="2387894"/>
          </a:xfrm>
        </p:grpSpPr>
        <p:sp>
          <p:nvSpPr>
            <p:cNvPr id="52" name="Rounded Rectangular Callout 51">
              <a:extLst>
                <a:ext uri="{FF2B5EF4-FFF2-40B4-BE49-F238E27FC236}">
                  <a16:creationId xmlns:a16="http://schemas.microsoft.com/office/drawing/2014/main" id="{0BC87EB9-CABD-1DEA-483C-AEAEEFA755EA}"/>
                </a:ext>
              </a:extLst>
            </p:cNvPr>
            <p:cNvSpPr/>
            <p:nvPr/>
          </p:nvSpPr>
          <p:spPr>
            <a:xfrm>
              <a:off x="6557653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586D537-26E4-E9FE-5B77-E50FE874B5CE}"/>
                </a:ext>
              </a:extLst>
            </p:cNvPr>
            <p:cNvSpPr txBox="1"/>
            <p:nvPr/>
          </p:nvSpPr>
          <p:spPr>
            <a:xfrm>
              <a:off x="6699554" y="636205"/>
              <a:ext cx="5268224" cy="1962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What do we need to find? </a:t>
              </a:r>
              <a:r>
                <a:rPr lang="en-US" sz="2500" b="1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Record in your Math Journal.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839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3B2DC0E-719A-B740-95E4-33D8682ADFED}"/>
              </a:ext>
            </a:extLst>
          </p:cNvPr>
          <p:cNvGrpSpPr/>
          <p:nvPr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562FFA0-836A-1D48-B054-F8E9D0A0E6CE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8C14364-5068-9943-9A0C-A51F6212919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" name="Graphic 28" descr="Group brainstorm with solid fill">
                <a:extLst>
                  <a:ext uri="{FF2B5EF4-FFF2-40B4-BE49-F238E27FC236}">
                    <a16:creationId xmlns:a16="http://schemas.microsoft.com/office/drawing/2014/main" id="{A2E7F9B5-D221-8744-A882-8587C059FAB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6B4B8AE-6D37-454F-81B9-1B9625C25C0F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D70CE944-CCCE-ED4B-A796-B5B437E77E88}"/>
              </a:ext>
            </a:extLst>
          </p:cNvPr>
          <p:cNvSpPr txBox="1"/>
          <p:nvPr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#2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5538C5E4-FAF0-6643-8793-E708611AC86A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CAB0A6B4-B5CB-AB41-8F9A-F7D8BF9BEFF3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8BFA60EB-005E-2744-AD5B-EE845A95DBDE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7A6DC8EC-D1D0-DC47-96F3-1CF459B80207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6F08342C-4922-234D-BCD2-95A265CA5FEF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5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685DA89-E132-5041-A7AC-957F453FEE1B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67" name="Table 13">
            <a:extLst>
              <a:ext uri="{FF2B5EF4-FFF2-40B4-BE49-F238E27FC236}">
                <a16:creationId xmlns:a16="http://schemas.microsoft.com/office/drawing/2014/main" id="{44A82AE3-4942-1D4A-8433-145CEAB68504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68" name="TextBox 67">
            <a:extLst>
              <a:ext uri="{FF2B5EF4-FFF2-40B4-BE49-F238E27FC236}">
                <a16:creationId xmlns:a16="http://schemas.microsoft.com/office/drawing/2014/main" id="{21F5F7B6-2E1A-CF43-904A-26DDC1FC9656}"/>
              </a:ext>
            </a:extLst>
          </p:cNvPr>
          <p:cNvSpPr txBox="1"/>
          <p:nvPr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5:4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7936173E-AFCF-544B-8809-1B0221E9C0C3}"/>
              </a:ext>
            </a:extLst>
          </p:cNvPr>
          <p:cNvSpPr txBox="1"/>
          <p:nvPr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5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9728670-097A-0548-B55A-9AD43E12551D}"/>
              </a:ext>
            </a:extLst>
          </p:cNvPr>
          <p:cNvSpPr txBox="1"/>
          <p:nvPr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5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5C43626-527D-7C4D-95B2-A99067BD29C7}"/>
              </a:ext>
            </a:extLst>
          </p:cNvPr>
          <p:cNvSpPr txBox="1"/>
          <p:nvPr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5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61E53DD-6E79-8949-B933-2F55394D7FF9}"/>
              </a:ext>
            </a:extLst>
          </p:cNvPr>
          <p:cNvSpPr txBox="1"/>
          <p:nvPr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3FE35F2-F435-F14E-B01F-D1433ADF98F8}"/>
              </a:ext>
            </a:extLst>
          </p:cNvPr>
          <p:cNvSpPr txBox="1"/>
          <p:nvPr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45B6E43-D19F-8848-82A3-EA1D0C3EC601}"/>
              </a:ext>
            </a:extLst>
          </p:cNvPr>
          <p:cNvSpPr txBox="1"/>
          <p:nvPr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34A43E37-F637-8D4C-A2BE-D2165851AD83}"/>
              </a:ext>
            </a:extLst>
          </p:cNvPr>
          <p:cNvSpPr txBox="1"/>
          <p:nvPr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F38827A-C04C-3746-A46E-2D30F228E558}"/>
              </a:ext>
            </a:extLst>
          </p:cNvPr>
          <p:cNvSpPr txBox="1"/>
          <p:nvPr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F19F72E-E917-A945-AEC1-69B7FCBFD43B}"/>
              </a:ext>
            </a:extLst>
          </p:cNvPr>
          <p:cNvSpPr txBox="1"/>
          <p:nvPr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FC7CDB9-4932-0048-8816-63304CF315D3}"/>
              </a:ext>
            </a:extLst>
          </p:cNvPr>
          <p:cNvSpPr txBox="1"/>
          <p:nvPr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6129C7BE-D0B5-A942-9AE3-5E411CDD84F6}"/>
              </a:ext>
            </a:extLst>
          </p:cNvPr>
          <p:cNvSpPr txBox="1"/>
          <p:nvPr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CFDDA76-0D29-C140-A7D8-81C1E0458B0A}"/>
              </a:ext>
            </a:extLst>
          </p:cNvPr>
          <p:cNvSpPr txBox="1"/>
          <p:nvPr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7154AD8A-F36D-D448-B8F3-E71E536A9D9B}"/>
              </a:ext>
            </a:extLst>
          </p:cNvPr>
          <p:cNvSpPr txBox="1"/>
          <p:nvPr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0D1509BB-04B6-FC44-8D96-343A236E5B91}"/>
              </a:ext>
            </a:extLst>
          </p:cNvPr>
          <p:cNvSpPr txBox="1"/>
          <p:nvPr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C24897A-1C7B-AF43-8B49-D0750DC04FB9}"/>
              </a:ext>
            </a:extLst>
          </p:cNvPr>
          <p:cNvSpPr txBox="1"/>
          <p:nvPr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4BB6342-518E-DB4F-9862-358BBAEBFAE0}"/>
              </a:ext>
            </a:extLst>
          </p:cNvPr>
          <p:cNvSpPr txBox="1"/>
          <p:nvPr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5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5994056-3523-2F4E-BCC5-80CBFB170D50}"/>
              </a:ext>
            </a:extLst>
          </p:cNvPr>
          <p:cNvGrpSpPr/>
          <p:nvPr/>
        </p:nvGrpSpPr>
        <p:grpSpPr>
          <a:xfrm>
            <a:off x="263665" y="1022866"/>
            <a:ext cx="2643665" cy="1510666"/>
            <a:chOff x="2560507" y="2277930"/>
            <a:chExt cx="2643665" cy="1510666"/>
          </a:xfrm>
        </p:grpSpPr>
        <p:pic>
          <p:nvPicPr>
            <p:cNvPr id="40" name="Picture 39" descr="A picture containing chart&#10;&#10;Description automatically generated">
              <a:extLst>
                <a:ext uri="{FF2B5EF4-FFF2-40B4-BE49-F238E27FC236}">
                  <a16:creationId xmlns:a16="http://schemas.microsoft.com/office/drawing/2014/main" id="{EE2CFA75-5058-EC49-8534-62864AD6D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0507" y="2277930"/>
              <a:ext cx="2643665" cy="1510666"/>
            </a:xfrm>
            <a:prstGeom prst="rect">
              <a:avLst/>
            </a:prstGeom>
          </p:spPr>
        </p:pic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5B8529ED-7F79-C742-9069-4A741D15E97F}"/>
                </a:ext>
              </a:extLst>
            </p:cNvPr>
            <p:cNvSpPr txBox="1"/>
            <p:nvPr/>
          </p:nvSpPr>
          <p:spPr>
            <a:xfrm>
              <a:off x="2871793" y="2578346"/>
              <a:ext cx="1959317" cy="92333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US" sz="5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5:50</a:t>
              </a: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3ED60D11-E949-914C-93AF-6C6CAAC20DC8}"/>
              </a:ext>
            </a:extLst>
          </p:cNvPr>
          <p:cNvGrpSpPr/>
          <p:nvPr/>
        </p:nvGrpSpPr>
        <p:grpSpPr>
          <a:xfrm>
            <a:off x="3188391" y="4643297"/>
            <a:ext cx="799768" cy="1497937"/>
            <a:chOff x="3429582" y="4461959"/>
            <a:chExt cx="1093087" cy="1497937"/>
          </a:xfrm>
        </p:grpSpPr>
        <p:sp>
          <p:nvSpPr>
            <p:cNvPr id="92" name="Arrow: Circular 23">
              <a:extLst>
                <a:ext uri="{FF2B5EF4-FFF2-40B4-BE49-F238E27FC236}">
                  <a16:creationId xmlns:a16="http://schemas.microsoft.com/office/drawing/2014/main" id="{86B9CE61-5D55-A04F-9877-81843A9CE6DF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92BE91E0-E231-C94C-A03A-C0D69B7C867E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9DE0537D-D065-4E4E-A4CC-02BA60BD6A85}"/>
              </a:ext>
            </a:extLst>
          </p:cNvPr>
          <p:cNvGrpSpPr/>
          <p:nvPr/>
        </p:nvGrpSpPr>
        <p:grpSpPr>
          <a:xfrm>
            <a:off x="3818615" y="4640426"/>
            <a:ext cx="756136" cy="1497937"/>
            <a:chOff x="3429582" y="4461959"/>
            <a:chExt cx="1093087" cy="1497937"/>
          </a:xfrm>
        </p:grpSpPr>
        <p:sp>
          <p:nvSpPr>
            <p:cNvPr id="95" name="Arrow: Circular 23">
              <a:extLst>
                <a:ext uri="{FF2B5EF4-FFF2-40B4-BE49-F238E27FC236}">
                  <a16:creationId xmlns:a16="http://schemas.microsoft.com/office/drawing/2014/main" id="{4DFB4310-8D2F-2B4B-A383-9C951D69DCEB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8BA6B81F-4809-8E44-8BE3-5D942A3AE461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5DD1E7F6-5433-6C4C-8C2A-35000C10DA9E}"/>
              </a:ext>
            </a:extLst>
          </p:cNvPr>
          <p:cNvGrpSpPr/>
          <p:nvPr/>
        </p:nvGrpSpPr>
        <p:grpSpPr>
          <a:xfrm>
            <a:off x="4420721" y="4640426"/>
            <a:ext cx="681724" cy="1497937"/>
            <a:chOff x="3429582" y="4461959"/>
            <a:chExt cx="1093087" cy="1497937"/>
          </a:xfrm>
        </p:grpSpPr>
        <p:sp>
          <p:nvSpPr>
            <p:cNvPr id="98" name="Arrow: Circular 23">
              <a:extLst>
                <a:ext uri="{FF2B5EF4-FFF2-40B4-BE49-F238E27FC236}">
                  <a16:creationId xmlns:a16="http://schemas.microsoft.com/office/drawing/2014/main" id="{1784D494-4898-6E40-B86F-38890E276054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D76085AC-1760-D94A-81F5-92E3CB07A8FC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C8D00F14-1BF2-A644-9375-6E942859E057}"/>
              </a:ext>
            </a:extLst>
          </p:cNvPr>
          <p:cNvGrpSpPr/>
          <p:nvPr/>
        </p:nvGrpSpPr>
        <p:grpSpPr>
          <a:xfrm>
            <a:off x="4941864" y="4647060"/>
            <a:ext cx="734865" cy="1497937"/>
            <a:chOff x="3429582" y="4461959"/>
            <a:chExt cx="1093087" cy="1497937"/>
          </a:xfrm>
        </p:grpSpPr>
        <p:sp>
          <p:nvSpPr>
            <p:cNvPr id="101" name="Arrow: Circular 23">
              <a:extLst>
                <a:ext uri="{FF2B5EF4-FFF2-40B4-BE49-F238E27FC236}">
                  <a16:creationId xmlns:a16="http://schemas.microsoft.com/office/drawing/2014/main" id="{D5261F28-3C2A-2342-8E24-E996E9AA684E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8ABDCD89-02C6-4843-AEC3-8EB87A25368A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7041F8F0-5B01-AE40-A4BB-D3CE8C32D8CF}"/>
              </a:ext>
            </a:extLst>
          </p:cNvPr>
          <p:cNvGrpSpPr/>
          <p:nvPr/>
        </p:nvGrpSpPr>
        <p:grpSpPr>
          <a:xfrm>
            <a:off x="5509965" y="4643308"/>
            <a:ext cx="734865" cy="1497937"/>
            <a:chOff x="3197366" y="4461959"/>
            <a:chExt cx="1093088" cy="1497937"/>
          </a:xfrm>
        </p:grpSpPr>
        <p:sp>
          <p:nvSpPr>
            <p:cNvPr id="104" name="Arrow: Circular 23">
              <a:extLst>
                <a:ext uri="{FF2B5EF4-FFF2-40B4-BE49-F238E27FC236}">
                  <a16:creationId xmlns:a16="http://schemas.microsoft.com/office/drawing/2014/main" id="{8F142CB2-D22B-EE4D-A327-30D0FCC97134}"/>
                </a:ext>
              </a:extLst>
            </p:cNvPr>
            <p:cNvSpPr/>
            <p:nvPr/>
          </p:nvSpPr>
          <p:spPr>
            <a:xfrm>
              <a:off x="3197366" y="4755397"/>
              <a:ext cx="1093088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42232901-7E09-8649-B95D-1DE1B76F7675}"/>
                </a:ext>
              </a:extLst>
            </p:cNvPr>
            <p:cNvSpPr txBox="1"/>
            <p:nvPr/>
          </p:nvSpPr>
          <p:spPr>
            <a:xfrm>
              <a:off x="3374912" y="4461959"/>
              <a:ext cx="7847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43FE2C81-5110-B946-8AE3-66F44587996F}"/>
              </a:ext>
            </a:extLst>
          </p:cNvPr>
          <p:cNvGrpSpPr/>
          <p:nvPr/>
        </p:nvGrpSpPr>
        <p:grpSpPr>
          <a:xfrm>
            <a:off x="6066808" y="4643754"/>
            <a:ext cx="688371" cy="1497937"/>
            <a:chOff x="3429582" y="4461959"/>
            <a:chExt cx="1093087" cy="1497937"/>
          </a:xfrm>
        </p:grpSpPr>
        <p:sp>
          <p:nvSpPr>
            <p:cNvPr id="107" name="Arrow: Circular 23">
              <a:extLst>
                <a:ext uri="{FF2B5EF4-FFF2-40B4-BE49-F238E27FC236}">
                  <a16:creationId xmlns:a16="http://schemas.microsoft.com/office/drawing/2014/main" id="{846BC02C-BB7A-8C45-975C-2C4ACEA27BB7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6577BBB6-B99A-274D-B8BD-365AFF70F83B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109" name="TextBox 108">
            <a:extLst>
              <a:ext uri="{FF2B5EF4-FFF2-40B4-BE49-F238E27FC236}">
                <a16:creationId xmlns:a16="http://schemas.microsoft.com/office/drawing/2014/main" id="{DED227AD-0BE7-194D-B974-56C0F6A04979}"/>
              </a:ext>
            </a:extLst>
          </p:cNvPr>
          <p:cNvSpPr txBox="1"/>
          <p:nvPr/>
        </p:nvSpPr>
        <p:spPr>
          <a:xfrm>
            <a:off x="2729610" y="4308506"/>
            <a:ext cx="2214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Snack - 10 mins. 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6F6D3729-0047-F84C-B4F6-A0368527B4E0}"/>
              </a:ext>
            </a:extLst>
          </p:cNvPr>
          <p:cNvSpPr txBox="1"/>
          <p:nvPr/>
        </p:nvSpPr>
        <p:spPr>
          <a:xfrm>
            <a:off x="4999929" y="4293117"/>
            <a:ext cx="27526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rPr>
              <a:t>Talk - 30 mins. </a:t>
            </a:r>
          </a:p>
        </p:txBody>
      </p: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B3A6B291-E286-5B4D-AB07-DBB4792DB7B9}"/>
              </a:ext>
            </a:extLst>
          </p:cNvPr>
          <p:cNvGrpSpPr/>
          <p:nvPr/>
        </p:nvGrpSpPr>
        <p:grpSpPr>
          <a:xfrm>
            <a:off x="6576708" y="4639980"/>
            <a:ext cx="734865" cy="1497937"/>
            <a:chOff x="3197366" y="4461959"/>
            <a:chExt cx="1093088" cy="1497937"/>
          </a:xfrm>
        </p:grpSpPr>
        <p:sp>
          <p:nvSpPr>
            <p:cNvPr id="112" name="Arrow: Circular 23">
              <a:extLst>
                <a:ext uri="{FF2B5EF4-FFF2-40B4-BE49-F238E27FC236}">
                  <a16:creationId xmlns:a16="http://schemas.microsoft.com/office/drawing/2014/main" id="{D44B2409-521D-8048-B51D-DC9AB53CB650}"/>
                </a:ext>
              </a:extLst>
            </p:cNvPr>
            <p:cNvSpPr/>
            <p:nvPr/>
          </p:nvSpPr>
          <p:spPr>
            <a:xfrm>
              <a:off x="3197366" y="4755397"/>
              <a:ext cx="1093088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E67EE370-4EF6-734F-AF81-4984FB823928}"/>
                </a:ext>
              </a:extLst>
            </p:cNvPr>
            <p:cNvSpPr txBox="1"/>
            <p:nvPr/>
          </p:nvSpPr>
          <p:spPr>
            <a:xfrm>
              <a:off x="3374912" y="4461959"/>
              <a:ext cx="7847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1F92D5F1-B220-AC4F-8586-7AFC94316F93}"/>
              </a:ext>
            </a:extLst>
          </p:cNvPr>
          <p:cNvGrpSpPr/>
          <p:nvPr/>
        </p:nvGrpSpPr>
        <p:grpSpPr>
          <a:xfrm>
            <a:off x="7133551" y="4640426"/>
            <a:ext cx="688371" cy="1497937"/>
            <a:chOff x="3429582" y="4461959"/>
            <a:chExt cx="1093087" cy="1497937"/>
          </a:xfrm>
        </p:grpSpPr>
        <p:sp>
          <p:nvSpPr>
            <p:cNvPr id="115" name="Arrow: Circular 23">
              <a:extLst>
                <a:ext uri="{FF2B5EF4-FFF2-40B4-BE49-F238E27FC236}">
                  <a16:creationId xmlns:a16="http://schemas.microsoft.com/office/drawing/2014/main" id="{B102CA28-A4A6-7442-B6E8-48096804A36B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39919F57-2DC1-5A40-B2A8-69E3457A46A9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70CB01A1-4444-7B48-B70C-969497B73B29}"/>
              </a:ext>
            </a:extLst>
          </p:cNvPr>
          <p:cNvGrpSpPr/>
          <p:nvPr/>
        </p:nvGrpSpPr>
        <p:grpSpPr>
          <a:xfrm>
            <a:off x="3608862" y="2983539"/>
            <a:ext cx="5744634" cy="1102732"/>
            <a:chOff x="6557653" y="410859"/>
            <a:chExt cx="5329062" cy="2387894"/>
          </a:xfrm>
        </p:grpSpPr>
        <p:sp>
          <p:nvSpPr>
            <p:cNvPr id="119" name="Rounded Rectangular Callout 118">
              <a:extLst>
                <a:ext uri="{FF2B5EF4-FFF2-40B4-BE49-F238E27FC236}">
                  <a16:creationId xmlns:a16="http://schemas.microsoft.com/office/drawing/2014/main" id="{368BC8D4-28A8-4A47-8F06-52D7E3F4E09E}"/>
                </a:ext>
              </a:extLst>
            </p:cNvPr>
            <p:cNvSpPr/>
            <p:nvPr/>
          </p:nvSpPr>
          <p:spPr>
            <a:xfrm>
              <a:off x="6557653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01892A4B-2777-4F41-8986-72084E2F3C9B}"/>
                </a:ext>
              </a:extLst>
            </p:cNvPr>
            <p:cNvSpPr txBox="1"/>
            <p:nvPr/>
          </p:nvSpPr>
          <p:spPr>
            <a:xfrm>
              <a:off x="6618491" y="951202"/>
              <a:ext cx="5268224" cy="12996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3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Solve in your </a:t>
              </a:r>
              <a:r>
                <a:rPr lang="en-US" sz="3300" b="1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Math Journal</a:t>
              </a:r>
              <a:r>
                <a:rPr lang="en-US" sz="33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.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D2A61FB4-DBB5-FC5F-A40E-A975381B3AAE}"/>
              </a:ext>
            </a:extLst>
          </p:cNvPr>
          <p:cNvGrpSpPr/>
          <p:nvPr/>
        </p:nvGrpSpPr>
        <p:grpSpPr>
          <a:xfrm>
            <a:off x="2516140" y="5443266"/>
            <a:ext cx="1616826" cy="1277111"/>
            <a:chOff x="2516140" y="5443266"/>
            <a:chExt cx="1616826" cy="1277111"/>
          </a:xfrm>
        </p:grpSpPr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4F108925-E403-5D45-90CF-0F685A059A9C}"/>
                </a:ext>
              </a:extLst>
            </p:cNvPr>
            <p:cNvSpPr txBox="1"/>
            <p:nvPr/>
          </p:nvSpPr>
          <p:spPr>
            <a:xfrm>
              <a:off x="2983686" y="5443266"/>
              <a:ext cx="66442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00B050"/>
                  </a:solidFill>
                  <a:latin typeface="Century Gothic" panose="020B0502020202020204" pitchFamily="34" charset="0"/>
                  <a:ea typeface="HelloAbracadabra" pitchFamily="2" charset="0"/>
                </a:rPr>
                <a:t>5:50</a:t>
              </a:r>
              <a:endParaRPr lang="en-US" sz="1500" b="1" baseline="0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40DEE68B-E75E-60A6-7EBC-C6F69448E540}"/>
                </a:ext>
              </a:extLst>
            </p:cNvPr>
            <p:cNvSpPr/>
            <p:nvPr/>
          </p:nvSpPr>
          <p:spPr>
            <a:xfrm>
              <a:off x="2516140" y="6116220"/>
              <a:ext cx="1616826" cy="60415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Start 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Time</a:t>
              </a:r>
            </a:p>
          </p:txBody>
        </p:sp>
      </p:grpSp>
      <p:sp>
        <p:nvSpPr>
          <p:cNvPr id="127" name="TextBox 126">
            <a:extLst>
              <a:ext uri="{FF2B5EF4-FFF2-40B4-BE49-F238E27FC236}">
                <a16:creationId xmlns:a16="http://schemas.microsoft.com/office/drawing/2014/main" id="{0944CED8-AEDB-B145-9F35-83404145F605}"/>
              </a:ext>
            </a:extLst>
          </p:cNvPr>
          <p:cNvSpPr txBox="1"/>
          <p:nvPr/>
        </p:nvSpPr>
        <p:spPr>
          <a:xfrm>
            <a:off x="3281886" y="5810229"/>
            <a:ext cx="4470655" cy="341880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>
                <a:latin typeface="Century Gothic" panose="020B0502020202020204" pitchFamily="34" charset="0"/>
                <a:ea typeface="HelloAbracadabra" pitchFamily="2" charset="0"/>
              </a:rPr>
              <a:t>40 minutes</a:t>
            </a:r>
            <a:endParaRPr lang="en-US" sz="16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CEABDDE3-25F9-687E-B8C7-731C819ED5E4}"/>
              </a:ext>
            </a:extLst>
          </p:cNvPr>
          <p:cNvGrpSpPr/>
          <p:nvPr/>
        </p:nvGrpSpPr>
        <p:grpSpPr>
          <a:xfrm>
            <a:off x="3440544" y="157561"/>
            <a:ext cx="8581114" cy="1736944"/>
            <a:chOff x="2426589" y="4661184"/>
            <a:chExt cx="10406050" cy="1938399"/>
          </a:xfrm>
        </p:grpSpPr>
        <p:sp>
          <p:nvSpPr>
            <p:cNvPr id="85" name="Rounded Rectangular Callout 84">
              <a:extLst>
                <a:ext uri="{FF2B5EF4-FFF2-40B4-BE49-F238E27FC236}">
                  <a16:creationId xmlns:a16="http://schemas.microsoft.com/office/drawing/2014/main" id="{A1A64A4C-7312-C410-9279-98990D35830D}"/>
                </a:ext>
              </a:extLst>
            </p:cNvPr>
            <p:cNvSpPr/>
            <p:nvPr/>
          </p:nvSpPr>
          <p:spPr>
            <a:xfrm rot="10800000">
              <a:off x="2426589" y="4661184"/>
              <a:ext cx="10406050" cy="1938399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6C69BEB5-21F1-5269-E1A6-5A627A3A6FF1}"/>
                </a:ext>
              </a:extLst>
            </p:cNvPr>
            <p:cNvSpPr/>
            <p:nvPr/>
          </p:nvSpPr>
          <p:spPr>
            <a:xfrm>
              <a:off x="2575130" y="4703096"/>
              <a:ext cx="10144339" cy="18891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500" dirty="0">
                  <a:latin typeface="Century Gothic" panose="020B0502020202020204" pitchFamily="34" charset="0"/>
                  <a:ea typeface="HelloAbracadabra" pitchFamily="2" charset="0"/>
                </a:rPr>
                <a:t>Sarah went to the dance at the time on the clock. First, she ate a snack for 10 minutes. Next, she talked to her friends for 30 minutes and left.  What time did Sarah leave?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05019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  <p:bldP spid="12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3B2DC0E-719A-B740-95E4-33D8682ADFED}"/>
              </a:ext>
            </a:extLst>
          </p:cNvPr>
          <p:cNvGrpSpPr/>
          <p:nvPr/>
        </p:nvGrpSpPr>
        <p:grpSpPr>
          <a:xfrm>
            <a:off x="-1" y="91588"/>
            <a:ext cx="3329410" cy="711493"/>
            <a:chOff x="-1" y="91588"/>
            <a:chExt cx="3329410" cy="711493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562FFA0-836A-1D48-B054-F8E9D0A0E6CE}"/>
                </a:ext>
              </a:extLst>
            </p:cNvPr>
            <p:cNvGrpSpPr/>
            <p:nvPr userDrawn="1"/>
          </p:nvGrpSpPr>
          <p:grpSpPr>
            <a:xfrm>
              <a:off x="-1" y="91588"/>
              <a:ext cx="3243533" cy="707886"/>
              <a:chOff x="-1" y="91588"/>
              <a:chExt cx="3243533" cy="707886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8C14364-5068-9943-9A0C-A51F6212919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4EE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" name="Graphic 28" descr="Group brainstorm with solid fill">
                <a:extLst>
                  <a:ext uri="{FF2B5EF4-FFF2-40B4-BE49-F238E27FC236}">
                    <a16:creationId xmlns:a16="http://schemas.microsoft.com/office/drawing/2014/main" id="{A2E7F9B5-D221-8744-A882-8587C059FAB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1359" y="125491"/>
                <a:ext cx="640080" cy="640080"/>
              </a:xfrm>
              <a:prstGeom prst="rect">
                <a:avLst/>
              </a:prstGeom>
            </p:spPr>
          </p:pic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6B4B8AE-6D37-454F-81B9-1B9625C25C0F}"/>
                </a:ext>
              </a:extLst>
            </p:cNvPr>
            <p:cNvSpPr txBox="1"/>
            <p:nvPr userDrawn="1"/>
          </p:nvSpPr>
          <p:spPr>
            <a:xfrm>
              <a:off x="575562" y="433749"/>
              <a:ext cx="2753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LET’S WORK TOGETHER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D70CE944-CCCE-ED4B-A796-B5B437E77E88}"/>
              </a:ext>
            </a:extLst>
          </p:cNvPr>
          <p:cNvSpPr txBox="1"/>
          <p:nvPr/>
        </p:nvSpPr>
        <p:spPr>
          <a:xfrm>
            <a:off x="570529" y="19968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Problem #2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5538C5E4-FAF0-6643-8793-E708611AC86A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CAB0A6B4-B5CB-AB41-8F9A-F7D8BF9BEFF3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8BFA60EB-005E-2744-AD5B-EE845A95DBDE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7A6DC8EC-D1D0-DC47-96F3-1CF459B80207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6F08342C-4922-234D-BCD2-95A265CA5FEF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5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685DA89-E132-5041-A7AC-957F453FEE1B}"/>
              </a:ext>
            </a:extLst>
          </p:cNvPr>
          <p:cNvSpPr txBox="1"/>
          <p:nvPr/>
        </p:nvSpPr>
        <p:spPr>
          <a:xfrm>
            <a:off x="10541887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67" name="Table 13">
            <a:extLst>
              <a:ext uri="{FF2B5EF4-FFF2-40B4-BE49-F238E27FC236}">
                <a16:creationId xmlns:a16="http://schemas.microsoft.com/office/drawing/2014/main" id="{44A82AE3-4942-1D4A-8433-145CEAB68504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68" name="TextBox 67">
            <a:extLst>
              <a:ext uri="{FF2B5EF4-FFF2-40B4-BE49-F238E27FC236}">
                <a16:creationId xmlns:a16="http://schemas.microsoft.com/office/drawing/2014/main" id="{21F5F7B6-2E1A-CF43-904A-26DDC1FC9656}"/>
              </a:ext>
            </a:extLst>
          </p:cNvPr>
          <p:cNvSpPr txBox="1"/>
          <p:nvPr/>
        </p:nvSpPr>
        <p:spPr>
          <a:xfrm>
            <a:off x="1810060" y="544724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5:4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7936173E-AFCF-544B-8809-1B0221E9C0C3}"/>
              </a:ext>
            </a:extLst>
          </p:cNvPr>
          <p:cNvSpPr txBox="1"/>
          <p:nvPr/>
        </p:nvSpPr>
        <p:spPr>
          <a:xfrm>
            <a:off x="2360223" y="5447247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5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9728670-097A-0548-B55A-9AD43E12551D}"/>
              </a:ext>
            </a:extLst>
          </p:cNvPr>
          <p:cNvSpPr txBox="1"/>
          <p:nvPr/>
        </p:nvSpPr>
        <p:spPr>
          <a:xfrm>
            <a:off x="2960720" y="5446151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5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5C43626-527D-7C4D-95B2-A99067BD29C7}"/>
              </a:ext>
            </a:extLst>
          </p:cNvPr>
          <p:cNvSpPr txBox="1"/>
          <p:nvPr/>
        </p:nvSpPr>
        <p:spPr>
          <a:xfrm>
            <a:off x="3523528" y="5446150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5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61E53DD-6E79-8949-B933-2F55394D7FF9}"/>
              </a:ext>
            </a:extLst>
          </p:cNvPr>
          <p:cNvSpPr txBox="1"/>
          <p:nvPr/>
        </p:nvSpPr>
        <p:spPr>
          <a:xfrm>
            <a:off x="4088525" y="5446150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3FE35F2-F435-F14E-B01F-D1433ADF98F8}"/>
              </a:ext>
            </a:extLst>
          </p:cNvPr>
          <p:cNvSpPr txBox="1"/>
          <p:nvPr/>
        </p:nvSpPr>
        <p:spPr>
          <a:xfrm>
            <a:off x="4644019" y="5445054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45B6E43-D19F-8848-82A3-EA1D0C3EC601}"/>
              </a:ext>
            </a:extLst>
          </p:cNvPr>
          <p:cNvSpPr txBox="1"/>
          <p:nvPr/>
        </p:nvSpPr>
        <p:spPr>
          <a:xfrm>
            <a:off x="5221859" y="5445054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34A43E37-F637-8D4C-A2BE-D2165851AD83}"/>
              </a:ext>
            </a:extLst>
          </p:cNvPr>
          <p:cNvSpPr txBox="1"/>
          <p:nvPr/>
        </p:nvSpPr>
        <p:spPr>
          <a:xfrm>
            <a:off x="5769444" y="5443958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F38827A-C04C-3746-A46E-2D30F228E558}"/>
              </a:ext>
            </a:extLst>
          </p:cNvPr>
          <p:cNvSpPr txBox="1"/>
          <p:nvPr/>
        </p:nvSpPr>
        <p:spPr>
          <a:xfrm>
            <a:off x="6298654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F19F72E-E917-A945-AEC1-69B7FCBFD43B}"/>
              </a:ext>
            </a:extLst>
          </p:cNvPr>
          <p:cNvSpPr txBox="1"/>
          <p:nvPr/>
        </p:nvSpPr>
        <p:spPr>
          <a:xfrm>
            <a:off x="6866510" y="5443957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FC7CDB9-4932-0048-8816-63304CF315D3}"/>
              </a:ext>
            </a:extLst>
          </p:cNvPr>
          <p:cNvSpPr txBox="1"/>
          <p:nvPr/>
        </p:nvSpPr>
        <p:spPr>
          <a:xfrm>
            <a:off x="7431982" y="5445054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6129C7BE-D0B5-A942-9AE3-5E411CDD84F6}"/>
              </a:ext>
            </a:extLst>
          </p:cNvPr>
          <p:cNvSpPr txBox="1"/>
          <p:nvPr/>
        </p:nvSpPr>
        <p:spPr>
          <a:xfrm>
            <a:off x="8004939" y="5443958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CFDDA76-0D29-C140-A7D8-81C1E0458B0A}"/>
              </a:ext>
            </a:extLst>
          </p:cNvPr>
          <p:cNvSpPr txBox="1"/>
          <p:nvPr/>
        </p:nvSpPr>
        <p:spPr>
          <a:xfrm>
            <a:off x="8556001" y="544395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7154AD8A-F36D-D448-B8F3-E71E536A9D9B}"/>
              </a:ext>
            </a:extLst>
          </p:cNvPr>
          <p:cNvSpPr txBox="1"/>
          <p:nvPr/>
        </p:nvSpPr>
        <p:spPr>
          <a:xfrm>
            <a:off x="9112145" y="5443957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0D1509BB-04B6-FC44-8D96-343A236E5B91}"/>
              </a:ext>
            </a:extLst>
          </p:cNvPr>
          <p:cNvSpPr txBox="1"/>
          <p:nvPr/>
        </p:nvSpPr>
        <p:spPr>
          <a:xfrm>
            <a:off x="9723853" y="5448006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C24897A-1C7B-AF43-8B49-D0750DC04FB9}"/>
              </a:ext>
            </a:extLst>
          </p:cNvPr>
          <p:cNvSpPr txBox="1"/>
          <p:nvPr/>
        </p:nvSpPr>
        <p:spPr>
          <a:xfrm>
            <a:off x="10254621" y="5448006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4BB6342-518E-DB4F-9862-358BBAEBFAE0}"/>
              </a:ext>
            </a:extLst>
          </p:cNvPr>
          <p:cNvSpPr txBox="1"/>
          <p:nvPr/>
        </p:nvSpPr>
        <p:spPr>
          <a:xfrm>
            <a:off x="1111646" y="5449482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5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5994056-3523-2F4E-BCC5-80CBFB170D50}"/>
              </a:ext>
            </a:extLst>
          </p:cNvPr>
          <p:cNvGrpSpPr/>
          <p:nvPr/>
        </p:nvGrpSpPr>
        <p:grpSpPr>
          <a:xfrm>
            <a:off x="263665" y="1022866"/>
            <a:ext cx="2643665" cy="1510666"/>
            <a:chOff x="2560507" y="2277930"/>
            <a:chExt cx="2643665" cy="1510666"/>
          </a:xfrm>
        </p:grpSpPr>
        <p:pic>
          <p:nvPicPr>
            <p:cNvPr id="40" name="Picture 39" descr="A picture containing chart&#10;&#10;Description automatically generated">
              <a:extLst>
                <a:ext uri="{FF2B5EF4-FFF2-40B4-BE49-F238E27FC236}">
                  <a16:creationId xmlns:a16="http://schemas.microsoft.com/office/drawing/2014/main" id="{EE2CFA75-5058-EC49-8534-62864AD6D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0507" y="2277930"/>
              <a:ext cx="2643665" cy="1510666"/>
            </a:xfrm>
            <a:prstGeom prst="rect">
              <a:avLst/>
            </a:prstGeom>
          </p:spPr>
        </p:pic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5B8529ED-7F79-C742-9069-4A741D15E97F}"/>
                </a:ext>
              </a:extLst>
            </p:cNvPr>
            <p:cNvSpPr txBox="1"/>
            <p:nvPr/>
          </p:nvSpPr>
          <p:spPr>
            <a:xfrm>
              <a:off x="2871793" y="2578346"/>
              <a:ext cx="1959317" cy="92333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US" sz="5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5:50</a:t>
              </a:r>
            </a:p>
          </p:txBody>
        </p:sp>
      </p:grpSp>
      <p:sp>
        <p:nvSpPr>
          <p:cNvPr id="90" name="TextBox 89">
            <a:extLst>
              <a:ext uri="{FF2B5EF4-FFF2-40B4-BE49-F238E27FC236}">
                <a16:creationId xmlns:a16="http://schemas.microsoft.com/office/drawing/2014/main" id="{4F108925-E403-5D45-90CF-0F685A059A9C}"/>
              </a:ext>
            </a:extLst>
          </p:cNvPr>
          <p:cNvSpPr txBox="1"/>
          <p:nvPr/>
        </p:nvSpPr>
        <p:spPr>
          <a:xfrm>
            <a:off x="2983686" y="5443266"/>
            <a:ext cx="6644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5:50</a:t>
            </a:r>
            <a:endParaRPr lang="en-US" sz="1500" b="1" baseline="0" dirty="0">
              <a:solidFill>
                <a:srgbClr val="00B05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3ED60D11-E949-914C-93AF-6C6CAAC20DC8}"/>
              </a:ext>
            </a:extLst>
          </p:cNvPr>
          <p:cNvGrpSpPr/>
          <p:nvPr/>
        </p:nvGrpSpPr>
        <p:grpSpPr>
          <a:xfrm>
            <a:off x="3188391" y="4643297"/>
            <a:ext cx="799768" cy="1497937"/>
            <a:chOff x="3429582" y="4461959"/>
            <a:chExt cx="1093087" cy="1497937"/>
          </a:xfrm>
        </p:grpSpPr>
        <p:sp>
          <p:nvSpPr>
            <p:cNvPr id="92" name="Arrow: Circular 23">
              <a:extLst>
                <a:ext uri="{FF2B5EF4-FFF2-40B4-BE49-F238E27FC236}">
                  <a16:creationId xmlns:a16="http://schemas.microsoft.com/office/drawing/2014/main" id="{86B9CE61-5D55-A04F-9877-81843A9CE6DF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92BE91E0-E231-C94C-A03A-C0D69B7C867E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9DE0537D-D065-4E4E-A4CC-02BA60BD6A85}"/>
              </a:ext>
            </a:extLst>
          </p:cNvPr>
          <p:cNvGrpSpPr/>
          <p:nvPr/>
        </p:nvGrpSpPr>
        <p:grpSpPr>
          <a:xfrm>
            <a:off x="3818615" y="4640426"/>
            <a:ext cx="756136" cy="1497937"/>
            <a:chOff x="3429582" y="4461959"/>
            <a:chExt cx="1093087" cy="1497937"/>
          </a:xfrm>
        </p:grpSpPr>
        <p:sp>
          <p:nvSpPr>
            <p:cNvPr id="95" name="Arrow: Circular 23">
              <a:extLst>
                <a:ext uri="{FF2B5EF4-FFF2-40B4-BE49-F238E27FC236}">
                  <a16:creationId xmlns:a16="http://schemas.microsoft.com/office/drawing/2014/main" id="{4DFB4310-8D2F-2B4B-A383-9C951D69DCEB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8BA6B81F-4809-8E44-8BE3-5D942A3AE461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5DD1E7F6-5433-6C4C-8C2A-35000C10DA9E}"/>
              </a:ext>
            </a:extLst>
          </p:cNvPr>
          <p:cNvGrpSpPr/>
          <p:nvPr/>
        </p:nvGrpSpPr>
        <p:grpSpPr>
          <a:xfrm>
            <a:off x="4420721" y="4640426"/>
            <a:ext cx="681724" cy="1497937"/>
            <a:chOff x="3429582" y="4461959"/>
            <a:chExt cx="1093087" cy="1497937"/>
          </a:xfrm>
        </p:grpSpPr>
        <p:sp>
          <p:nvSpPr>
            <p:cNvPr id="98" name="Arrow: Circular 23">
              <a:extLst>
                <a:ext uri="{FF2B5EF4-FFF2-40B4-BE49-F238E27FC236}">
                  <a16:creationId xmlns:a16="http://schemas.microsoft.com/office/drawing/2014/main" id="{1784D494-4898-6E40-B86F-38890E276054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D76085AC-1760-D94A-81F5-92E3CB07A8FC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C8D00F14-1BF2-A644-9375-6E942859E057}"/>
              </a:ext>
            </a:extLst>
          </p:cNvPr>
          <p:cNvGrpSpPr/>
          <p:nvPr/>
        </p:nvGrpSpPr>
        <p:grpSpPr>
          <a:xfrm>
            <a:off x="4941864" y="4647060"/>
            <a:ext cx="734865" cy="1497937"/>
            <a:chOff x="3429582" y="4461959"/>
            <a:chExt cx="1093087" cy="1497937"/>
          </a:xfrm>
        </p:grpSpPr>
        <p:sp>
          <p:nvSpPr>
            <p:cNvPr id="101" name="Arrow: Circular 23">
              <a:extLst>
                <a:ext uri="{FF2B5EF4-FFF2-40B4-BE49-F238E27FC236}">
                  <a16:creationId xmlns:a16="http://schemas.microsoft.com/office/drawing/2014/main" id="{D5261F28-3C2A-2342-8E24-E996E9AA684E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8ABDCD89-02C6-4843-AEC3-8EB87A25368A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7041F8F0-5B01-AE40-A4BB-D3CE8C32D8CF}"/>
              </a:ext>
            </a:extLst>
          </p:cNvPr>
          <p:cNvGrpSpPr/>
          <p:nvPr/>
        </p:nvGrpSpPr>
        <p:grpSpPr>
          <a:xfrm>
            <a:off x="5509965" y="4643308"/>
            <a:ext cx="734865" cy="1497937"/>
            <a:chOff x="3197366" y="4461959"/>
            <a:chExt cx="1093088" cy="1497937"/>
          </a:xfrm>
        </p:grpSpPr>
        <p:sp>
          <p:nvSpPr>
            <p:cNvPr id="104" name="Arrow: Circular 23">
              <a:extLst>
                <a:ext uri="{FF2B5EF4-FFF2-40B4-BE49-F238E27FC236}">
                  <a16:creationId xmlns:a16="http://schemas.microsoft.com/office/drawing/2014/main" id="{8F142CB2-D22B-EE4D-A327-30D0FCC97134}"/>
                </a:ext>
              </a:extLst>
            </p:cNvPr>
            <p:cNvSpPr/>
            <p:nvPr/>
          </p:nvSpPr>
          <p:spPr>
            <a:xfrm>
              <a:off x="3197366" y="4755397"/>
              <a:ext cx="1093088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42232901-7E09-8649-B95D-1DE1B76F7675}"/>
                </a:ext>
              </a:extLst>
            </p:cNvPr>
            <p:cNvSpPr txBox="1"/>
            <p:nvPr/>
          </p:nvSpPr>
          <p:spPr>
            <a:xfrm>
              <a:off x="3374912" y="4461959"/>
              <a:ext cx="7847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43FE2C81-5110-B946-8AE3-66F44587996F}"/>
              </a:ext>
            </a:extLst>
          </p:cNvPr>
          <p:cNvGrpSpPr/>
          <p:nvPr/>
        </p:nvGrpSpPr>
        <p:grpSpPr>
          <a:xfrm>
            <a:off x="6066808" y="4643754"/>
            <a:ext cx="688371" cy="1497937"/>
            <a:chOff x="3429582" y="4461959"/>
            <a:chExt cx="1093087" cy="1497937"/>
          </a:xfrm>
        </p:grpSpPr>
        <p:sp>
          <p:nvSpPr>
            <p:cNvPr id="107" name="Arrow: Circular 23">
              <a:extLst>
                <a:ext uri="{FF2B5EF4-FFF2-40B4-BE49-F238E27FC236}">
                  <a16:creationId xmlns:a16="http://schemas.microsoft.com/office/drawing/2014/main" id="{846BC02C-BB7A-8C45-975C-2C4ACEA27BB7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6577BBB6-B99A-274D-B8BD-365AFF70F83B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109" name="TextBox 108">
            <a:extLst>
              <a:ext uri="{FF2B5EF4-FFF2-40B4-BE49-F238E27FC236}">
                <a16:creationId xmlns:a16="http://schemas.microsoft.com/office/drawing/2014/main" id="{DED227AD-0BE7-194D-B974-56C0F6A04979}"/>
              </a:ext>
            </a:extLst>
          </p:cNvPr>
          <p:cNvSpPr txBox="1"/>
          <p:nvPr/>
        </p:nvSpPr>
        <p:spPr>
          <a:xfrm>
            <a:off x="2729610" y="4308506"/>
            <a:ext cx="2214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Snack - 10 mins. 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6F6D3729-0047-F84C-B4F6-A0368527B4E0}"/>
              </a:ext>
            </a:extLst>
          </p:cNvPr>
          <p:cNvSpPr txBox="1"/>
          <p:nvPr/>
        </p:nvSpPr>
        <p:spPr>
          <a:xfrm>
            <a:off x="4999929" y="4293117"/>
            <a:ext cx="27526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rPr>
              <a:t>Talk - 30 mins. </a:t>
            </a:r>
          </a:p>
        </p:txBody>
      </p: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B3A6B291-E286-5B4D-AB07-DBB4792DB7B9}"/>
              </a:ext>
            </a:extLst>
          </p:cNvPr>
          <p:cNvGrpSpPr/>
          <p:nvPr/>
        </p:nvGrpSpPr>
        <p:grpSpPr>
          <a:xfrm>
            <a:off x="6576708" y="4639980"/>
            <a:ext cx="734865" cy="1497937"/>
            <a:chOff x="3197366" y="4461959"/>
            <a:chExt cx="1093088" cy="1497937"/>
          </a:xfrm>
        </p:grpSpPr>
        <p:sp>
          <p:nvSpPr>
            <p:cNvPr id="112" name="Arrow: Circular 23">
              <a:extLst>
                <a:ext uri="{FF2B5EF4-FFF2-40B4-BE49-F238E27FC236}">
                  <a16:creationId xmlns:a16="http://schemas.microsoft.com/office/drawing/2014/main" id="{D44B2409-521D-8048-B51D-DC9AB53CB650}"/>
                </a:ext>
              </a:extLst>
            </p:cNvPr>
            <p:cNvSpPr/>
            <p:nvPr/>
          </p:nvSpPr>
          <p:spPr>
            <a:xfrm>
              <a:off x="3197366" y="4755397"/>
              <a:ext cx="1093088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E67EE370-4EF6-734F-AF81-4984FB823928}"/>
                </a:ext>
              </a:extLst>
            </p:cNvPr>
            <p:cNvSpPr txBox="1"/>
            <p:nvPr/>
          </p:nvSpPr>
          <p:spPr>
            <a:xfrm>
              <a:off x="3374912" y="4461959"/>
              <a:ext cx="7847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1F92D5F1-B220-AC4F-8586-7AFC94316F93}"/>
              </a:ext>
            </a:extLst>
          </p:cNvPr>
          <p:cNvGrpSpPr/>
          <p:nvPr/>
        </p:nvGrpSpPr>
        <p:grpSpPr>
          <a:xfrm>
            <a:off x="7133551" y="4640426"/>
            <a:ext cx="688371" cy="1497937"/>
            <a:chOff x="3429582" y="4461959"/>
            <a:chExt cx="1093087" cy="1497937"/>
          </a:xfrm>
        </p:grpSpPr>
        <p:sp>
          <p:nvSpPr>
            <p:cNvPr id="115" name="Arrow: Circular 23">
              <a:extLst>
                <a:ext uri="{FF2B5EF4-FFF2-40B4-BE49-F238E27FC236}">
                  <a16:creationId xmlns:a16="http://schemas.microsoft.com/office/drawing/2014/main" id="{B102CA28-A4A6-7442-B6E8-48096804A36B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39919F57-2DC1-5A40-B2A8-69E3457A46A9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AF364C1A-5485-F74B-8337-74A994A0ADA4}"/>
              </a:ext>
            </a:extLst>
          </p:cNvPr>
          <p:cNvGrpSpPr/>
          <p:nvPr/>
        </p:nvGrpSpPr>
        <p:grpSpPr>
          <a:xfrm>
            <a:off x="228693" y="2722317"/>
            <a:ext cx="5629918" cy="1507145"/>
            <a:chOff x="6541826" y="410859"/>
            <a:chExt cx="5284052" cy="2387894"/>
          </a:xfrm>
        </p:grpSpPr>
        <p:sp>
          <p:nvSpPr>
            <p:cNvPr id="118" name="Rounded Rectangular Callout 117">
              <a:extLst>
                <a:ext uri="{FF2B5EF4-FFF2-40B4-BE49-F238E27FC236}">
                  <a16:creationId xmlns:a16="http://schemas.microsoft.com/office/drawing/2014/main" id="{12EFA543-C27A-7F4C-B57E-DB17C5958EF5}"/>
                </a:ext>
              </a:extLst>
            </p:cNvPr>
            <p:cNvSpPr/>
            <p:nvPr/>
          </p:nvSpPr>
          <p:spPr>
            <a:xfrm>
              <a:off x="6557654" y="410859"/>
              <a:ext cx="5268224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DB90774F-413A-0047-A2B2-93AD9F9A9BF0}"/>
                </a:ext>
              </a:extLst>
            </p:cNvPr>
            <p:cNvSpPr txBox="1"/>
            <p:nvPr/>
          </p:nvSpPr>
          <p:spPr>
            <a:xfrm>
              <a:off x="6541826" y="694806"/>
              <a:ext cx="5268224" cy="8289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What time did Sarah leave?</a:t>
              </a: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35B9732A-7887-2A46-9944-A7D24534AF24}"/>
              </a:ext>
            </a:extLst>
          </p:cNvPr>
          <p:cNvGrpSpPr/>
          <p:nvPr/>
        </p:nvGrpSpPr>
        <p:grpSpPr>
          <a:xfrm>
            <a:off x="6395151" y="2671180"/>
            <a:ext cx="5808063" cy="1507145"/>
            <a:chOff x="6376554" y="410859"/>
            <a:chExt cx="5793417" cy="2387894"/>
          </a:xfrm>
        </p:grpSpPr>
        <p:sp>
          <p:nvSpPr>
            <p:cNvPr id="121" name="Rounded Rectangular Callout 120">
              <a:extLst>
                <a:ext uri="{FF2B5EF4-FFF2-40B4-BE49-F238E27FC236}">
                  <a16:creationId xmlns:a16="http://schemas.microsoft.com/office/drawing/2014/main" id="{AEED2C9A-DA50-BB4C-9E1E-03316EAE06FC}"/>
                </a:ext>
              </a:extLst>
            </p:cNvPr>
            <p:cNvSpPr/>
            <p:nvPr/>
          </p:nvSpPr>
          <p:spPr>
            <a:xfrm>
              <a:off x="6376554" y="410859"/>
              <a:ext cx="5612319" cy="238789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CEC2B6A5-6A83-2A4B-8AA2-0A62B78489A4}"/>
                </a:ext>
              </a:extLst>
            </p:cNvPr>
            <p:cNvSpPr txBox="1"/>
            <p:nvPr/>
          </p:nvSpPr>
          <p:spPr>
            <a:xfrm>
              <a:off x="6426801" y="550083"/>
              <a:ext cx="5743170" cy="21943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Can you think of another way to jump along the number line? Explain.</a:t>
              </a:r>
            </a:p>
          </p:txBody>
        </p:sp>
      </p:grpSp>
      <p:sp>
        <p:nvSpPr>
          <p:cNvPr id="123" name="TextBox 122">
            <a:extLst>
              <a:ext uri="{FF2B5EF4-FFF2-40B4-BE49-F238E27FC236}">
                <a16:creationId xmlns:a16="http://schemas.microsoft.com/office/drawing/2014/main" id="{C589FDBE-C7C0-4845-9EE3-B620F6657265}"/>
              </a:ext>
            </a:extLst>
          </p:cNvPr>
          <p:cNvSpPr txBox="1"/>
          <p:nvPr/>
        </p:nvSpPr>
        <p:spPr>
          <a:xfrm>
            <a:off x="1094247" y="3484154"/>
            <a:ext cx="3915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rPr>
              <a:t>Sarah left at 6:30.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BA6DBF53-719E-B010-8F44-69C4FEACCBD8}"/>
              </a:ext>
            </a:extLst>
          </p:cNvPr>
          <p:cNvSpPr/>
          <p:nvPr/>
        </p:nvSpPr>
        <p:spPr>
          <a:xfrm>
            <a:off x="2516140" y="6116220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Start 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Time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4031CBE-18FD-3AFF-5097-E91B3881AAEB}"/>
              </a:ext>
            </a:extLst>
          </p:cNvPr>
          <p:cNvGrpSpPr/>
          <p:nvPr/>
        </p:nvGrpSpPr>
        <p:grpSpPr>
          <a:xfrm>
            <a:off x="6973967" y="5447247"/>
            <a:ext cx="1616826" cy="1273129"/>
            <a:chOff x="6973967" y="5447247"/>
            <a:chExt cx="1616826" cy="1273129"/>
          </a:xfrm>
        </p:grpSpPr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67930029-D751-1B41-BD5F-914B58E480B3}"/>
                </a:ext>
              </a:extLst>
            </p:cNvPr>
            <p:cNvSpPr txBox="1"/>
            <p:nvPr/>
          </p:nvSpPr>
          <p:spPr>
            <a:xfrm>
              <a:off x="7450910" y="5447247"/>
              <a:ext cx="66442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entury Gothic" panose="020B0502020202020204" pitchFamily="34" charset="0"/>
                  <a:ea typeface="HelloAbracadabra" pitchFamily="2" charset="0"/>
                </a:rPr>
                <a:t>6:30</a:t>
              </a:r>
              <a:endParaRPr lang="en-US" sz="1500" b="1" baseline="0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F0ABCE19-00BB-A79B-ECC0-A09EC52C57DC}"/>
                </a:ext>
              </a:extLst>
            </p:cNvPr>
            <p:cNvSpPr/>
            <p:nvPr/>
          </p:nvSpPr>
          <p:spPr>
            <a:xfrm>
              <a:off x="6973967" y="6116219"/>
              <a:ext cx="1616826" cy="60415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End 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Time</a:t>
              </a:r>
            </a:p>
          </p:txBody>
        </p:sp>
      </p:grpSp>
      <p:sp>
        <p:nvSpPr>
          <p:cNvPr id="84" name="TextBox 83">
            <a:extLst>
              <a:ext uri="{FF2B5EF4-FFF2-40B4-BE49-F238E27FC236}">
                <a16:creationId xmlns:a16="http://schemas.microsoft.com/office/drawing/2014/main" id="{890D10CC-215D-EAA3-D197-A6C04B413E7A}"/>
              </a:ext>
            </a:extLst>
          </p:cNvPr>
          <p:cNvSpPr txBox="1"/>
          <p:nvPr/>
        </p:nvSpPr>
        <p:spPr>
          <a:xfrm>
            <a:off x="3281886" y="5810229"/>
            <a:ext cx="4470655" cy="341880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>
                <a:latin typeface="Century Gothic" panose="020B0502020202020204" pitchFamily="34" charset="0"/>
                <a:ea typeface="HelloAbracadabra" pitchFamily="2" charset="0"/>
              </a:rPr>
              <a:t>40 minutes</a:t>
            </a:r>
            <a:endParaRPr lang="en-US" sz="16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BB6E2B8B-6462-F04D-2998-ECCDBAA9114A}"/>
              </a:ext>
            </a:extLst>
          </p:cNvPr>
          <p:cNvGrpSpPr/>
          <p:nvPr/>
        </p:nvGrpSpPr>
        <p:grpSpPr>
          <a:xfrm>
            <a:off x="3440544" y="157561"/>
            <a:ext cx="8581114" cy="1736944"/>
            <a:chOff x="2426589" y="4661184"/>
            <a:chExt cx="10406050" cy="1938399"/>
          </a:xfrm>
        </p:grpSpPr>
        <p:sp>
          <p:nvSpPr>
            <p:cNvPr id="86" name="Rounded Rectangular Callout 85">
              <a:extLst>
                <a:ext uri="{FF2B5EF4-FFF2-40B4-BE49-F238E27FC236}">
                  <a16:creationId xmlns:a16="http://schemas.microsoft.com/office/drawing/2014/main" id="{697D564A-C54C-193E-3D09-86AF5F5427D0}"/>
                </a:ext>
              </a:extLst>
            </p:cNvPr>
            <p:cNvSpPr/>
            <p:nvPr/>
          </p:nvSpPr>
          <p:spPr>
            <a:xfrm rot="10800000">
              <a:off x="2426589" y="4661184"/>
              <a:ext cx="10406050" cy="1938399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7CDEFFEE-A747-3B2D-5740-E637907E7E8C}"/>
                </a:ext>
              </a:extLst>
            </p:cNvPr>
            <p:cNvSpPr/>
            <p:nvPr/>
          </p:nvSpPr>
          <p:spPr>
            <a:xfrm>
              <a:off x="2575130" y="4703096"/>
              <a:ext cx="10144339" cy="18891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500" dirty="0">
                  <a:latin typeface="Century Gothic" panose="020B0502020202020204" pitchFamily="34" charset="0"/>
                  <a:ea typeface="HelloAbracadabra" pitchFamily="2" charset="0"/>
                </a:rPr>
                <a:t>Sarah went to the dance at the time on the clock. First, she ate a snack for 10 minutes. Next, she talked to her friends for 30 minutes and left.  What time did Sarah leave?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3535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29A9771-D7BE-4C42-B927-71AF560135A0}"/>
              </a:ext>
            </a:extLst>
          </p:cNvPr>
          <p:cNvSpPr/>
          <p:nvPr/>
        </p:nvSpPr>
        <p:spPr>
          <a:xfrm>
            <a:off x="2114906" y="248387"/>
            <a:ext cx="8134709" cy="101566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714EE73-BD53-AD4A-B899-83BB841A999E}"/>
              </a:ext>
            </a:extLst>
          </p:cNvPr>
          <p:cNvSpPr/>
          <p:nvPr/>
        </p:nvSpPr>
        <p:spPr>
          <a:xfrm>
            <a:off x="2028645" y="166885"/>
            <a:ext cx="8134709" cy="101566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BB04AB-2F7C-EE47-ACCE-3E762488A700}"/>
              </a:ext>
            </a:extLst>
          </p:cNvPr>
          <p:cNvSpPr txBox="1"/>
          <p:nvPr/>
        </p:nvSpPr>
        <p:spPr>
          <a:xfrm>
            <a:off x="1942385" y="213051"/>
            <a:ext cx="8134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rPr>
              <a:t>CHECK - IN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AA132A-30CA-B84A-A477-429362C2C121}"/>
              </a:ext>
            </a:extLst>
          </p:cNvPr>
          <p:cNvSpPr txBox="1"/>
          <p:nvPr/>
        </p:nvSpPr>
        <p:spPr>
          <a:xfrm>
            <a:off x="370278" y="2290226"/>
            <a:ext cx="11623964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l">
              <a:spcAft>
                <a:spcPts val="900"/>
              </a:spcAft>
              <a:buFont typeface="Wingdings" pitchFamily="2" charset="2"/>
              <a:buChar char="q"/>
            </a:pPr>
            <a:r>
              <a:rPr lang="en-US" sz="44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What did you notice?</a:t>
            </a:r>
          </a:p>
          <a:p>
            <a:pPr marL="571500" indent="-571500" algn="l">
              <a:spcAft>
                <a:spcPts val="900"/>
              </a:spcAft>
              <a:buFont typeface="Wingdings" pitchFamily="2" charset="2"/>
              <a:buChar char="q"/>
            </a:pPr>
            <a:r>
              <a:rPr lang="en-US" sz="44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Can you make a connection to anything else you already know? How?</a:t>
            </a:r>
          </a:p>
          <a:p>
            <a:pPr marL="571500" indent="-571500" algn="l">
              <a:spcAft>
                <a:spcPts val="900"/>
              </a:spcAft>
              <a:buFont typeface="Wingdings" pitchFamily="2" charset="2"/>
              <a:buChar char="q"/>
            </a:pPr>
            <a:r>
              <a:rPr lang="en-US" sz="44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Do you have any questions?</a:t>
            </a:r>
          </a:p>
        </p:txBody>
      </p:sp>
    </p:spTree>
    <p:extLst>
      <p:ext uri="{BB962C8B-B14F-4D97-AF65-F5344CB8AC3E}">
        <p14:creationId xmlns:p14="http://schemas.microsoft.com/office/powerpoint/2010/main" val="2457856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4A68F10-413B-3F4F-8D17-D4106FD9D71C}"/>
              </a:ext>
            </a:extLst>
          </p:cNvPr>
          <p:cNvSpPr txBox="1"/>
          <p:nvPr/>
        </p:nvSpPr>
        <p:spPr>
          <a:xfrm>
            <a:off x="-52333" y="1915634"/>
            <a:ext cx="121923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MATH JOURNALS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834200-1FCF-4E4A-82D4-AE8E9BF9242E}"/>
              </a:ext>
            </a:extLst>
          </p:cNvPr>
          <p:cNvSpPr txBox="1"/>
          <p:nvPr/>
        </p:nvSpPr>
        <p:spPr>
          <a:xfrm>
            <a:off x="-194" y="1428187"/>
            <a:ext cx="1219238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00B0F0"/>
                </a:solidFill>
                <a:latin typeface="Century Gothic" panose="020B0502020202020204" pitchFamily="34" charset="0"/>
                <a:ea typeface="HelloAbracadabra" pitchFamily="2" charset="0"/>
              </a:rPr>
              <a:t>MATH JOURNALS</a:t>
            </a:r>
            <a:r>
              <a:rPr lang="en-US" sz="13800" b="1" dirty="0">
                <a:solidFill>
                  <a:srgbClr val="00B0F0"/>
                </a:solidFill>
                <a:latin typeface="Century Gothic" panose="020B0502020202020204" pitchFamily="34" charset="0"/>
                <a:ea typeface="HelloAbracadabra" pitchFamily="2" charset="0"/>
              </a:rPr>
              <a:t> </a:t>
            </a:r>
            <a:endParaRPr lang="en-US" sz="16600" b="1" dirty="0">
              <a:solidFill>
                <a:srgbClr val="00B0F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E218B5-24CF-364A-A21F-CAF049B2B20E}"/>
              </a:ext>
            </a:extLst>
          </p:cNvPr>
          <p:cNvGrpSpPr>
            <a:grpSpLocks noChangeAspect="1"/>
          </p:cNvGrpSpPr>
          <p:nvPr/>
        </p:nvGrpSpPr>
        <p:grpSpPr>
          <a:xfrm rot="20886559">
            <a:off x="4377604" y="3516245"/>
            <a:ext cx="2926080" cy="2926080"/>
            <a:chOff x="51944" y="281458"/>
            <a:chExt cx="2108704" cy="2108704"/>
          </a:xfrm>
        </p:grpSpPr>
        <p:pic>
          <p:nvPicPr>
            <p:cNvPr id="5" name="Picture 4" descr="A picture containing text, outdoor, sign&#10;&#10;Description automatically generated">
              <a:extLst>
                <a:ext uri="{FF2B5EF4-FFF2-40B4-BE49-F238E27FC236}">
                  <a16:creationId xmlns:a16="http://schemas.microsoft.com/office/drawing/2014/main" id="{7D5D1878-F90D-7442-808A-7FE7D36DD05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44" y="281458"/>
              <a:ext cx="2108704" cy="2108704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739F092-AFF4-6C4E-A668-B59CF07A62A2}"/>
                </a:ext>
              </a:extLst>
            </p:cNvPr>
            <p:cNvSpPr/>
            <p:nvPr userDrawn="1"/>
          </p:nvSpPr>
          <p:spPr>
            <a:xfrm>
              <a:off x="1436913" y="824709"/>
              <a:ext cx="209006" cy="5337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E9714D5D-BD25-C049-A4D5-B8C9AA5380A4}"/>
              </a:ext>
            </a:extLst>
          </p:cNvPr>
          <p:cNvSpPr txBox="1"/>
          <p:nvPr/>
        </p:nvSpPr>
        <p:spPr>
          <a:xfrm>
            <a:off x="192463" y="687159"/>
            <a:ext cx="117027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TAKE OUT YOUR</a:t>
            </a:r>
          </a:p>
        </p:txBody>
      </p:sp>
    </p:spTree>
    <p:extLst>
      <p:ext uri="{BB962C8B-B14F-4D97-AF65-F5344CB8AC3E}">
        <p14:creationId xmlns:p14="http://schemas.microsoft.com/office/powerpoint/2010/main" val="17719049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C31E969-7A11-E544-AACF-4DD8E62D3CE9}"/>
              </a:ext>
            </a:extLst>
          </p:cNvPr>
          <p:cNvGrpSpPr>
            <a:grpSpLocks noChangeAspect="1"/>
          </p:cNvGrpSpPr>
          <p:nvPr/>
        </p:nvGrpSpPr>
        <p:grpSpPr>
          <a:xfrm>
            <a:off x="1064788" y="2621465"/>
            <a:ext cx="10062424" cy="1371600"/>
            <a:chOff x="2028645" y="143457"/>
            <a:chExt cx="8220970" cy="1120593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4D544B23-6705-A74C-B5CF-20F9546CEACF}"/>
                </a:ext>
              </a:extLst>
            </p:cNvPr>
            <p:cNvSpPr/>
            <p:nvPr userDrawn="1"/>
          </p:nvSpPr>
          <p:spPr>
            <a:xfrm>
              <a:off x="2114906" y="248387"/>
              <a:ext cx="8134709" cy="1015663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A240AF2-5DB2-5447-AAD9-D19151DDAAD8}"/>
                </a:ext>
              </a:extLst>
            </p:cNvPr>
            <p:cNvSpPr/>
            <p:nvPr userDrawn="1"/>
          </p:nvSpPr>
          <p:spPr>
            <a:xfrm>
              <a:off x="2028645" y="166885"/>
              <a:ext cx="8134709" cy="1015663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39D02B1-B35D-0644-959D-914BC7220D67}"/>
                </a:ext>
              </a:extLst>
            </p:cNvPr>
            <p:cNvSpPr txBox="1"/>
            <p:nvPr userDrawn="1"/>
          </p:nvSpPr>
          <p:spPr>
            <a:xfrm>
              <a:off x="2028645" y="143457"/>
              <a:ext cx="8134709" cy="1015663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5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  IT’S YOUR TURN</a:t>
              </a:r>
            </a:p>
          </p:txBody>
        </p:sp>
      </p:grpSp>
      <p:pic>
        <p:nvPicPr>
          <p:cNvPr id="6" name="Graphic 5" descr="Document with solid fill">
            <a:extLst>
              <a:ext uri="{FF2B5EF4-FFF2-40B4-BE49-F238E27FC236}">
                <a16:creationId xmlns:a16="http://schemas.microsoft.com/office/drawing/2014/main" id="{81343187-AF5F-E24E-881D-AC44B19145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70371" y="2664315"/>
            <a:ext cx="118872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5781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85608C9-5ED5-B240-BBDD-AC4051541727}"/>
              </a:ext>
            </a:extLst>
          </p:cNvPr>
          <p:cNvGrpSpPr/>
          <p:nvPr/>
        </p:nvGrpSpPr>
        <p:grpSpPr>
          <a:xfrm>
            <a:off x="-812723" y="303882"/>
            <a:ext cx="14483902" cy="6409500"/>
            <a:chOff x="-812723" y="303882"/>
            <a:chExt cx="14483902" cy="6409500"/>
          </a:xfrm>
        </p:grpSpPr>
        <p:pic>
          <p:nvPicPr>
            <p:cNvPr id="3" name="Graphic 2" descr="Clock outline">
              <a:extLst>
                <a:ext uri="{FF2B5EF4-FFF2-40B4-BE49-F238E27FC236}">
                  <a16:creationId xmlns:a16="http://schemas.microsoft.com/office/drawing/2014/main" id="{3E8B1CCD-F561-1E4C-80FA-8F8E357155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395070" y="303882"/>
              <a:ext cx="6276109" cy="6276109"/>
            </a:xfrm>
            <a:prstGeom prst="rect">
              <a:avLst/>
            </a:prstGeom>
          </p:spPr>
        </p:pic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B7A2CD96-D2C8-5246-B2A2-F73D5726A3C4}"/>
                </a:ext>
              </a:extLst>
            </p:cNvPr>
            <p:cNvGrpSpPr/>
            <p:nvPr/>
          </p:nvGrpSpPr>
          <p:grpSpPr>
            <a:xfrm>
              <a:off x="168965" y="5158902"/>
              <a:ext cx="1554480" cy="1554480"/>
              <a:chOff x="67285" y="1040325"/>
              <a:chExt cx="1554480" cy="1554480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4D71CBBA-132F-3F4A-827B-964F52EFF99A}"/>
                  </a:ext>
                </a:extLst>
              </p:cNvPr>
              <p:cNvSpPr/>
              <p:nvPr userDrawn="1"/>
            </p:nvSpPr>
            <p:spPr>
              <a:xfrm rot="21099380">
                <a:off x="594022" y="1376952"/>
                <a:ext cx="538895" cy="879692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3" name="Picture 12" descr="A black and white logo&#10;&#10;Description automatically generated with low confidence">
                <a:extLst>
                  <a:ext uri="{FF2B5EF4-FFF2-40B4-BE49-F238E27FC236}">
                    <a16:creationId xmlns:a16="http://schemas.microsoft.com/office/drawing/2014/main" id="{97EC0FF6-8E15-DD49-BF07-CEE435EE43A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285" y="1040325"/>
                <a:ext cx="1554480" cy="1554480"/>
              </a:xfrm>
              <a:prstGeom prst="rect">
                <a:avLst/>
              </a:prstGeom>
            </p:spPr>
          </p:pic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6FC815C3-0A63-4B4B-9027-47476888CE1B}"/>
                </a:ext>
              </a:extLst>
            </p:cNvPr>
            <p:cNvGrpSpPr/>
            <p:nvPr/>
          </p:nvGrpSpPr>
          <p:grpSpPr>
            <a:xfrm>
              <a:off x="2063697" y="5158902"/>
              <a:ext cx="6616477" cy="1025545"/>
              <a:chOff x="2189207" y="5158902"/>
              <a:chExt cx="6616477" cy="1025545"/>
            </a:xfrm>
          </p:grpSpPr>
          <p:sp>
            <p:nvSpPr>
              <p:cNvPr id="10" name="Rounded Rectangular Callout 9">
                <a:extLst>
                  <a:ext uri="{FF2B5EF4-FFF2-40B4-BE49-F238E27FC236}">
                    <a16:creationId xmlns:a16="http://schemas.microsoft.com/office/drawing/2014/main" id="{EA030701-1ADC-7340-AC23-FADD107DB1B9}"/>
                  </a:ext>
                </a:extLst>
              </p:cNvPr>
              <p:cNvSpPr/>
              <p:nvPr userDrawn="1"/>
            </p:nvSpPr>
            <p:spPr>
              <a:xfrm>
                <a:off x="2189207" y="5158902"/>
                <a:ext cx="6616477" cy="1025545"/>
              </a:xfrm>
              <a:prstGeom prst="wedgeRoundRectCallout">
                <a:avLst>
                  <a:gd name="adj1" fmla="val -55293"/>
                  <a:gd name="adj2" fmla="val 37775"/>
                  <a:gd name="adj3" fmla="val 16667"/>
                </a:avLst>
              </a:prstGeom>
              <a:solidFill>
                <a:srgbClr val="FFE6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E3D25BF9-4AA0-C84F-80E2-6D467120A629}"/>
                  </a:ext>
                </a:extLst>
              </p:cNvPr>
              <p:cNvSpPr/>
              <p:nvPr userDrawn="1"/>
            </p:nvSpPr>
            <p:spPr>
              <a:xfrm>
                <a:off x="2314717" y="5223028"/>
                <a:ext cx="6490967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 sz="2100">
                    <a:latin typeface="KG Part of Me"/>
                    <a:ea typeface="KG Part of Me"/>
                    <a:cs typeface="KG Part of Me"/>
                    <a:sym typeface="KG Part of Me"/>
                  </a:defRPr>
                </a:pPr>
                <a:r>
                  <a:rPr lang="en-US" sz="4800" b="1" dirty="0">
                    <a:latin typeface="Century Gothic" panose="020B0502020202020204" pitchFamily="34" charset="0"/>
                  </a:rPr>
                  <a:t>How did you solve it? </a:t>
                </a:r>
                <a:endParaRPr lang="en-US" sz="4800" b="1" i="0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BD9E2B1-6FE9-074E-AFBF-FA22FAE0CF69}"/>
                </a:ext>
              </a:extLst>
            </p:cNvPr>
            <p:cNvSpPr/>
            <p:nvPr/>
          </p:nvSpPr>
          <p:spPr>
            <a:xfrm>
              <a:off x="575071" y="2492551"/>
              <a:ext cx="2296747" cy="362303"/>
            </a:xfrm>
            <a:prstGeom prst="rect">
              <a:avLst/>
            </a:prstGeom>
            <a:solidFill>
              <a:srgbClr val="00F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096DE2D-F247-E04B-8A4F-9382A39C3A3E}"/>
                </a:ext>
              </a:extLst>
            </p:cNvPr>
            <p:cNvSpPr/>
            <p:nvPr/>
          </p:nvSpPr>
          <p:spPr>
            <a:xfrm>
              <a:off x="3183382" y="1413491"/>
              <a:ext cx="2580109" cy="362303"/>
            </a:xfrm>
            <a:prstGeom prst="rect">
              <a:avLst/>
            </a:prstGeom>
            <a:solidFill>
              <a:srgbClr val="00F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BDB036C-FB52-E148-80AB-1B32895638C4}"/>
                </a:ext>
              </a:extLst>
            </p:cNvPr>
            <p:cNvSpPr/>
            <p:nvPr/>
          </p:nvSpPr>
          <p:spPr>
            <a:xfrm>
              <a:off x="-812723" y="1908754"/>
              <a:ext cx="9786391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6000" b="1" dirty="0">
                  <a:latin typeface="Century Gothic" panose="020B0502020202020204" pitchFamily="34" charset="0"/>
                </a:rPr>
                <a:t>Check Your Answers </a:t>
              </a:r>
              <a:endParaRPr lang="en-US" sz="6000" b="1" i="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B6233C6-D261-654F-9F26-525367E3243E}"/>
                </a:ext>
              </a:extLst>
            </p:cNvPr>
            <p:cNvSpPr/>
            <p:nvPr/>
          </p:nvSpPr>
          <p:spPr>
            <a:xfrm>
              <a:off x="-579632" y="825831"/>
              <a:ext cx="8633744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6000" b="1" dirty="0">
                  <a:latin typeface="Century Gothic" panose="020B0502020202020204" pitchFamily="34" charset="0"/>
                </a:rPr>
                <a:t>Time to Discuss and</a:t>
              </a:r>
              <a:endParaRPr lang="en-US" sz="6000" b="1" i="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7526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B169B55-7D39-9041-AA38-045E725006EB}"/>
              </a:ext>
            </a:extLst>
          </p:cNvPr>
          <p:cNvGrpSpPr/>
          <p:nvPr/>
        </p:nvGrpSpPr>
        <p:grpSpPr>
          <a:xfrm>
            <a:off x="-1" y="34407"/>
            <a:ext cx="3644298" cy="765067"/>
            <a:chOff x="-1" y="34407"/>
            <a:chExt cx="3644298" cy="76506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80644B6-4FEE-864F-AC91-ACF71791FAED}"/>
                </a:ext>
              </a:extLst>
            </p:cNvPr>
            <p:cNvGrpSpPr/>
            <p:nvPr userDrawn="1"/>
          </p:nvGrpSpPr>
          <p:grpSpPr>
            <a:xfrm>
              <a:off x="-1" y="34407"/>
              <a:ext cx="3243533" cy="765067"/>
              <a:chOff x="-1" y="34407"/>
              <a:chExt cx="3243533" cy="765067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D3EBB54-E544-D94F-90F6-8841E06C8A1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5FA8EBB-44E9-6246-BD4F-E8731B5D1E27}"/>
                  </a:ext>
                </a:extLst>
              </p:cNvPr>
              <p:cNvSpPr txBox="1"/>
              <p:nvPr userDrawn="1"/>
            </p:nvSpPr>
            <p:spPr>
              <a:xfrm>
                <a:off x="618548" y="34407"/>
                <a:ext cx="2616357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3000" b="1" dirty="0">
                    <a:solidFill>
                      <a:schemeClr val="tx1"/>
                    </a:solidFill>
                    <a:latin typeface="Century Gothic" panose="020B0502020202020204" pitchFamily="34" charset="0"/>
                    <a:ea typeface="HelloAbracadabra" pitchFamily="2" charset="0"/>
                  </a:rPr>
                  <a:t>Problem #</a:t>
                </a:r>
                <a:r>
                  <a:rPr lang="en-US" sz="3000" b="1" dirty="0">
                    <a:latin typeface="Century Gothic" panose="020B0502020202020204" pitchFamily="34" charset="0"/>
                    <a:ea typeface="HelloAbracadabra" pitchFamily="2" charset="0"/>
                  </a:rPr>
                  <a:t>1</a:t>
                </a:r>
                <a:endParaRPr lang="en-US" sz="3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endParaRPr>
              </a:p>
            </p:txBody>
          </p:sp>
          <p:pic>
            <p:nvPicPr>
              <p:cNvPr id="7" name="Graphic 6" descr="Document with solid fill">
                <a:extLst>
                  <a:ext uri="{FF2B5EF4-FFF2-40B4-BE49-F238E27FC236}">
                    <a16:creationId xmlns:a16="http://schemas.microsoft.com/office/drawing/2014/main" id="{0E773AFF-A0B3-3346-BC83-A7F39AD5BFF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281" y="171211"/>
                <a:ext cx="548640" cy="548640"/>
              </a:xfrm>
              <a:prstGeom prst="rect">
                <a:avLst/>
              </a:prstGeom>
            </p:spPr>
          </p:pic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4838F24-F069-DB44-852A-565EC6AC6499}"/>
                </a:ext>
              </a:extLst>
            </p:cNvPr>
            <p:cNvSpPr txBox="1"/>
            <p:nvPr userDrawn="1"/>
          </p:nvSpPr>
          <p:spPr>
            <a:xfrm>
              <a:off x="627175" y="430142"/>
              <a:ext cx="30171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YOUR TURN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aphicFrame>
        <p:nvGraphicFramePr>
          <p:cNvPr id="34" name="Table 13">
            <a:extLst>
              <a:ext uri="{FF2B5EF4-FFF2-40B4-BE49-F238E27FC236}">
                <a16:creationId xmlns:a16="http://schemas.microsoft.com/office/drawing/2014/main" id="{74A7C25E-F7B5-A84F-9C50-63211C03CD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61795"/>
              </p:ext>
            </p:extLst>
          </p:nvPr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grpSp>
        <p:nvGrpSpPr>
          <p:cNvPr id="56" name="Group 55">
            <a:extLst>
              <a:ext uri="{FF2B5EF4-FFF2-40B4-BE49-F238E27FC236}">
                <a16:creationId xmlns:a16="http://schemas.microsoft.com/office/drawing/2014/main" id="{46FE351D-0118-DF43-BAFF-805A57511516}"/>
              </a:ext>
            </a:extLst>
          </p:cNvPr>
          <p:cNvGrpSpPr>
            <a:grpSpLocks noChangeAspect="1"/>
          </p:cNvGrpSpPr>
          <p:nvPr/>
        </p:nvGrpSpPr>
        <p:grpSpPr>
          <a:xfrm>
            <a:off x="240048" y="2514113"/>
            <a:ext cx="2400300" cy="1371600"/>
            <a:chOff x="2560507" y="2277930"/>
            <a:chExt cx="2643665" cy="1510666"/>
          </a:xfrm>
        </p:grpSpPr>
        <p:pic>
          <p:nvPicPr>
            <p:cNvPr id="57" name="Picture 56" descr="A picture containing chart&#10;&#10;Description automatically generated">
              <a:extLst>
                <a:ext uri="{FF2B5EF4-FFF2-40B4-BE49-F238E27FC236}">
                  <a16:creationId xmlns:a16="http://schemas.microsoft.com/office/drawing/2014/main" id="{E691EC6F-29A8-C049-95FF-0C0FF98E392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0507" y="2277930"/>
              <a:ext cx="2643665" cy="1510666"/>
            </a:xfrm>
            <a:prstGeom prst="rect">
              <a:avLst/>
            </a:prstGeom>
          </p:spPr>
        </p:pic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65133154-5CFD-EB4F-BF7A-17585476E015}"/>
                </a:ext>
              </a:extLst>
            </p:cNvPr>
            <p:cNvSpPr txBox="1"/>
            <p:nvPr/>
          </p:nvSpPr>
          <p:spPr>
            <a:xfrm>
              <a:off x="2871793" y="2578346"/>
              <a:ext cx="1959317" cy="92333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US" sz="5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7:10</a:t>
              </a:r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8B7776B0-E85F-7C47-BF8A-8D9979F767D8}"/>
              </a:ext>
            </a:extLst>
          </p:cNvPr>
          <p:cNvSpPr txBox="1"/>
          <p:nvPr/>
        </p:nvSpPr>
        <p:spPr>
          <a:xfrm>
            <a:off x="0" y="1099084"/>
            <a:ext cx="12192000" cy="11285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3200" b="1" dirty="0">
                <a:latin typeface="Century Gothic" panose="020B0502020202020204" pitchFamily="34" charset="0"/>
              </a:rPr>
              <a:t>Max went to the mall at the time on the clock. </a:t>
            </a:r>
          </a:p>
          <a:p>
            <a:pPr algn="ctr">
              <a:spcAft>
                <a:spcPts val="400"/>
              </a:spcAft>
            </a:pPr>
            <a:r>
              <a:rPr lang="en-US" sz="3200" b="1" dirty="0">
                <a:latin typeface="Century Gothic" panose="020B0502020202020204" pitchFamily="34" charset="0"/>
              </a:rPr>
              <a:t>He stayed for 50 minutes. What time did Max leave the mall?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C0F6AA0-8773-8FA2-0FAF-640C8E58ED72}"/>
              </a:ext>
            </a:extLst>
          </p:cNvPr>
          <p:cNvGrpSpPr/>
          <p:nvPr/>
        </p:nvGrpSpPr>
        <p:grpSpPr>
          <a:xfrm>
            <a:off x="125276" y="5393460"/>
            <a:ext cx="11876833" cy="795036"/>
            <a:chOff x="125276" y="5393460"/>
            <a:chExt cx="11876833" cy="795036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C13CEFA5-8E35-954D-8114-F246F58E6CEA}"/>
                </a:ext>
              </a:extLst>
            </p:cNvPr>
            <p:cNvGrpSpPr/>
            <p:nvPr/>
          </p:nvGrpSpPr>
          <p:grpSpPr>
            <a:xfrm>
              <a:off x="475890" y="5731296"/>
              <a:ext cx="11240219" cy="457200"/>
              <a:chOff x="475890" y="4902095"/>
              <a:chExt cx="11240219" cy="457200"/>
            </a:xfrm>
          </p:grpSpPr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7DEEAD8B-5416-B249-9749-1972DD28EF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75890" y="5130695"/>
                <a:ext cx="11240219" cy="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triangl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DC9F55B6-F753-6141-AD6F-676AF649B0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99160" y="4902095"/>
                <a:ext cx="0" cy="45720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none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607AD099-A0E7-5744-89C8-EABBB8FFD1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52078" y="4902095"/>
                <a:ext cx="0" cy="45720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none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F8B11D22-E1FA-004A-937D-6D5CD3A4EC7C}"/>
                </a:ext>
              </a:extLst>
            </p:cNvPr>
            <p:cNvSpPr txBox="1"/>
            <p:nvPr/>
          </p:nvSpPr>
          <p:spPr>
            <a:xfrm>
              <a:off x="125276" y="5393460"/>
              <a:ext cx="146022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7:00</a:t>
              </a:r>
              <a:endParaRPr lang="en-US" sz="20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97E2211E-88CD-BF45-AA99-A164AF523263}"/>
                </a:ext>
              </a:extLst>
            </p:cNvPr>
            <p:cNvSpPr txBox="1"/>
            <p:nvPr/>
          </p:nvSpPr>
          <p:spPr>
            <a:xfrm>
              <a:off x="10541887" y="5393460"/>
              <a:ext cx="146022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8:30</a:t>
              </a:r>
              <a:endParaRPr lang="en-US" sz="20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E5EF9DC-1C0C-EA0C-1C91-C3363D787AD1}"/>
                </a:ext>
              </a:extLst>
            </p:cNvPr>
            <p:cNvSpPr txBox="1"/>
            <p:nvPr/>
          </p:nvSpPr>
          <p:spPr>
            <a:xfrm>
              <a:off x="1810060" y="5434067"/>
              <a:ext cx="747009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7:10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3897AB7-D27E-9706-9353-C470E7B0B831}"/>
                </a:ext>
              </a:extLst>
            </p:cNvPr>
            <p:cNvSpPr txBox="1"/>
            <p:nvPr/>
          </p:nvSpPr>
          <p:spPr>
            <a:xfrm>
              <a:off x="2360223" y="5434067"/>
              <a:ext cx="795963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7:15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F20F403-3A9F-6984-69EB-707A53C1BAAF}"/>
                </a:ext>
              </a:extLst>
            </p:cNvPr>
            <p:cNvSpPr txBox="1"/>
            <p:nvPr/>
          </p:nvSpPr>
          <p:spPr>
            <a:xfrm>
              <a:off x="2960720" y="5432971"/>
              <a:ext cx="70666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7:20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28D0447-8B14-B36F-6695-DA10D9CBB819}"/>
                </a:ext>
              </a:extLst>
            </p:cNvPr>
            <p:cNvSpPr txBox="1"/>
            <p:nvPr/>
          </p:nvSpPr>
          <p:spPr>
            <a:xfrm>
              <a:off x="3523528" y="5432970"/>
              <a:ext cx="674623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7:25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6D5C234-FBFE-D00B-4ABD-23003FF880A4}"/>
                </a:ext>
              </a:extLst>
            </p:cNvPr>
            <p:cNvSpPr txBox="1"/>
            <p:nvPr/>
          </p:nvSpPr>
          <p:spPr>
            <a:xfrm>
              <a:off x="4088525" y="5432970"/>
              <a:ext cx="71457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7:30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37C939D-1E75-3722-B58D-E7A6D9EE73B6}"/>
                </a:ext>
              </a:extLst>
            </p:cNvPr>
            <p:cNvSpPr txBox="1"/>
            <p:nvPr/>
          </p:nvSpPr>
          <p:spPr>
            <a:xfrm>
              <a:off x="4644019" y="5431874"/>
              <a:ext cx="706665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7:35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178C563-854D-3AA5-24D6-51E7523B9F84}"/>
                </a:ext>
              </a:extLst>
            </p:cNvPr>
            <p:cNvSpPr txBox="1"/>
            <p:nvPr/>
          </p:nvSpPr>
          <p:spPr>
            <a:xfrm>
              <a:off x="5221859" y="5431874"/>
              <a:ext cx="66966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7:40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B1E9AEC-CB9F-FB18-9585-DC08B335F6E1}"/>
                </a:ext>
              </a:extLst>
            </p:cNvPr>
            <p:cNvSpPr txBox="1"/>
            <p:nvPr/>
          </p:nvSpPr>
          <p:spPr>
            <a:xfrm>
              <a:off x="5769444" y="5430778"/>
              <a:ext cx="678943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7:45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7709824-D81F-D3A7-62D8-0FACA32BCC3B}"/>
                </a:ext>
              </a:extLst>
            </p:cNvPr>
            <p:cNvSpPr txBox="1"/>
            <p:nvPr/>
          </p:nvSpPr>
          <p:spPr>
            <a:xfrm>
              <a:off x="6298654" y="5430777"/>
              <a:ext cx="700796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7:50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AD855312-0DAE-2A98-7075-D1F5514DF701}"/>
                </a:ext>
              </a:extLst>
            </p:cNvPr>
            <p:cNvSpPr txBox="1"/>
            <p:nvPr/>
          </p:nvSpPr>
          <p:spPr>
            <a:xfrm>
              <a:off x="6866510" y="5430777"/>
              <a:ext cx="711572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7:55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164F42E7-C5CA-C0E0-CD09-D77B0F8F316D}"/>
                </a:ext>
              </a:extLst>
            </p:cNvPr>
            <p:cNvSpPr txBox="1"/>
            <p:nvPr/>
          </p:nvSpPr>
          <p:spPr>
            <a:xfrm>
              <a:off x="7431982" y="5431874"/>
              <a:ext cx="700796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8:00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92A76168-E395-BC41-6FC1-8CB1FB477F8E}"/>
                </a:ext>
              </a:extLst>
            </p:cNvPr>
            <p:cNvSpPr txBox="1"/>
            <p:nvPr/>
          </p:nvSpPr>
          <p:spPr>
            <a:xfrm>
              <a:off x="8004939" y="5430778"/>
              <a:ext cx="700796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8:05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9B64B58C-BCFC-AFE2-FC1D-5D51036FA47A}"/>
                </a:ext>
              </a:extLst>
            </p:cNvPr>
            <p:cNvSpPr txBox="1"/>
            <p:nvPr/>
          </p:nvSpPr>
          <p:spPr>
            <a:xfrm>
              <a:off x="8556001" y="5430777"/>
              <a:ext cx="700796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8:10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F779E1A0-FCD7-44B1-EC13-9AE75FA468E1}"/>
                </a:ext>
              </a:extLst>
            </p:cNvPr>
            <p:cNvSpPr txBox="1"/>
            <p:nvPr/>
          </p:nvSpPr>
          <p:spPr>
            <a:xfrm>
              <a:off x="9112145" y="5430777"/>
              <a:ext cx="747009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8:15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07DB25D0-F560-FDB0-B39A-C2CE68B304EA}"/>
                </a:ext>
              </a:extLst>
            </p:cNvPr>
            <p:cNvSpPr txBox="1"/>
            <p:nvPr/>
          </p:nvSpPr>
          <p:spPr>
            <a:xfrm>
              <a:off x="9723853" y="5434826"/>
              <a:ext cx="711572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8:20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49C5EC7-517F-4BD6-9B30-D47D85E1D667}"/>
                </a:ext>
              </a:extLst>
            </p:cNvPr>
            <p:cNvSpPr txBox="1"/>
            <p:nvPr/>
          </p:nvSpPr>
          <p:spPr>
            <a:xfrm>
              <a:off x="10254621" y="5434826"/>
              <a:ext cx="71472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8:25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34B70275-6521-A36F-DB99-8BF3C7933273}"/>
                </a:ext>
              </a:extLst>
            </p:cNvPr>
            <p:cNvSpPr txBox="1"/>
            <p:nvPr/>
          </p:nvSpPr>
          <p:spPr>
            <a:xfrm>
              <a:off x="1111646" y="5436302"/>
              <a:ext cx="876981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7:05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81830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B169B55-7D39-9041-AA38-045E725006EB}"/>
              </a:ext>
            </a:extLst>
          </p:cNvPr>
          <p:cNvGrpSpPr/>
          <p:nvPr/>
        </p:nvGrpSpPr>
        <p:grpSpPr>
          <a:xfrm>
            <a:off x="-1" y="34407"/>
            <a:ext cx="3644298" cy="765067"/>
            <a:chOff x="-1" y="34407"/>
            <a:chExt cx="3644298" cy="76506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80644B6-4FEE-864F-AC91-ACF71791FAED}"/>
                </a:ext>
              </a:extLst>
            </p:cNvPr>
            <p:cNvGrpSpPr/>
            <p:nvPr userDrawn="1"/>
          </p:nvGrpSpPr>
          <p:grpSpPr>
            <a:xfrm>
              <a:off x="-1" y="34407"/>
              <a:ext cx="3243533" cy="765067"/>
              <a:chOff x="-1" y="34407"/>
              <a:chExt cx="3243533" cy="765067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D3EBB54-E544-D94F-90F6-8841E06C8A1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5FA8EBB-44E9-6246-BD4F-E8731B5D1E27}"/>
                  </a:ext>
                </a:extLst>
              </p:cNvPr>
              <p:cNvSpPr txBox="1"/>
              <p:nvPr userDrawn="1"/>
            </p:nvSpPr>
            <p:spPr>
              <a:xfrm>
                <a:off x="618548" y="34407"/>
                <a:ext cx="2616357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3000" b="1" dirty="0">
                    <a:solidFill>
                      <a:schemeClr val="tx1"/>
                    </a:solidFill>
                    <a:latin typeface="Century Gothic" panose="020B0502020202020204" pitchFamily="34" charset="0"/>
                    <a:ea typeface="HelloAbracadabra" pitchFamily="2" charset="0"/>
                  </a:rPr>
                  <a:t>Problem #</a:t>
                </a:r>
                <a:r>
                  <a:rPr lang="en-US" sz="3000" b="1" dirty="0">
                    <a:latin typeface="Century Gothic" panose="020B0502020202020204" pitchFamily="34" charset="0"/>
                    <a:ea typeface="HelloAbracadabra" pitchFamily="2" charset="0"/>
                  </a:rPr>
                  <a:t>1</a:t>
                </a:r>
                <a:endParaRPr lang="en-US" sz="3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endParaRPr>
              </a:p>
            </p:txBody>
          </p:sp>
          <p:pic>
            <p:nvPicPr>
              <p:cNvPr id="7" name="Graphic 6" descr="Document with solid fill">
                <a:extLst>
                  <a:ext uri="{FF2B5EF4-FFF2-40B4-BE49-F238E27FC236}">
                    <a16:creationId xmlns:a16="http://schemas.microsoft.com/office/drawing/2014/main" id="{0E773AFF-A0B3-3346-BC83-A7F39AD5BFF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281" y="171211"/>
                <a:ext cx="548640" cy="548640"/>
              </a:xfrm>
              <a:prstGeom prst="rect">
                <a:avLst/>
              </a:prstGeom>
            </p:spPr>
          </p:pic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4838F24-F069-DB44-852A-565EC6AC6499}"/>
                </a:ext>
              </a:extLst>
            </p:cNvPr>
            <p:cNvSpPr txBox="1"/>
            <p:nvPr userDrawn="1"/>
          </p:nvSpPr>
          <p:spPr>
            <a:xfrm>
              <a:off x="627175" y="430142"/>
              <a:ext cx="30171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YOUR TURN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13CEFA5-8E35-954D-8114-F246F58E6CEA}"/>
              </a:ext>
            </a:extLst>
          </p:cNvPr>
          <p:cNvGrpSpPr/>
          <p:nvPr/>
        </p:nvGrpSpPr>
        <p:grpSpPr>
          <a:xfrm>
            <a:off x="475890" y="5229021"/>
            <a:ext cx="11240219" cy="457200"/>
            <a:chOff x="475890" y="4902095"/>
            <a:chExt cx="11240219" cy="457200"/>
          </a:xfrm>
        </p:grpSpPr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7DEEAD8B-5416-B249-9749-1972DD28EF5D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DC9F55B6-F753-6141-AD6F-676AF649B092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607AD099-A0E7-5744-89C8-EABBB8FFD1CB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F8B11D22-E1FA-004A-937D-6D5CD3A4EC7C}"/>
              </a:ext>
            </a:extLst>
          </p:cNvPr>
          <p:cNvSpPr txBox="1"/>
          <p:nvPr/>
        </p:nvSpPr>
        <p:spPr>
          <a:xfrm>
            <a:off x="125276" y="4891185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7:00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7E2211E-88CD-BF45-AA99-A164AF523263}"/>
              </a:ext>
            </a:extLst>
          </p:cNvPr>
          <p:cNvSpPr txBox="1"/>
          <p:nvPr/>
        </p:nvSpPr>
        <p:spPr>
          <a:xfrm>
            <a:off x="10541887" y="4891185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8:30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34" name="Table 13">
            <a:extLst>
              <a:ext uri="{FF2B5EF4-FFF2-40B4-BE49-F238E27FC236}">
                <a16:creationId xmlns:a16="http://schemas.microsoft.com/office/drawing/2014/main" id="{74A7C25E-F7B5-A84F-9C50-63211C03CD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249256"/>
              </p:ext>
            </p:extLst>
          </p:nvPr>
        </p:nvGraphicFramePr>
        <p:xfrm>
          <a:off x="1024931" y="5282642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AEA5A360-BD37-B741-B954-93C3415D8281}"/>
              </a:ext>
            </a:extLst>
          </p:cNvPr>
          <p:cNvSpPr txBox="1"/>
          <p:nvPr/>
        </p:nvSpPr>
        <p:spPr>
          <a:xfrm>
            <a:off x="1810060" y="4944972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7:10</a:t>
            </a:r>
            <a:endParaRPr lang="en-US" sz="1500" b="1" baseline="0" dirty="0">
              <a:solidFill>
                <a:srgbClr val="00B05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FD12F6F-3D7C-6646-8F0E-6BD66448BAED}"/>
              </a:ext>
            </a:extLst>
          </p:cNvPr>
          <p:cNvSpPr txBox="1"/>
          <p:nvPr/>
        </p:nvSpPr>
        <p:spPr>
          <a:xfrm>
            <a:off x="2360223" y="4944972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14C39A9-DB88-FE42-B8E6-0ED1503389E9}"/>
              </a:ext>
            </a:extLst>
          </p:cNvPr>
          <p:cNvSpPr txBox="1"/>
          <p:nvPr/>
        </p:nvSpPr>
        <p:spPr>
          <a:xfrm>
            <a:off x="2960720" y="4943876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84418D7-7AF7-154C-A610-B09516F569FF}"/>
              </a:ext>
            </a:extLst>
          </p:cNvPr>
          <p:cNvSpPr txBox="1"/>
          <p:nvPr/>
        </p:nvSpPr>
        <p:spPr>
          <a:xfrm>
            <a:off x="3523528" y="4943875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6795FD5-1830-1143-9A9E-F4539C377688}"/>
              </a:ext>
            </a:extLst>
          </p:cNvPr>
          <p:cNvSpPr txBox="1"/>
          <p:nvPr/>
        </p:nvSpPr>
        <p:spPr>
          <a:xfrm>
            <a:off x="4088525" y="4943875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4F6C31E-CB59-B74A-8B5B-7ADDF7B4B553}"/>
              </a:ext>
            </a:extLst>
          </p:cNvPr>
          <p:cNvSpPr txBox="1"/>
          <p:nvPr/>
        </p:nvSpPr>
        <p:spPr>
          <a:xfrm>
            <a:off x="4644019" y="4942779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4168021-457A-3944-BD4C-86D922739A9F}"/>
              </a:ext>
            </a:extLst>
          </p:cNvPr>
          <p:cNvSpPr txBox="1"/>
          <p:nvPr/>
        </p:nvSpPr>
        <p:spPr>
          <a:xfrm>
            <a:off x="5221859" y="4942779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D804EFD-83C9-3548-8D74-8A42581B9AFD}"/>
              </a:ext>
            </a:extLst>
          </p:cNvPr>
          <p:cNvSpPr txBox="1"/>
          <p:nvPr/>
        </p:nvSpPr>
        <p:spPr>
          <a:xfrm>
            <a:off x="5769444" y="4941683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C0A89CE-2C20-B74A-A921-2E8E01769FF8}"/>
              </a:ext>
            </a:extLst>
          </p:cNvPr>
          <p:cNvSpPr txBox="1"/>
          <p:nvPr/>
        </p:nvSpPr>
        <p:spPr>
          <a:xfrm>
            <a:off x="6298654" y="4941682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9BF8A4A-017B-1B4A-9C76-A2715C7BC115}"/>
              </a:ext>
            </a:extLst>
          </p:cNvPr>
          <p:cNvSpPr txBox="1"/>
          <p:nvPr/>
        </p:nvSpPr>
        <p:spPr>
          <a:xfrm>
            <a:off x="6866510" y="4941682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7:55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E7F0A9B-EF8E-EC41-96DB-D734C704F7BD}"/>
              </a:ext>
            </a:extLst>
          </p:cNvPr>
          <p:cNvSpPr txBox="1"/>
          <p:nvPr/>
        </p:nvSpPr>
        <p:spPr>
          <a:xfrm>
            <a:off x="7431982" y="4942779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rPr>
              <a:t>8:00</a:t>
            </a:r>
            <a:endParaRPr lang="en-US" sz="1500" b="1" baseline="0" dirty="0">
              <a:solidFill>
                <a:srgbClr val="FF000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E1229A1-C68B-9240-B559-972CA55844EE}"/>
              </a:ext>
            </a:extLst>
          </p:cNvPr>
          <p:cNvSpPr txBox="1"/>
          <p:nvPr/>
        </p:nvSpPr>
        <p:spPr>
          <a:xfrm>
            <a:off x="8004939" y="4941683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762B8E7-1031-DE43-8443-40BF7492985B}"/>
              </a:ext>
            </a:extLst>
          </p:cNvPr>
          <p:cNvSpPr txBox="1"/>
          <p:nvPr/>
        </p:nvSpPr>
        <p:spPr>
          <a:xfrm>
            <a:off x="8556001" y="4941682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BF50729-955C-7342-B002-0337765E8472}"/>
              </a:ext>
            </a:extLst>
          </p:cNvPr>
          <p:cNvSpPr txBox="1"/>
          <p:nvPr/>
        </p:nvSpPr>
        <p:spPr>
          <a:xfrm>
            <a:off x="9112145" y="4941682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899A007-0893-0845-A349-45E8DC2A08EB}"/>
              </a:ext>
            </a:extLst>
          </p:cNvPr>
          <p:cNvSpPr txBox="1"/>
          <p:nvPr/>
        </p:nvSpPr>
        <p:spPr>
          <a:xfrm>
            <a:off x="9723853" y="4945731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22B47CA-4C5A-AA41-AC69-DCDE1BBE36B9}"/>
              </a:ext>
            </a:extLst>
          </p:cNvPr>
          <p:cNvSpPr txBox="1"/>
          <p:nvPr/>
        </p:nvSpPr>
        <p:spPr>
          <a:xfrm>
            <a:off x="10254621" y="4945731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2F1F89A-7EE0-6F4C-8113-0C113D7E94D4}"/>
              </a:ext>
            </a:extLst>
          </p:cNvPr>
          <p:cNvSpPr txBox="1"/>
          <p:nvPr/>
        </p:nvSpPr>
        <p:spPr>
          <a:xfrm>
            <a:off x="1111646" y="4947207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28CC2379-6297-FC40-8E73-6592FD3973B5}"/>
              </a:ext>
            </a:extLst>
          </p:cNvPr>
          <p:cNvGrpSpPr/>
          <p:nvPr/>
        </p:nvGrpSpPr>
        <p:grpSpPr>
          <a:xfrm>
            <a:off x="2046572" y="4120352"/>
            <a:ext cx="930384" cy="1497937"/>
            <a:chOff x="3429582" y="4461959"/>
            <a:chExt cx="1093087" cy="1497937"/>
          </a:xfrm>
        </p:grpSpPr>
        <p:sp>
          <p:nvSpPr>
            <p:cNvPr id="56" name="Arrow: Circular 23">
              <a:extLst>
                <a:ext uri="{FF2B5EF4-FFF2-40B4-BE49-F238E27FC236}">
                  <a16:creationId xmlns:a16="http://schemas.microsoft.com/office/drawing/2014/main" id="{EC4E3C93-2C1F-3349-A21E-1B669C54A046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66FB0964-C94A-A642-8ED6-635BBB708E8C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19CC385F-ED19-364A-B772-D27B3990E425}"/>
              </a:ext>
            </a:extLst>
          </p:cNvPr>
          <p:cNvGrpSpPr/>
          <p:nvPr/>
        </p:nvGrpSpPr>
        <p:grpSpPr>
          <a:xfrm>
            <a:off x="2754616" y="4117481"/>
            <a:ext cx="832531" cy="1497937"/>
            <a:chOff x="3429582" y="4461959"/>
            <a:chExt cx="1093087" cy="1497937"/>
          </a:xfrm>
        </p:grpSpPr>
        <p:sp>
          <p:nvSpPr>
            <p:cNvPr id="59" name="Arrow: Circular 23">
              <a:extLst>
                <a:ext uri="{FF2B5EF4-FFF2-40B4-BE49-F238E27FC236}">
                  <a16:creationId xmlns:a16="http://schemas.microsoft.com/office/drawing/2014/main" id="{7A3672C0-E4E2-4744-AB7F-D0988AF57550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EFF9F125-DBAF-1041-A021-816EF52F948E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B224B4F2-EE1C-304E-8C74-3E2BB38BF9A1}"/>
              </a:ext>
            </a:extLst>
          </p:cNvPr>
          <p:cNvGrpSpPr/>
          <p:nvPr/>
        </p:nvGrpSpPr>
        <p:grpSpPr>
          <a:xfrm>
            <a:off x="3412641" y="4120352"/>
            <a:ext cx="734865" cy="1497937"/>
            <a:chOff x="3429582" y="4461959"/>
            <a:chExt cx="1093087" cy="1497937"/>
          </a:xfrm>
        </p:grpSpPr>
        <p:sp>
          <p:nvSpPr>
            <p:cNvPr id="63" name="Arrow: Circular 23">
              <a:extLst>
                <a:ext uri="{FF2B5EF4-FFF2-40B4-BE49-F238E27FC236}">
                  <a16:creationId xmlns:a16="http://schemas.microsoft.com/office/drawing/2014/main" id="{5927AB11-C59C-6045-A9D5-E0B2519BC5BD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1DCD9B89-7FD5-1045-ACA3-89CFEF25539C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E5C2E4A8-4EA8-C946-9D6C-87EB2E0FB796}"/>
              </a:ext>
            </a:extLst>
          </p:cNvPr>
          <p:cNvGrpSpPr/>
          <p:nvPr/>
        </p:nvGrpSpPr>
        <p:grpSpPr>
          <a:xfrm>
            <a:off x="3980631" y="4120798"/>
            <a:ext cx="688371" cy="1497937"/>
            <a:chOff x="3429582" y="4461959"/>
            <a:chExt cx="1093087" cy="1497937"/>
          </a:xfrm>
        </p:grpSpPr>
        <p:sp>
          <p:nvSpPr>
            <p:cNvPr id="66" name="Arrow: Circular 23">
              <a:extLst>
                <a:ext uri="{FF2B5EF4-FFF2-40B4-BE49-F238E27FC236}">
                  <a16:creationId xmlns:a16="http://schemas.microsoft.com/office/drawing/2014/main" id="{D5D0483E-D89E-0743-A2BD-DF2431FAE838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043243B4-33EC-764A-91EA-97427D80B294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36F47AE9-4BC6-6645-B7FD-A3CF724B3A66}"/>
              </a:ext>
            </a:extLst>
          </p:cNvPr>
          <p:cNvGrpSpPr/>
          <p:nvPr/>
        </p:nvGrpSpPr>
        <p:grpSpPr>
          <a:xfrm>
            <a:off x="4512703" y="4117481"/>
            <a:ext cx="614902" cy="1497937"/>
            <a:chOff x="3429582" y="4461959"/>
            <a:chExt cx="985944" cy="1497937"/>
          </a:xfrm>
        </p:grpSpPr>
        <p:sp>
          <p:nvSpPr>
            <p:cNvPr id="69" name="Arrow: Circular 23">
              <a:extLst>
                <a:ext uri="{FF2B5EF4-FFF2-40B4-BE49-F238E27FC236}">
                  <a16:creationId xmlns:a16="http://schemas.microsoft.com/office/drawing/2014/main" id="{9E5B7D89-74BE-B442-A111-1CD5A35195C5}"/>
                </a:ext>
              </a:extLst>
            </p:cNvPr>
            <p:cNvSpPr/>
            <p:nvPr/>
          </p:nvSpPr>
          <p:spPr>
            <a:xfrm>
              <a:off x="3429582" y="4755397"/>
              <a:ext cx="985944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C8751A65-F905-B24D-92F0-CB92E38D42CA}"/>
                </a:ext>
              </a:extLst>
            </p:cNvPr>
            <p:cNvSpPr txBox="1"/>
            <p:nvPr/>
          </p:nvSpPr>
          <p:spPr>
            <a:xfrm>
              <a:off x="3478114" y="4461959"/>
              <a:ext cx="7847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9CF56EFE-7D33-6541-AD12-071A21068E73}"/>
              </a:ext>
            </a:extLst>
          </p:cNvPr>
          <p:cNvGrpSpPr/>
          <p:nvPr/>
        </p:nvGrpSpPr>
        <p:grpSpPr>
          <a:xfrm>
            <a:off x="4955160" y="4115998"/>
            <a:ext cx="832531" cy="1497937"/>
            <a:chOff x="3429582" y="4461959"/>
            <a:chExt cx="1093087" cy="1497937"/>
          </a:xfrm>
        </p:grpSpPr>
        <p:sp>
          <p:nvSpPr>
            <p:cNvPr id="72" name="Arrow: Circular 23">
              <a:extLst>
                <a:ext uri="{FF2B5EF4-FFF2-40B4-BE49-F238E27FC236}">
                  <a16:creationId xmlns:a16="http://schemas.microsoft.com/office/drawing/2014/main" id="{DD3153F6-6097-3E43-A9A6-466ABC2DC597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28E4794B-3EA0-D24D-A2DE-060BD0B1B3B4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827ECF4D-0179-804F-BAC0-2CF70AABD415}"/>
              </a:ext>
            </a:extLst>
          </p:cNvPr>
          <p:cNvGrpSpPr/>
          <p:nvPr/>
        </p:nvGrpSpPr>
        <p:grpSpPr>
          <a:xfrm>
            <a:off x="5613185" y="4118869"/>
            <a:ext cx="734865" cy="1497937"/>
            <a:chOff x="3429582" y="4461959"/>
            <a:chExt cx="1093087" cy="1497937"/>
          </a:xfrm>
        </p:grpSpPr>
        <p:sp>
          <p:nvSpPr>
            <p:cNvPr id="75" name="Arrow: Circular 23">
              <a:extLst>
                <a:ext uri="{FF2B5EF4-FFF2-40B4-BE49-F238E27FC236}">
                  <a16:creationId xmlns:a16="http://schemas.microsoft.com/office/drawing/2014/main" id="{0D7552E4-2457-D64F-841B-8347192DEFFE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43204F06-25F0-3A46-B85D-E399B73EED0D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F6A3761A-4303-6C4D-BA80-035599C19E12}"/>
              </a:ext>
            </a:extLst>
          </p:cNvPr>
          <p:cNvGrpSpPr/>
          <p:nvPr/>
        </p:nvGrpSpPr>
        <p:grpSpPr>
          <a:xfrm>
            <a:off x="6181175" y="4119315"/>
            <a:ext cx="688371" cy="1497937"/>
            <a:chOff x="3429582" y="4461959"/>
            <a:chExt cx="1093087" cy="1497937"/>
          </a:xfrm>
        </p:grpSpPr>
        <p:sp>
          <p:nvSpPr>
            <p:cNvPr id="78" name="Arrow: Circular 23">
              <a:extLst>
                <a:ext uri="{FF2B5EF4-FFF2-40B4-BE49-F238E27FC236}">
                  <a16:creationId xmlns:a16="http://schemas.microsoft.com/office/drawing/2014/main" id="{B07F1B20-4F08-0146-A5B6-F359001521B3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B7023AB0-CE5B-F749-A103-EBDE25140B78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2CDC869F-6803-AB43-9EF8-828581E7E034}"/>
              </a:ext>
            </a:extLst>
          </p:cNvPr>
          <p:cNvGrpSpPr/>
          <p:nvPr/>
        </p:nvGrpSpPr>
        <p:grpSpPr>
          <a:xfrm>
            <a:off x="6713247" y="4115998"/>
            <a:ext cx="614902" cy="1497937"/>
            <a:chOff x="3429582" y="4461959"/>
            <a:chExt cx="985944" cy="1497937"/>
          </a:xfrm>
        </p:grpSpPr>
        <p:sp>
          <p:nvSpPr>
            <p:cNvPr id="81" name="Arrow: Circular 23">
              <a:extLst>
                <a:ext uri="{FF2B5EF4-FFF2-40B4-BE49-F238E27FC236}">
                  <a16:creationId xmlns:a16="http://schemas.microsoft.com/office/drawing/2014/main" id="{9BDE876C-B6DC-6B46-934E-53AC35F7BB3A}"/>
                </a:ext>
              </a:extLst>
            </p:cNvPr>
            <p:cNvSpPr/>
            <p:nvPr/>
          </p:nvSpPr>
          <p:spPr>
            <a:xfrm>
              <a:off x="3429582" y="4755397"/>
              <a:ext cx="985944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3A08DFAA-2CE1-9F46-B6A8-383BA9C1F400}"/>
                </a:ext>
              </a:extLst>
            </p:cNvPr>
            <p:cNvSpPr txBox="1"/>
            <p:nvPr/>
          </p:nvSpPr>
          <p:spPr>
            <a:xfrm>
              <a:off x="3478114" y="4461959"/>
              <a:ext cx="7847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D3921CDB-F35D-C94A-9830-B7DD802F331F}"/>
              </a:ext>
            </a:extLst>
          </p:cNvPr>
          <p:cNvSpPr txBox="1"/>
          <p:nvPr/>
        </p:nvSpPr>
        <p:spPr>
          <a:xfrm>
            <a:off x="3626426" y="3726108"/>
            <a:ext cx="22817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  <a:ea typeface="HelloAbracadabra" pitchFamily="2" charset="0"/>
              </a:rPr>
              <a:t>Time at the mall</a:t>
            </a:r>
            <a:endParaRPr lang="en-US" sz="20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7ED8A275-D4B9-8449-AF36-9D77C376526D}"/>
              </a:ext>
            </a:extLst>
          </p:cNvPr>
          <p:cNvSpPr txBox="1"/>
          <p:nvPr/>
        </p:nvSpPr>
        <p:spPr>
          <a:xfrm>
            <a:off x="4997351" y="2407607"/>
            <a:ext cx="6644553" cy="1031051"/>
          </a:xfrm>
          <a:prstGeom prst="rect">
            <a:avLst/>
          </a:prstGeom>
          <a:solidFill>
            <a:srgbClr val="85D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Century Gothic" panose="020B0502020202020204" pitchFamily="34" charset="0"/>
                <a:ea typeface="HelloAbracadabra" pitchFamily="2" charset="0"/>
              </a:rPr>
              <a:t>Max left the mall at 8:00.</a:t>
            </a:r>
          </a:p>
          <a:p>
            <a:pPr algn="ctr"/>
            <a:endParaRPr lang="en-US" sz="1100" dirty="0">
              <a:latin typeface="Century Gothic" panose="020B0502020202020204" pitchFamily="34" charset="0"/>
              <a:ea typeface="HelloAbracadabra" pitchFamily="2" charset="0"/>
            </a:endParaRP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Note: Jumps may vary on the number line. </a:t>
            </a:r>
            <a:endParaRPr lang="en-US" sz="240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CC5AD1E-DF9B-E645-B643-599BB0D8149B}"/>
              </a:ext>
            </a:extLst>
          </p:cNvPr>
          <p:cNvSpPr txBox="1"/>
          <p:nvPr/>
        </p:nvSpPr>
        <p:spPr>
          <a:xfrm>
            <a:off x="0" y="1099084"/>
            <a:ext cx="12192000" cy="11285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3200" b="1" dirty="0">
                <a:latin typeface="Century Gothic" panose="020B0502020202020204" pitchFamily="34" charset="0"/>
              </a:rPr>
              <a:t>Max went to the mall at the time on the clock. </a:t>
            </a:r>
          </a:p>
          <a:p>
            <a:pPr algn="ctr">
              <a:spcAft>
                <a:spcPts val="400"/>
              </a:spcAft>
            </a:pPr>
            <a:r>
              <a:rPr lang="en-US" sz="3200" b="1" dirty="0">
                <a:latin typeface="Century Gothic" panose="020B0502020202020204" pitchFamily="34" charset="0"/>
              </a:rPr>
              <a:t>He stayed for 50 minutes. What time did Max leave the mall?</a:t>
            </a:r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845F674C-514B-5743-A2CF-3D5EE32D430C}"/>
              </a:ext>
            </a:extLst>
          </p:cNvPr>
          <p:cNvGrpSpPr>
            <a:grpSpLocks noChangeAspect="1"/>
          </p:cNvGrpSpPr>
          <p:nvPr/>
        </p:nvGrpSpPr>
        <p:grpSpPr>
          <a:xfrm>
            <a:off x="240048" y="2514113"/>
            <a:ext cx="2400300" cy="1371600"/>
            <a:chOff x="2560507" y="2277930"/>
            <a:chExt cx="2643665" cy="1510666"/>
          </a:xfrm>
        </p:grpSpPr>
        <p:pic>
          <p:nvPicPr>
            <p:cNvPr id="87" name="Picture 86" descr="A picture containing chart&#10;&#10;Description automatically generated">
              <a:extLst>
                <a:ext uri="{FF2B5EF4-FFF2-40B4-BE49-F238E27FC236}">
                  <a16:creationId xmlns:a16="http://schemas.microsoft.com/office/drawing/2014/main" id="{FAF0CFDE-582A-A349-BFE6-436447F4DB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0507" y="2277930"/>
              <a:ext cx="2643665" cy="1510666"/>
            </a:xfrm>
            <a:prstGeom prst="rect">
              <a:avLst/>
            </a:prstGeom>
          </p:spPr>
        </p:pic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CE1D4402-E9E3-7C40-B616-9C5E1C59F3F0}"/>
                </a:ext>
              </a:extLst>
            </p:cNvPr>
            <p:cNvSpPr txBox="1"/>
            <p:nvPr/>
          </p:nvSpPr>
          <p:spPr>
            <a:xfrm>
              <a:off x="2871793" y="2578346"/>
              <a:ext cx="1959317" cy="92333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US" sz="5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7:10</a:t>
              </a:r>
            </a:p>
          </p:txBody>
        </p:sp>
      </p:grpSp>
      <p:sp>
        <p:nvSpPr>
          <p:cNvPr id="89" name="TextBox 88">
            <a:extLst>
              <a:ext uri="{FF2B5EF4-FFF2-40B4-BE49-F238E27FC236}">
                <a16:creationId xmlns:a16="http://schemas.microsoft.com/office/drawing/2014/main" id="{0AAC9D2A-E1EB-3C4F-6C26-0B602F1AB26D}"/>
              </a:ext>
            </a:extLst>
          </p:cNvPr>
          <p:cNvSpPr txBox="1"/>
          <p:nvPr/>
        </p:nvSpPr>
        <p:spPr>
          <a:xfrm>
            <a:off x="2155336" y="5265737"/>
            <a:ext cx="5605272" cy="338554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>
                <a:latin typeface="Century Gothic" panose="020B0502020202020204" pitchFamily="34" charset="0"/>
                <a:ea typeface="HelloAbracadabra" pitchFamily="2" charset="0"/>
              </a:rPr>
              <a:t>50 minutes</a:t>
            </a:r>
            <a:endParaRPr lang="en-US" sz="16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759840D8-0B9F-DD2F-E127-7DE117563740}"/>
              </a:ext>
            </a:extLst>
          </p:cNvPr>
          <p:cNvSpPr/>
          <p:nvPr/>
        </p:nvSpPr>
        <p:spPr>
          <a:xfrm>
            <a:off x="1421467" y="5537855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Start 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Time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B2DEE986-4EFA-E7FD-7BF5-6B78F1BE6FA8}"/>
              </a:ext>
            </a:extLst>
          </p:cNvPr>
          <p:cNvSpPr/>
          <p:nvPr/>
        </p:nvSpPr>
        <p:spPr>
          <a:xfrm>
            <a:off x="6962439" y="5491698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End 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Time</a:t>
            </a:r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E0775500-D748-E824-F5B7-3147FEF0F888}"/>
              </a:ext>
            </a:extLst>
          </p:cNvPr>
          <p:cNvGrpSpPr/>
          <p:nvPr/>
        </p:nvGrpSpPr>
        <p:grpSpPr>
          <a:xfrm>
            <a:off x="7177132" y="4106354"/>
            <a:ext cx="614902" cy="1497937"/>
            <a:chOff x="3429582" y="4461959"/>
            <a:chExt cx="985944" cy="1497937"/>
          </a:xfrm>
        </p:grpSpPr>
        <p:sp>
          <p:nvSpPr>
            <p:cNvPr id="93" name="Arrow: Circular 23">
              <a:extLst>
                <a:ext uri="{FF2B5EF4-FFF2-40B4-BE49-F238E27FC236}">
                  <a16:creationId xmlns:a16="http://schemas.microsoft.com/office/drawing/2014/main" id="{9CA51506-92C3-8D56-3C7E-A2D3BDE71923}"/>
                </a:ext>
              </a:extLst>
            </p:cNvPr>
            <p:cNvSpPr/>
            <p:nvPr/>
          </p:nvSpPr>
          <p:spPr>
            <a:xfrm>
              <a:off x="3429582" y="4755397"/>
              <a:ext cx="985944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16C031B7-D69B-A3A0-4BC2-3652A918B2D9}"/>
                </a:ext>
              </a:extLst>
            </p:cNvPr>
            <p:cNvSpPr txBox="1"/>
            <p:nvPr/>
          </p:nvSpPr>
          <p:spPr>
            <a:xfrm>
              <a:off x="3478114" y="4461959"/>
              <a:ext cx="7847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534980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B169B55-7D39-9041-AA38-045E725006EB}"/>
              </a:ext>
            </a:extLst>
          </p:cNvPr>
          <p:cNvGrpSpPr/>
          <p:nvPr/>
        </p:nvGrpSpPr>
        <p:grpSpPr>
          <a:xfrm>
            <a:off x="-1" y="34407"/>
            <a:ext cx="3644298" cy="765067"/>
            <a:chOff x="-1" y="34407"/>
            <a:chExt cx="3644298" cy="76506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80644B6-4FEE-864F-AC91-ACF71791FAED}"/>
                </a:ext>
              </a:extLst>
            </p:cNvPr>
            <p:cNvGrpSpPr/>
            <p:nvPr userDrawn="1"/>
          </p:nvGrpSpPr>
          <p:grpSpPr>
            <a:xfrm>
              <a:off x="-1" y="34407"/>
              <a:ext cx="3243533" cy="765067"/>
              <a:chOff x="-1" y="34407"/>
              <a:chExt cx="3243533" cy="765067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D3EBB54-E544-D94F-90F6-8841E06C8A1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5FA8EBB-44E9-6246-BD4F-E8731B5D1E27}"/>
                  </a:ext>
                </a:extLst>
              </p:cNvPr>
              <p:cNvSpPr txBox="1"/>
              <p:nvPr userDrawn="1"/>
            </p:nvSpPr>
            <p:spPr>
              <a:xfrm>
                <a:off x="618548" y="34407"/>
                <a:ext cx="2616357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3000" b="1" dirty="0">
                    <a:solidFill>
                      <a:schemeClr val="tx1"/>
                    </a:solidFill>
                    <a:latin typeface="Century Gothic" panose="020B0502020202020204" pitchFamily="34" charset="0"/>
                    <a:ea typeface="HelloAbracadabra" pitchFamily="2" charset="0"/>
                  </a:rPr>
                  <a:t>Problem #2</a:t>
                </a:r>
              </a:p>
            </p:txBody>
          </p:sp>
          <p:pic>
            <p:nvPicPr>
              <p:cNvPr id="7" name="Graphic 6" descr="Document with solid fill">
                <a:extLst>
                  <a:ext uri="{FF2B5EF4-FFF2-40B4-BE49-F238E27FC236}">
                    <a16:creationId xmlns:a16="http://schemas.microsoft.com/office/drawing/2014/main" id="{0E773AFF-A0B3-3346-BC83-A7F39AD5BFF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281" y="171211"/>
                <a:ext cx="548640" cy="548640"/>
              </a:xfrm>
              <a:prstGeom prst="rect">
                <a:avLst/>
              </a:prstGeom>
            </p:spPr>
          </p:pic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4838F24-F069-DB44-852A-565EC6AC6499}"/>
                </a:ext>
              </a:extLst>
            </p:cNvPr>
            <p:cNvSpPr txBox="1"/>
            <p:nvPr userDrawn="1"/>
          </p:nvSpPr>
          <p:spPr>
            <a:xfrm>
              <a:off x="627175" y="430142"/>
              <a:ext cx="30171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YOUR TURN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A059AEA9-1201-6645-9308-D4A40D0B1BA4}"/>
              </a:ext>
            </a:extLst>
          </p:cNvPr>
          <p:cNvSpPr txBox="1"/>
          <p:nvPr/>
        </p:nvSpPr>
        <p:spPr>
          <a:xfrm>
            <a:off x="134408" y="945654"/>
            <a:ext cx="12057591" cy="14311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en-US" sz="2900" b="1" dirty="0">
                <a:latin typeface="Century Gothic" panose="020B0502020202020204" pitchFamily="34" charset="0"/>
              </a:rPr>
              <a:t>Connor started his homework at 3:50 p.m. It took him 25 minutes to complete his reading assignment and 20 minutes to complete his math assignment. What time did Connor finish his homework?</a:t>
            </a:r>
          </a:p>
        </p:txBody>
      </p:sp>
      <p:graphicFrame>
        <p:nvGraphicFramePr>
          <p:cNvPr id="95" name="Table 13">
            <a:extLst>
              <a:ext uri="{FF2B5EF4-FFF2-40B4-BE49-F238E27FC236}">
                <a16:creationId xmlns:a16="http://schemas.microsoft.com/office/drawing/2014/main" id="{B298B7EF-4C29-F845-AAB6-04FBA1FC0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782411"/>
              </p:ext>
            </p:extLst>
          </p:nvPr>
        </p:nvGraphicFramePr>
        <p:xfrm>
          <a:off x="1024931" y="4267360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1B82E078-2746-0FB0-82C5-2045103BFADD}"/>
              </a:ext>
            </a:extLst>
          </p:cNvPr>
          <p:cNvGrpSpPr/>
          <p:nvPr/>
        </p:nvGrpSpPr>
        <p:grpSpPr>
          <a:xfrm>
            <a:off x="475890" y="3875903"/>
            <a:ext cx="11526219" cy="795036"/>
            <a:chOff x="475890" y="3875903"/>
            <a:chExt cx="11526219" cy="795036"/>
          </a:xfrm>
        </p:grpSpPr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DAB18DBD-76D2-A046-8F51-EA809875A331}"/>
                </a:ext>
              </a:extLst>
            </p:cNvPr>
            <p:cNvGrpSpPr/>
            <p:nvPr/>
          </p:nvGrpSpPr>
          <p:grpSpPr>
            <a:xfrm>
              <a:off x="475890" y="4213739"/>
              <a:ext cx="11240219" cy="457200"/>
              <a:chOff x="475890" y="4902095"/>
              <a:chExt cx="11240219" cy="457200"/>
            </a:xfrm>
          </p:grpSpPr>
          <p:cxnSp>
            <p:nvCxnSpPr>
              <p:cNvPr id="91" name="Straight Arrow Connector 90">
                <a:extLst>
                  <a:ext uri="{FF2B5EF4-FFF2-40B4-BE49-F238E27FC236}">
                    <a16:creationId xmlns:a16="http://schemas.microsoft.com/office/drawing/2014/main" id="{18FF1EE6-1B77-A940-8263-4AA94DD468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75890" y="5130695"/>
                <a:ext cx="11240219" cy="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triangl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Arrow Connector 91">
                <a:extLst>
                  <a:ext uri="{FF2B5EF4-FFF2-40B4-BE49-F238E27FC236}">
                    <a16:creationId xmlns:a16="http://schemas.microsoft.com/office/drawing/2014/main" id="{EB2CE1E1-B4DA-8342-8461-7D3E79BBE5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99160" y="4902095"/>
                <a:ext cx="0" cy="45720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none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Arrow Connector 92">
                <a:extLst>
                  <a:ext uri="{FF2B5EF4-FFF2-40B4-BE49-F238E27FC236}">
                    <a16:creationId xmlns:a16="http://schemas.microsoft.com/office/drawing/2014/main" id="{CDC52757-1E12-4542-A244-6482E9EE3A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52078" y="4902095"/>
                <a:ext cx="0" cy="45720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none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B7E95268-DB9A-0A44-B6B8-57DE383D0E46}"/>
                </a:ext>
              </a:extLst>
            </p:cNvPr>
            <p:cNvSpPr txBox="1"/>
            <p:nvPr/>
          </p:nvSpPr>
          <p:spPr>
            <a:xfrm>
              <a:off x="10541887" y="3875903"/>
              <a:ext cx="146022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Century Gothic" panose="020B0502020202020204" pitchFamily="34" charset="0"/>
                  <a:ea typeface="HelloAbracadabra" pitchFamily="2" charset="0"/>
                </a:rPr>
                <a:t>5</a:t>
              </a:r>
              <a:r>
                <a:rPr lang="en-US" sz="20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:00</a:t>
              </a:r>
              <a:endParaRPr lang="en-US" sz="20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F12D0335-2FFB-2049-92D2-8C2B77E24C5A}"/>
                </a:ext>
              </a:extLst>
            </p:cNvPr>
            <p:cNvSpPr txBox="1"/>
            <p:nvPr/>
          </p:nvSpPr>
          <p:spPr>
            <a:xfrm>
              <a:off x="1810060" y="3929690"/>
              <a:ext cx="747009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3:40</a:t>
              </a:r>
              <a:endParaRPr lang="en-US" sz="15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C46A7648-AEC0-DA47-B142-44EECAAA9F8A}"/>
                </a:ext>
              </a:extLst>
            </p:cNvPr>
            <p:cNvSpPr txBox="1"/>
            <p:nvPr/>
          </p:nvSpPr>
          <p:spPr>
            <a:xfrm>
              <a:off x="2360223" y="3929690"/>
              <a:ext cx="795963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3:45</a:t>
              </a:r>
              <a:endParaRPr lang="en-US" sz="15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B2F3B3CF-2EFD-7F4B-8214-612C88303CEB}"/>
                </a:ext>
              </a:extLst>
            </p:cNvPr>
            <p:cNvSpPr txBox="1"/>
            <p:nvPr/>
          </p:nvSpPr>
          <p:spPr>
            <a:xfrm>
              <a:off x="2960720" y="3928594"/>
              <a:ext cx="70666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3:50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78443E79-5B98-AB45-8AC4-F7560ADA25B9}"/>
                </a:ext>
              </a:extLst>
            </p:cNvPr>
            <p:cNvSpPr txBox="1"/>
            <p:nvPr/>
          </p:nvSpPr>
          <p:spPr>
            <a:xfrm>
              <a:off x="3523528" y="3928593"/>
              <a:ext cx="674623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3:55</a:t>
              </a:r>
              <a:endParaRPr lang="en-US" sz="15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DADC7C8C-5F0D-FE47-AB38-9FF31BAD5801}"/>
                </a:ext>
              </a:extLst>
            </p:cNvPr>
            <p:cNvSpPr txBox="1"/>
            <p:nvPr/>
          </p:nvSpPr>
          <p:spPr>
            <a:xfrm>
              <a:off x="4088525" y="3928593"/>
              <a:ext cx="71457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4:00</a:t>
              </a:r>
              <a:endParaRPr lang="en-US" sz="15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80339DCB-86F0-BC4A-8DF4-7FF77530A069}"/>
                </a:ext>
              </a:extLst>
            </p:cNvPr>
            <p:cNvSpPr txBox="1"/>
            <p:nvPr/>
          </p:nvSpPr>
          <p:spPr>
            <a:xfrm>
              <a:off x="4644019" y="3927497"/>
              <a:ext cx="706665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4:05</a:t>
              </a:r>
              <a:endParaRPr lang="en-US" sz="15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E097A018-0C91-4340-A66A-C77AD1F9A050}"/>
                </a:ext>
              </a:extLst>
            </p:cNvPr>
            <p:cNvSpPr txBox="1"/>
            <p:nvPr/>
          </p:nvSpPr>
          <p:spPr>
            <a:xfrm>
              <a:off x="5221859" y="3927497"/>
              <a:ext cx="66966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4:10</a:t>
              </a:r>
              <a:endParaRPr lang="en-US" sz="15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75D2A253-3511-9E4C-8846-4A5CCECAC6C6}"/>
                </a:ext>
              </a:extLst>
            </p:cNvPr>
            <p:cNvSpPr txBox="1"/>
            <p:nvPr/>
          </p:nvSpPr>
          <p:spPr>
            <a:xfrm>
              <a:off x="5769444" y="3926401"/>
              <a:ext cx="678943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4:15</a:t>
              </a:r>
              <a:endParaRPr lang="en-US" sz="15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E535D16B-F75C-7544-9343-AEA9037E7F08}"/>
                </a:ext>
              </a:extLst>
            </p:cNvPr>
            <p:cNvSpPr txBox="1"/>
            <p:nvPr/>
          </p:nvSpPr>
          <p:spPr>
            <a:xfrm>
              <a:off x="6298654" y="3926400"/>
              <a:ext cx="700796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4:20</a:t>
              </a:r>
              <a:endParaRPr lang="en-US" sz="15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487A9C77-F345-C34A-BD05-4B72591749FA}"/>
                </a:ext>
              </a:extLst>
            </p:cNvPr>
            <p:cNvSpPr txBox="1"/>
            <p:nvPr/>
          </p:nvSpPr>
          <p:spPr>
            <a:xfrm>
              <a:off x="6866510" y="3926400"/>
              <a:ext cx="711572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4:25</a:t>
              </a:r>
              <a:endParaRPr lang="en-US" sz="15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036CF798-B709-8D46-B735-A7B57486049C}"/>
                </a:ext>
              </a:extLst>
            </p:cNvPr>
            <p:cNvSpPr txBox="1"/>
            <p:nvPr/>
          </p:nvSpPr>
          <p:spPr>
            <a:xfrm>
              <a:off x="7431982" y="3927497"/>
              <a:ext cx="700796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4:30</a:t>
              </a:r>
              <a:endParaRPr lang="en-US" sz="15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E4C31F30-8633-3E41-B457-7CF4F3CD709F}"/>
                </a:ext>
              </a:extLst>
            </p:cNvPr>
            <p:cNvSpPr txBox="1"/>
            <p:nvPr/>
          </p:nvSpPr>
          <p:spPr>
            <a:xfrm>
              <a:off x="8004939" y="3926401"/>
              <a:ext cx="700796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4:35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AFEB02B9-2F42-1B45-9F9B-2B2A59DD937C}"/>
                </a:ext>
              </a:extLst>
            </p:cNvPr>
            <p:cNvSpPr txBox="1"/>
            <p:nvPr/>
          </p:nvSpPr>
          <p:spPr>
            <a:xfrm>
              <a:off x="8556001" y="3926400"/>
              <a:ext cx="700796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4:40</a:t>
              </a:r>
              <a:endParaRPr lang="en-US" sz="15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4EC65ABF-B8DB-5E40-A790-27F8B0864B1D}"/>
                </a:ext>
              </a:extLst>
            </p:cNvPr>
            <p:cNvSpPr txBox="1"/>
            <p:nvPr/>
          </p:nvSpPr>
          <p:spPr>
            <a:xfrm>
              <a:off x="9112145" y="3926400"/>
              <a:ext cx="747009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4:45</a:t>
              </a:r>
              <a:endParaRPr lang="en-US" sz="15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3ABEB8F8-A5F0-F34B-B814-778D3B47AF6F}"/>
                </a:ext>
              </a:extLst>
            </p:cNvPr>
            <p:cNvSpPr txBox="1"/>
            <p:nvPr/>
          </p:nvSpPr>
          <p:spPr>
            <a:xfrm>
              <a:off x="9723853" y="3930449"/>
              <a:ext cx="711572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4:50</a:t>
              </a:r>
              <a:endParaRPr lang="en-US" sz="15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79AF4459-C4BA-1C4C-AD99-B9A79500824E}"/>
                </a:ext>
              </a:extLst>
            </p:cNvPr>
            <p:cNvSpPr txBox="1"/>
            <p:nvPr/>
          </p:nvSpPr>
          <p:spPr>
            <a:xfrm>
              <a:off x="10254621" y="3930449"/>
              <a:ext cx="71472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4:55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E9883F05-BEEE-D74F-9676-1775A3DF7B93}"/>
                </a:ext>
              </a:extLst>
            </p:cNvPr>
            <p:cNvSpPr txBox="1"/>
            <p:nvPr/>
          </p:nvSpPr>
          <p:spPr>
            <a:xfrm>
              <a:off x="1111646" y="3931925"/>
              <a:ext cx="876981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3:35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113" name="TextBox 112">
            <a:extLst>
              <a:ext uri="{FF2B5EF4-FFF2-40B4-BE49-F238E27FC236}">
                <a16:creationId xmlns:a16="http://schemas.microsoft.com/office/drawing/2014/main" id="{163D21B2-CA16-4A4D-BCD1-90DCEB28302E}"/>
              </a:ext>
            </a:extLst>
          </p:cNvPr>
          <p:cNvSpPr txBox="1"/>
          <p:nvPr/>
        </p:nvSpPr>
        <p:spPr>
          <a:xfrm>
            <a:off x="125276" y="3875903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3: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9087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B169B55-7D39-9041-AA38-045E725006EB}"/>
              </a:ext>
            </a:extLst>
          </p:cNvPr>
          <p:cNvGrpSpPr/>
          <p:nvPr/>
        </p:nvGrpSpPr>
        <p:grpSpPr>
          <a:xfrm>
            <a:off x="-1" y="34407"/>
            <a:ext cx="3644298" cy="765067"/>
            <a:chOff x="-1" y="34407"/>
            <a:chExt cx="3644298" cy="76506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80644B6-4FEE-864F-AC91-ACF71791FAED}"/>
                </a:ext>
              </a:extLst>
            </p:cNvPr>
            <p:cNvGrpSpPr/>
            <p:nvPr userDrawn="1"/>
          </p:nvGrpSpPr>
          <p:grpSpPr>
            <a:xfrm>
              <a:off x="-1" y="34407"/>
              <a:ext cx="3243533" cy="765067"/>
              <a:chOff x="-1" y="34407"/>
              <a:chExt cx="3243533" cy="765067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D3EBB54-E544-D94F-90F6-8841E06C8A1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5FA8EBB-44E9-6246-BD4F-E8731B5D1E27}"/>
                  </a:ext>
                </a:extLst>
              </p:cNvPr>
              <p:cNvSpPr txBox="1"/>
              <p:nvPr userDrawn="1"/>
            </p:nvSpPr>
            <p:spPr>
              <a:xfrm>
                <a:off x="618548" y="34407"/>
                <a:ext cx="2616357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3000" b="1" dirty="0">
                    <a:solidFill>
                      <a:schemeClr val="tx1"/>
                    </a:solidFill>
                    <a:latin typeface="Century Gothic" panose="020B0502020202020204" pitchFamily="34" charset="0"/>
                    <a:ea typeface="HelloAbracadabra" pitchFamily="2" charset="0"/>
                  </a:rPr>
                  <a:t>Problem #2</a:t>
                </a:r>
              </a:p>
            </p:txBody>
          </p:sp>
          <p:pic>
            <p:nvPicPr>
              <p:cNvPr id="7" name="Graphic 6" descr="Document with solid fill">
                <a:extLst>
                  <a:ext uri="{FF2B5EF4-FFF2-40B4-BE49-F238E27FC236}">
                    <a16:creationId xmlns:a16="http://schemas.microsoft.com/office/drawing/2014/main" id="{0E773AFF-A0B3-3346-BC83-A7F39AD5BFF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281" y="171211"/>
                <a:ext cx="548640" cy="548640"/>
              </a:xfrm>
              <a:prstGeom prst="rect">
                <a:avLst/>
              </a:prstGeom>
            </p:spPr>
          </p:pic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4838F24-F069-DB44-852A-565EC6AC6499}"/>
                </a:ext>
              </a:extLst>
            </p:cNvPr>
            <p:cNvSpPr txBox="1"/>
            <p:nvPr userDrawn="1"/>
          </p:nvSpPr>
          <p:spPr>
            <a:xfrm>
              <a:off x="627175" y="430142"/>
              <a:ext cx="30171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YOUR TURN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DAB18DBD-76D2-A046-8F51-EA809875A331}"/>
              </a:ext>
            </a:extLst>
          </p:cNvPr>
          <p:cNvGrpSpPr/>
          <p:nvPr/>
        </p:nvGrpSpPr>
        <p:grpSpPr>
          <a:xfrm>
            <a:off x="475890" y="4213739"/>
            <a:ext cx="11240219" cy="457200"/>
            <a:chOff x="475890" y="4902095"/>
            <a:chExt cx="11240219" cy="457200"/>
          </a:xfrm>
        </p:grpSpPr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18FF1EE6-1B77-A940-8263-4AA94DD468B8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EB2CE1E1-B4DA-8342-8461-7D3E79BBE59C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CDC52757-1E12-4542-A244-6482E9EE3AF2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TextBox 93">
            <a:extLst>
              <a:ext uri="{FF2B5EF4-FFF2-40B4-BE49-F238E27FC236}">
                <a16:creationId xmlns:a16="http://schemas.microsoft.com/office/drawing/2014/main" id="{B7E95268-DB9A-0A44-B6B8-57DE383D0E46}"/>
              </a:ext>
            </a:extLst>
          </p:cNvPr>
          <p:cNvSpPr txBox="1"/>
          <p:nvPr/>
        </p:nvSpPr>
        <p:spPr>
          <a:xfrm>
            <a:off x="10541887" y="3875903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5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95" name="Table 13">
            <a:extLst>
              <a:ext uri="{FF2B5EF4-FFF2-40B4-BE49-F238E27FC236}">
                <a16:creationId xmlns:a16="http://schemas.microsoft.com/office/drawing/2014/main" id="{B298B7EF-4C29-F845-AAB6-04FBA1FC09C3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4267360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96" name="TextBox 95">
            <a:extLst>
              <a:ext uri="{FF2B5EF4-FFF2-40B4-BE49-F238E27FC236}">
                <a16:creationId xmlns:a16="http://schemas.microsoft.com/office/drawing/2014/main" id="{F12D0335-2FFB-2049-92D2-8C2B77E24C5A}"/>
              </a:ext>
            </a:extLst>
          </p:cNvPr>
          <p:cNvSpPr txBox="1"/>
          <p:nvPr/>
        </p:nvSpPr>
        <p:spPr>
          <a:xfrm>
            <a:off x="1810060" y="3929690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3:40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C46A7648-AEC0-DA47-B142-44EECAAA9F8A}"/>
              </a:ext>
            </a:extLst>
          </p:cNvPr>
          <p:cNvSpPr txBox="1"/>
          <p:nvPr/>
        </p:nvSpPr>
        <p:spPr>
          <a:xfrm>
            <a:off x="2360223" y="3929690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3:45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B2F3B3CF-2EFD-7F4B-8214-612C88303CEB}"/>
              </a:ext>
            </a:extLst>
          </p:cNvPr>
          <p:cNvSpPr txBox="1"/>
          <p:nvPr/>
        </p:nvSpPr>
        <p:spPr>
          <a:xfrm>
            <a:off x="2960720" y="3928594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3:50</a:t>
            </a:r>
            <a:endParaRPr lang="en-US" sz="1500" b="1" baseline="0" dirty="0">
              <a:solidFill>
                <a:srgbClr val="00B05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78443E79-5B98-AB45-8AC4-F7560ADA25B9}"/>
              </a:ext>
            </a:extLst>
          </p:cNvPr>
          <p:cNvSpPr txBox="1"/>
          <p:nvPr/>
        </p:nvSpPr>
        <p:spPr>
          <a:xfrm>
            <a:off x="3523528" y="3928593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3:55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ADC7C8C-5F0D-FE47-AB38-9FF31BAD5801}"/>
              </a:ext>
            </a:extLst>
          </p:cNvPr>
          <p:cNvSpPr txBox="1"/>
          <p:nvPr/>
        </p:nvSpPr>
        <p:spPr>
          <a:xfrm>
            <a:off x="4088525" y="3928593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4:00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0339DCB-86F0-BC4A-8DF4-7FF77530A069}"/>
              </a:ext>
            </a:extLst>
          </p:cNvPr>
          <p:cNvSpPr txBox="1"/>
          <p:nvPr/>
        </p:nvSpPr>
        <p:spPr>
          <a:xfrm>
            <a:off x="4644019" y="3927497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4:05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E097A018-0C91-4340-A66A-C77AD1F9A050}"/>
              </a:ext>
            </a:extLst>
          </p:cNvPr>
          <p:cNvSpPr txBox="1"/>
          <p:nvPr/>
        </p:nvSpPr>
        <p:spPr>
          <a:xfrm>
            <a:off x="5221859" y="3927497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4:10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5D2A253-3511-9E4C-8846-4A5CCECAC6C6}"/>
              </a:ext>
            </a:extLst>
          </p:cNvPr>
          <p:cNvSpPr txBox="1"/>
          <p:nvPr/>
        </p:nvSpPr>
        <p:spPr>
          <a:xfrm>
            <a:off x="5769444" y="3926401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4:15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E535D16B-F75C-7544-9343-AEA9037E7F08}"/>
              </a:ext>
            </a:extLst>
          </p:cNvPr>
          <p:cNvSpPr txBox="1"/>
          <p:nvPr/>
        </p:nvSpPr>
        <p:spPr>
          <a:xfrm>
            <a:off x="6298654" y="3926400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4:20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487A9C77-F345-C34A-BD05-4B72591749FA}"/>
              </a:ext>
            </a:extLst>
          </p:cNvPr>
          <p:cNvSpPr txBox="1"/>
          <p:nvPr/>
        </p:nvSpPr>
        <p:spPr>
          <a:xfrm>
            <a:off x="6866510" y="3926400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4:25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036CF798-B709-8D46-B735-A7B57486049C}"/>
              </a:ext>
            </a:extLst>
          </p:cNvPr>
          <p:cNvSpPr txBox="1"/>
          <p:nvPr/>
        </p:nvSpPr>
        <p:spPr>
          <a:xfrm>
            <a:off x="7431982" y="392749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4:30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E4C31F30-8633-3E41-B457-7CF4F3CD709F}"/>
              </a:ext>
            </a:extLst>
          </p:cNvPr>
          <p:cNvSpPr txBox="1"/>
          <p:nvPr/>
        </p:nvSpPr>
        <p:spPr>
          <a:xfrm>
            <a:off x="8004939" y="3926401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rPr>
              <a:t>4:35</a:t>
            </a:r>
            <a:endParaRPr lang="en-US" sz="1500" b="1" baseline="0" dirty="0">
              <a:solidFill>
                <a:srgbClr val="FF000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AFEB02B9-2F42-1B45-9F9B-2B2A59DD937C}"/>
              </a:ext>
            </a:extLst>
          </p:cNvPr>
          <p:cNvSpPr txBox="1"/>
          <p:nvPr/>
        </p:nvSpPr>
        <p:spPr>
          <a:xfrm>
            <a:off x="8556001" y="3926400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4:40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4EC65ABF-B8DB-5E40-A790-27F8B0864B1D}"/>
              </a:ext>
            </a:extLst>
          </p:cNvPr>
          <p:cNvSpPr txBox="1"/>
          <p:nvPr/>
        </p:nvSpPr>
        <p:spPr>
          <a:xfrm>
            <a:off x="9112145" y="3926400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4:45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3ABEB8F8-A5F0-F34B-B814-778D3B47AF6F}"/>
              </a:ext>
            </a:extLst>
          </p:cNvPr>
          <p:cNvSpPr txBox="1"/>
          <p:nvPr/>
        </p:nvSpPr>
        <p:spPr>
          <a:xfrm>
            <a:off x="9723853" y="3930449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4:50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79AF4459-C4BA-1C4C-AD99-B9A79500824E}"/>
              </a:ext>
            </a:extLst>
          </p:cNvPr>
          <p:cNvSpPr txBox="1"/>
          <p:nvPr/>
        </p:nvSpPr>
        <p:spPr>
          <a:xfrm>
            <a:off x="10254621" y="3930449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4:55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E9883F05-BEEE-D74F-9676-1775A3DF7B93}"/>
              </a:ext>
            </a:extLst>
          </p:cNvPr>
          <p:cNvSpPr txBox="1"/>
          <p:nvPr/>
        </p:nvSpPr>
        <p:spPr>
          <a:xfrm>
            <a:off x="1111646" y="3931925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3:35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63D21B2-CA16-4A4D-BCD1-90DCEB28302E}"/>
              </a:ext>
            </a:extLst>
          </p:cNvPr>
          <p:cNvSpPr txBox="1"/>
          <p:nvPr/>
        </p:nvSpPr>
        <p:spPr>
          <a:xfrm>
            <a:off x="125276" y="3875903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3: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C105D97-9A64-D24C-950C-89A561766467}"/>
              </a:ext>
            </a:extLst>
          </p:cNvPr>
          <p:cNvGrpSpPr/>
          <p:nvPr/>
        </p:nvGrpSpPr>
        <p:grpSpPr>
          <a:xfrm>
            <a:off x="3173275" y="3126934"/>
            <a:ext cx="1376028" cy="1497937"/>
            <a:chOff x="3429582" y="4461959"/>
            <a:chExt cx="1093087" cy="1497937"/>
          </a:xfrm>
        </p:grpSpPr>
        <p:sp>
          <p:nvSpPr>
            <p:cNvPr id="35" name="Arrow: Circular 23">
              <a:extLst>
                <a:ext uri="{FF2B5EF4-FFF2-40B4-BE49-F238E27FC236}">
                  <a16:creationId xmlns:a16="http://schemas.microsoft.com/office/drawing/2014/main" id="{204EBE68-2F7A-024E-A36D-D06F51D2F859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8913AC39-3C7F-5844-80BF-026BF676F086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583902B-BD4E-1743-8D06-BFDD3866F166}"/>
              </a:ext>
            </a:extLst>
          </p:cNvPr>
          <p:cNvGrpSpPr/>
          <p:nvPr/>
        </p:nvGrpSpPr>
        <p:grpSpPr>
          <a:xfrm>
            <a:off x="4270444" y="3145803"/>
            <a:ext cx="1376028" cy="1497937"/>
            <a:chOff x="3429582" y="4461959"/>
            <a:chExt cx="1093087" cy="1497937"/>
          </a:xfrm>
        </p:grpSpPr>
        <p:sp>
          <p:nvSpPr>
            <p:cNvPr id="38" name="Arrow: Circular 23">
              <a:extLst>
                <a:ext uri="{FF2B5EF4-FFF2-40B4-BE49-F238E27FC236}">
                  <a16:creationId xmlns:a16="http://schemas.microsoft.com/office/drawing/2014/main" id="{192C28A4-0EE2-2943-83CC-2A8697F59222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A805E9B2-5824-9548-AB49-B71AF5B14560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A149D6F8-7A1C-D74A-80A6-7CCDB492F4B1}"/>
              </a:ext>
            </a:extLst>
          </p:cNvPr>
          <p:cNvGrpSpPr/>
          <p:nvPr/>
        </p:nvGrpSpPr>
        <p:grpSpPr>
          <a:xfrm>
            <a:off x="5373652" y="3127042"/>
            <a:ext cx="930384" cy="1497937"/>
            <a:chOff x="3429582" y="4461959"/>
            <a:chExt cx="1093087" cy="1497937"/>
          </a:xfrm>
        </p:grpSpPr>
        <p:sp>
          <p:nvSpPr>
            <p:cNvPr id="41" name="Arrow: Circular 23">
              <a:extLst>
                <a:ext uri="{FF2B5EF4-FFF2-40B4-BE49-F238E27FC236}">
                  <a16:creationId xmlns:a16="http://schemas.microsoft.com/office/drawing/2014/main" id="{30D59E3E-28EB-7B4C-8095-8C6ECCBD6FC9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030B5821-8797-A444-A659-F7448A9EFC6F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E244E8DF-B0EC-6446-BFC9-E0CBCEAA62DB}"/>
              </a:ext>
            </a:extLst>
          </p:cNvPr>
          <p:cNvGrpSpPr/>
          <p:nvPr/>
        </p:nvGrpSpPr>
        <p:grpSpPr>
          <a:xfrm>
            <a:off x="6067532" y="3126934"/>
            <a:ext cx="1376028" cy="1497937"/>
            <a:chOff x="3429582" y="4461959"/>
            <a:chExt cx="1093087" cy="1497937"/>
          </a:xfrm>
        </p:grpSpPr>
        <p:sp>
          <p:nvSpPr>
            <p:cNvPr id="44" name="Arrow: Circular 23">
              <a:extLst>
                <a:ext uri="{FF2B5EF4-FFF2-40B4-BE49-F238E27FC236}">
                  <a16:creationId xmlns:a16="http://schemas.microsoft.com/office/drawing/2014/main" id="{3B6C07BD-D7F9-4C46-9BC9-141D1B34390F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CE74845D-1BE0-B440-B13F-3A4917DC5053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B770DB2-634D-6F44-A22E-E0035D671138}"/>
              </a:ext>
            </a:extLst>
          </p:cNvPr>
          <p:cNvGrpSpPr/>
          <p:nvPr/>
        </p:nvGrpSpPr>
        <p:grpSpPr>
          <a:xfrm>
            <a:off x="7164701" y="3145803"/>
            <a:ext cx="1376028" cy="1497937"/>
            <a:chOff x="3429582" y="4461959"/>
            <a:chExt cx="1093087" cy="1497937"/>
          </a:xfrm>
        </p:grpSpPr>
        <p:sp>
          <p:nvSpPr>
            <p:cNvPr id="47" name="Arrow: Circular 23">
              <a:extLst>
                <a:ext uri="{FF2B5EF4-FFF2-40B4-BE49-F238E27FC236}">
                  <a16:creationId xmlns:a16="http://schemas.microsoft.com/office/drawing/2014/main" id="{53B9E25D-910A-7348-B099-21D59017FE50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0B22581C-2985-2E47-92E4-E09CFBE3C152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3AA031C4-EFFC-2C4C-8509-A29C5C06E514}"/>
              </a:ext>
            </a:extLst>
          </p:cNvPr>
          <p:cNvSpPr txBox="1"/>
          <p:nvPr/>
        </p:nvSpPr>
        <p:spPr>
          <a:xfrm>
            <a:off x="3739931" y="2839621"/>
            <a:ext cx="2281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Reading assignment</a:t>
            </a:r>
            <a:endParaRPr lang="en-US" sz="1600" b="1" baseline="0" dirty="0">
              <a:solidFill>
                <a:srgbClr val="00B05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7E7F300-F4A3-F349-A65F-AAA1601ECF42}"/>
              </a:ext>
            </a:extLst>
          </p:cNvPr>
          <p:cNvSpPr txBox="1"/>
          <p:nvPr/>
        </p:nvSpPr>
        <p:spPr>
          <a:xfrm>
            <a:off x="6180978" y="2840418"/>
            <a:ext cx="2281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rPr>
              <a:t>Math assignment</a:t>
            </a:r>
            <a:endParaRPr lang="en-US" sz="1600" b="1" baseline="0" dirty="0">
              <a:solidFill>
                <a:srgbClr val="FF000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6BB2C98-87E4-EDCD-F3B6-FAF2B6AEF53A}"/>
              </a:ext>
            </a:extLst>
          </p:cNvPr>
          <p:cNvSpPr txBox="1"/>
          <p:nvPr/>
        </p:nvSpPr>
        <p:spPr>
          <a:xfrm>
            <a:off x="3280005" y="4283455"/>
            <a:ext cx="5029200" cy="338554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>
                <a:latin typeface="Century Gothic" panose="020B0502020202020204" pitchFamily="34" charset="0"/>
                <a:ea typeface="HelloAbracadabra" pitchFamily="2" charset="0"/>
              </a:rPr>
              <a:t>45 minutes</a:t>
            </a:r>
            <a:endParaRPr lang="en-US" sz="16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ADF3ACD-37B7-921A-68C6-7F805108589A}"/>
              </a:ext>
            </a:extLst>
          </p:cNvPr>
          <p:cNvSpPr/>
          <p:nvPr/>
        </p:nvSpPr>
        <p:spPr>
          <a:xfrm>
            <a:off x="2525725" y="4522328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Start 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Time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B9B0DA74-80E6-69D3-1D22-F0E2C7E4E66D}"/>
              </a:ext>
            </a:extLst>
          </p:cNvPr>
          <p:cNvSpPr/>
          <p:nvPr/>
        </p:nvSpPr>
        <p:spPr>
          <a:xfrm>
            <a:off x="7491644" y="4527167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End 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Time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7394949-54CE-F62D-DAB4-1DC16CB36C1D}"/>
              </a:ext>
            </a:extLst>
          </p:cNvPr>
          <p:cNvSpPr txBox="1"/>
          <p:nvPr/>
        </p:nvSpPr>
        <p:spPr>
          <a:xfrm>
            <a:off x="134408" y="945654"/>
            <a:ext cx="12057591" cy="14311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en-US" sz="2900" b="1" dirty="0">
                <a:latin typeface="Century Gothic" panose="020B0502020202020204" pitchFamily="34" charset="0"/>
              </a:rPr>
              <a:t>Connor started his homework at 3:50 p.m. It took him 25 minutes to complete his reading assignment and 20 minutes to complete his math assignment. What time did Connor finish his homework?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0A754CC-0078-14C5-7DC8-E8D3FF8A9C2C}"/>
              </a:ext>
            </a:extLst>
          </p:cNvPr>
          <p:cNvSpPr txBox="1"/>
          <p:nvPr/>
        </p:nvSpPr>
        <p:spPr>
          <a:xfrm>
            <a:off x="2647526" y="5509026"/>
            <a:ext cx="6748247" cy="1000274"/>
          </a:xfrm>
          <a:prstGeom prst="rect">
            <a:avLst/>
          </a:prstGeom>
          <a:solidFill>
            <a:srgbClr val="85D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entury Gothic" panose="020B0502020202020204" pitchFamily="34" charset="0"/>
                <a:ea typeface="HelloAbracadabra" pitchFamily="2" charset="0"/>
              </a:rPr>
              <a:t>Connor finished his homework at 4:35 p.m.</a:t>
            </a:r>
          </a:p>
          <a:p>
            <a:pPr algn="ctr"/>
            <a:endParaRPr lang="en-US" sz="1100" dirty="0">
              <a:latin typeface="Century Gothic" panose="020B0502020202020204" pitchFamily="34" charset="0"/>
              <a:ea typeface="HelloAbracadabra" pitchFamily="2" charset="0"/>
            </a:endParaRP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Note: Jumps may vary on the number line. </a:t>
            </a:r>
            <a:endParaRPr lang="en-US" sz="240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4106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B169B55-7D39-9041-AA38-045E725006EB}"/>
              </a:ext>
            </a:extLst>
          </p:cNvPr>
          <p:cNvGrpSpPr/>
          <p:nvPr/>
        </p:nvGrpSpPr>
        <p:grpSpPr>
          <a:xfrm>
            <a:off x="-1" y="34407"/>
            <a:ext cx="3644298" cy="765067"/>
            <a:chOff x="-1" y="34407"/>
            <a:chExt cx="3644298" cy="76506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80644B6-4FEE-864F-AC91-ACF71791FAED}"/>
                </a:ext>
              </a:extLst>
            </p:cNvPr>
            <p:cNvGrpSpPr/>
            <p:nvPr userDrawn="1"/>
          </p:nvGrpSpPr>
          <p:grpSpPr>
            <a:xfrm>
              <a:off x="-1" y="34407"/>
              <a:ext cx="3243533" cy="765067"/>
              <a:chOff x="-1" y="34407"/>
              <a:chExt cx="3243533" cy="765067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D3EBB54-E544-D94F-90F6-8841E06C8A1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5FA8EBB-44E9-6246-BD4F-E8731B5D1E27}"/>
                  </a:ext>
                </a:extLst>
              </p:cNvPr>
              <p:cNvSpPr txBox="1"/>
              <p:nvPr userDrawn="1"/>
            </p:nvSpPr>
            <p:spPr>
              <a:xfrm>
                <a:off x="618548" y="34407"/>
                <a:ext cx="2616357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3000" b="1" dirty="0">
                    <a:solidFill>
                      <a:schemeClr val="tx1"/>
                    </a:solidFill>
                    <a:latin typeface="Century Gothic" panose="020B0502020202020204" pitchFamily="34" charset="0"/>
                    <a:ea typeface="HelloAbracadabra" pitchFamily="2" charset="0"/>
                  </a:rPr>
                  <a:t>Problem #3</a:t>
                </a:r>
              </a:p>
            </p:txBody>
          </p:sp>
          <p:pic>
            <p:nvPicPr>
              <p:cNvPr id="7" name="Graphic 6" descr="Document with solid fill">
                <a:extLst>
                  <a:ext uri="{FF2B5EF4-FFF2-40B4-BE49-F238E27FC236}">
                    <a16:creationId xmlns:a16="http://schemas.microsoft.com/office/drawing/2014/main" id="{0E773AFF-A0B3-3346-BC83-A7F39AD5BFF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281" y="171211"/>
                <a:ext cx="548640" cy="548640"/>
              </a:xfrm>
              <a:prstGeom prst="rect">
                <a:avLst/>
              </a:prstGeom>
            </p:spPr>
          </p:pic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4838F24-F069-DB44-852A-565EC6AC6499}"/>
                </a:ext>
              </a:extLst>
            </p:cNvPr>
            <p:cNvSpPr txBox="1"/>
            <p:nvPr userDrawn="1"/>
          </p:nvSpPr>
          <p:spPr>
            <a:xfrm>
              <a:off x="627175" y="430142"/>
              <a:ext cx="30171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YOUR TURN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85" name="TextBox 84">
            <a:extLst>
              <a:ext uri="{FF2B5EF4-FFF2-40B4-BE49-F238E27FC236}">
                <a16:creationId xmlns:a16="http://schemas.microsoft.com/office/drawing/2014/main" id="{6CC5AD1E-DF9B-E645-B643-599BB0D8149B}"/>
              </a:ext>
            </a:extLst>
          </p:cNvPr>
          <p:cNvSpPr txBox="1"/>
          <p:nvPr/>
        </p:nvSpPr>
        <p:spPr>
          <a:xfrm>
            <a:off x="61281" y="1140827"/>
            <a:ext cx="12192000" cy="10361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2900" b="1" dirty="0">
                <a:latin typeface="Century Gothic" panose="020B0502020202020204" pitchFamily="34" charset="0"/>
              </a:rPr>
              <a:t>Tiffany walked home from school at the time on the clock. </a:t>
            </a:r>
          </a:p>
          <a:p>
            <a:pPr algn="ctr">
              <a:spcAft>
                <a:spcPts val="400"/>
              </a:spcAft>
            </a:pPr>
            <a:r>
              <a:rPr lang="en-US" sz="2900" b="1" dirty="0">
                <a:latin typeface="Century Gothic" panose="020B0502020202020204" pitchFamily="34" charset="0"/>
              </a:rPr>
              <a:t>It took her 32 minutes to walk home. What time did she get home?</a:t>
            </a:r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845F674C-514B-5743-A2CF-3D5EE32D430C}"/>
              </a:ext>
            </a:extLst>
          </p:cNvPr>
          <p:cNvGrpSpPr>
            <a:grpSpLocks noChangeAspect="1"/>
          </p:cNvGrpSpPr>
          <p:nvPr/>
        </p:nvGrpSpPr>
        <p:grpSpPr>
          <a:xfrm>
            <a:off x="329343" y="2297754"/>
            <a:ext cx="2400300" cy="1371600"/>
            <a:chOff x="2560507" y="2277930"/>
            <a:chExt cx="2643665" cy="1510666"/>
          </a:xfrm>
        </p:grpSpPr>
        <p:pic>
          <p:nvPicPr>
            <p:cNvPr id="87" name="Picture 86" descr="A picture containing chart&#10;&#10;Description automatically generated">
              <a:extLst>
                <a:ext uri="{FF2B5EF4-FFF2-40B4-BE49-F238E27FC236}">
                  <a16:creationId xmlns:a16="http://schemas.microsoft.com/office/drawing/2014/main" id="{FAF0CFDE-582A-A349-BFE6-436447F4DB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0507" y="2277930"/>
              <a:ext cx="2643665" cy="1510666"/>
            </a:xfrm>
            <a:prstGeom prst="rect">
              <a:avLst/>
            </a:prstGeom>
          </p:spPr>
        </p:pic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CE1D4402-E9E3-7C40-B616-9C5E1C59F3F0}"/>
                </a:ext>
              </a:extLst>
            </p:cNvPr>
            <p:cNvSpPr txBox="1"/>
            <p:nvPr/>
          </p:nvSpPr>
          <p:spPr>
            <a:xfrm>
              <a:off x="2871793" y="2578346"/>
              <a:ext cx="1959317" cy="101694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US" sz="5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2:35</a:t>
              </a:r>
            </a:p>
          </p:txBody>
        </p:sp>
      </p:grpSp>
      <p:graphicFrame>
        <p:nvGraphicFramePr>
          <p:cNvPr id="94" name="Table 13">
            <a:extLst>
              <a:ext uri="{FF2B5EF4-FFF2-40B4-BE49-F238E27FC236}">
                <a16:creationId xmlns:a16="http://schemas.microsoft.com/office/drawing/2014/main" id="{FECA4B14-A441-3547-A3BA-0F3C6DA989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721886"/>
              </p:ext>
            </p:extLst>
          </p:nvPr>
        </p:nvGraphicFramePr>
        <p:xfrm>
          <a:off x="1024931" y="5334160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C2AF0B97-6059-95B4-AA3B-FBB82F64E607}"/>
              </a:ext>
            </a:extLst>
          </p:cNvPr>
          <p:cNvGrpSpPr/>
          <p:nvPr/>
        </p:nvGrpSpPr>
        <p:grpSpPr>
          <a:xfrm>
            <a:off x="125276" y="4942703"/>
            <a:ext cx="11876833" cy="795036"/>
            <a:chOff x="125276" y="4942703"/>
            <a:chExt cx="11876833" cy="795036"/>
          </a:xfrm>
        </p:grpSpPr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F5298280-65C7-3A45-9856-487B1378A475}"/>
                </a:ext>
              </a:extLst>
            </p:cNvPr>
            <p:cNvGrpSpPr/>
            <p:nvPr/>
          </p:nvGrpSpPr>
          <p:grpSpPr>
            <a:xfrm>
              <a:off x="475890" y="5280539"/>
              <a:ext cx="11240219" cy="457200"/>
              <a:chOff x="475890" y="4902095"/>
              <a:chExt cx="11240219" cy="457200"/>
            </a:xfrm>
          </p:grpSpPr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id="{D53C813F-4E99-7F46-954A-75AA95C4F1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75890" y="5130695"/>
                <a:ext cx="11240219" cy="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triangl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Arrow Connector 90">
                <a:extLst>
                  <a:ext uri="{FF2B5EF4-FFF2-40B4-BE49-F238E27FC236}">
                    <a16:creationId xmlns:a16="http://schemas.microsoft.com/office/drawing/2014/main" id="{7CF742A1-3084-714C-BEF2-55244110DC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99160" y="4902095"/>
                <a:ext cx="0" cy="45720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none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Arrow Connector 91">
                <a:extLst>
                  <a:ext uri="{FF2B5EF4-FFF2-40B4-BE49-F238E27FC236}">
                    <a16:creationId xmlns:a16="http://schemas.microsoft.com/office/drawing/2014/main" id="{24A7BD2D-7C80-5546-B1DA-89733157E5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52078" y="4902095"/>
                <a:ext cx="0" cy="45720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none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A958358B-6B7A-664C-BAD8-76A9F02056FF}"/>
                </a:ext>
              </a:extLst>
            </p:cNvPr>
            <p:cNvSpPr txBox="1"/>
            <p:nvPr/>
          </p:nvSpPr>
          <p:spPr>
            <a:xfrm>
              <a:off x="10541887" y="4942703"/>
              <a:ext cx="146022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4:00</a:t>
              </a:r>
              <a:endParaRPr lang="en-US" sz="20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DFE32616-8487-C947-A1BE-275C6ED13DC9}"/>
                </a:ext>
              </a:extLst>
            </p:cNvPr>
            <p:cNvSpPr txBox="1"/>
            <p:nvPr/>
          </p:nvSpPr>
          <p:spPr>
            <a:xfrm>
              <a:off x="125276" y="4942703"/>
              <a:ext cx="146022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Century Gothic" panose="020B0502020202020204" pitchFamily="34" charset="0"/>
                  <a:ea typeface="HelloAbracadabra" pitchFamily="2" charset="0"/>
                </a:rPr>
                <a:t>2:</a:t>
              </a:r>
              <a:r>
                <a:rPr lang="en-US" sz="20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30</a:t>
              </a:r>
              <a:endParaRPr lang="en-US" sz="20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53297C3-A086-86A5-BAED-41246D5C0B82}"/>
                </a:ext>
              </a:extLst>
            </p:cNvPr>
            <p:cNvSpPr txBox="1"/>
            <p:nvPr/>
          </p:nvSpPr>
          <p:spPr>
            <a:xfrm>
              <a:off x="1810060" y="4996490"/>
              <a:ext cx="747009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2:40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DFC1AB8-3C47-C136-A46B-C4A336A1E193}"/>
                </a:ext>
              </a:extLst>
            </p:cNvPr>
            <p:cNvSpPr txBox="1"/>
            <p:nvPr/>
          </p:nvSpPr>
          <p:spPr>
            <a:xfrm>
              <a:off x="2360223" y="4996490"/>
              <a:ext cx="795963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2:45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09FA8CF-9510-027E-8D19-EE3FAFE60859}"/>
                </a:ext>
              </a:extLst>
            </p:cNvPr>
            <p:cNvSpPr txBox="1"/>
            <p:nvPr/>
          </p:nvSpPr>
          <p:spPr>
            <a:xfrm>
              <a:off x="2960720" y="4995394"/>
              <a:ext cx="70666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2:50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8C75B03-1B51-7EB3-1292-5BC59886B69A}"/>
                </a:ext>
              </a:extLst>
            </p:cNvPr>
            <p:cNvSpPr txBox="1"/>
            <p:nvPr/>
          </p:nvSpPr>
          <p:spPr>
            <a:xfrm>
              <a:off x="3523528" y="4995393"/>
              <a:ext cx="674623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2:55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492549E-C460-9961-1074-0887E16A22E5}"/>
                </a:ext>
              </a:extLst>
            </p:cNvPr>
            <p:cNvSpPr txBox="1"/>
            <p:nvPr/>
          </p:nvSpPr>
          <p:spPr>
            <a:xfrm>
              <a:off x="4088525" y="4995393"/>
              <a:ext cx="71457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3:00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BBF388C-C76C-F80C-B808-D59BFE950959}"/>
                </a:ext>
              </a:extLst>
            </p:cNvPr>
            <p:cNvSpPr txBox="1"/>
            <p:nvPr/>
          </p:nvSpPr>
          <p:spPr>
            <a:xfrm>
              <a:off x="4644019" y="4994297"/>
              <a:ext cx="706665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3:05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C9BA476-F0DC-8B0E-DD55-76C6266F0ECA}"/>
                </a:ext>
              </a:extLst>
            </p:cNvPr>
            <p:cNvSpPr txBox="1"/>
            <p:nvPr/>
          </p:nvSpPr>
          <p:spPr>
            <a:xfrm>
              <a:off x="5221859" y="4994297"/>
              <a:ext cx="66966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3:10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8F3FD083-AC3B-7D35-867A-5249F734AF11}"/>
                </a:ext>
              </a:extLst>
            </p:cNvPr>
            <p:cNvSpPr txBox="1"/>
            <p:nvPr/>
          </p:nvSpPr>
          <p:spPr>
            <a:xfrm>
              <a:off x="5769444" y="4993201"/>
              <a:ext cx="678943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3:15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2FD71A6-7D3F-BB28-230F-1C3982F88082}"/>
                </a:ext>
              </a:extLst>
            </p:cNvPr>
            <p:cNvSpPr txBox="1"/>
            <p:nvPr/>
          </p:nvSpPr>
          <p:spPr>
            <a:xfrm>
              <a:off x="6298654" y="4993200"/>
              <a:ext cx="700796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3:20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DCB8522-11B2-EA86-0929-519AC48B8ABF}"/>
                </a:ext>
              </a:extLst>
            </p:cNvPr>
            <p:cNvSpPr txBox="1"/>
            <p:nvPr/>
          </p:nvSpPr>
          <p:spPr>
            <a:xfrm>
              <a:off x="6866510" y="4993200"/>
              <a:ext cx="711572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3:25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494AE4B-C2ED-6E3A-4346-5435309D36F9}"/>
                </a:ext>
              </a:extLst>
            </p:cNvPr>
            <p:cNvSpPr txBox="1"/>
            <p:nvPr/>
          </p:nvSpPr>
          <p:spPr>
            <a:xfrm>
              <a:off x="7431982" y="4994297"/>
              <a:ext cx="700796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3:30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9F39E5B-7604-8328-AD63-786298DE8F65}"/>
                </a:ext>
              </a:extLst>
            </p:cNvPr>
            <p:cNvSpPr txBox="1"/>
            <p:nvPr/>
          </p:nvSpPr>
          <p:spPr>
            <a:xfrm>
              <a:off x="8004939" y="4993201"/>
              <a:ext cx="700796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3:35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60A89534-E226-43B7-53AB-3EBF2290FAE0}"/>
                </a:ext>
              </a:extLst>
            </p:cNvPr>
            <p:cNvSpPr txBox="1"/>
            <p:nvPr/>
          </p:nvSpPr>
          <p:spPr>
            <a:xfrm>
              <a:off x="8556001" y="4993200"/>
              <a:ext cx="700796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3:40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FE995459-74D0-BF75-E7B3-530939EC5C70}"/>
                </a:ext>
              </a:extLst>
            </p:cNvPr>
            <p:cNvSpPr txBox="1"/>
            <p:nvPr/>
          </p:nvSpPr>
          <p:spPr>
            <a:xfrm>
              <a:off x="9112145" y="4993200"/>
              <a:ext cx="747009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3:45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E494021-5761-63A5-A383-499C8908A841}"/>
                </a:ext>
              </a:extLst>
            </p:cNvPr>
            <p:cNvSpPr txBox="1"/>
            <p:nvPr/>
          </p:nvSpPr>
          <p:spPr>
            <a:xfrm>
              <a:off x="9723853" y="4997249"/>
              <a:ext cx="711572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3:50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C93EBCC0-AE8D-BC00-0793-B55ECF83DD80}"/>
                </a:ext>
              </a:extLst>
            </p:cNvPr>
            <p:cNvSpPr txBox="1"/>
            <p:nvPr/>
          </p:nvSpPr>
          <p:spPr>
            <a:xfrm>
              <a:off x="10254621" y="4997249"/>
              <a:ext cx="71472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3:55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C6C7D9AE-6A86-0C76-00F6-1E1BC06D56A2}"/>
                </a:ext>
              </a:extLst>
            </p:cNvPr>
            <p:cNvSpPr txBox="1"/>
            <p:nvPr/>
          </p:nvSpPr>
          <p:spPr>
            <a:xfrm>
              <a:off x="1111646" y="4998725"/>
              <a:ext cx="876981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2:35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269984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B169B55-7D39-9041-AA38-045E725006EB}"/>
              </a:ext>
            </a:extLst>
          </p:cNvPr>
          <p:cNvGrpSpPr/>
          <p:nvPr/>
        </p:nvGrpSpPr>
        <p:grpSpPr>
          <a:xfrm>
            <a:off x="-1" y="34407"/>
            <a:ext cx="3644298" cy="765067"/>
            <a:chOff x="-1" y="34407"/>
            <a:chExt cx="3644298" cy="76506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80644B6-4FEE-864F-AC91-ACF71791FAED}"/>
                </a:ext>
              </a:extLst>
            </p:cNvPr>
            <p:cNvGrpSpPr/>
            <p:nvPr userDrawn="1"/>
          </p:nvGrpSpPr>
          <p:grpSpPr>
            <a:xfrm>
              <a:off x="-1" y="34407"/>
              <a:ext cx="3243533" cy="765067"/>
              <a:chOff x="-1" y="34407"/>
              <a:chExt cx="3243533" cy="765067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D3EBB54-E544-D94F-90F6-8841E06C8A1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5FA8EBB-44E9-6246-BD4F-E8731B5D1E27}"/>
                  </a:ext>
                </a:extLst>
              </p:cNvPr>
              <p:cNvSpPr txBox="1"/>
              <p:nvPr userDrawn="1"/>
            </p:nvSpPr>
            <p:spPr>
              <a:xfrm>
                <a:off x="618548" y="34407"/>
                <a:ext cx="2616357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3000" b="1" dirty="0">
                    <a:solidFill>
                      <a:schemeClr val="tx1"/>
                    </a:solidFill>
                    <a:latin typeface="Century Gothic" panose="020B0502020202020204" pitchFamily="34" charset="0"/>
                    <a:ea typeface="HelloAbracadabra" pitchFamily="2" charset="0"/>
                  </a:rPr>
                  <a:t>Problem #3</a:t>
                </a:r>
              </a:p>
            </p:txBody>
          </p:sp>
          <p:pic>
            <p:nvPicPr>
              <p:cNvPr id="7" name="Graphic 6" descr="Document with solid fill">
                <a:extLst>
                  <a:ext uri="{FF2B5EF4-FFF2-40B4-BE49-F238E27FC236}">
                    <a16:creationId xmlns:a16="http://schemas.microsoft.com/office/drawing/2014/main" id="{0E773AFF-A0B3-3346-BC83-A7F39AD5BFF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281" y="171211"/>
                <a:ext cx="548640" cy="548640"/>
              </a:xfrm>
              <a:prstGeom prst="rect">
                <a:avLst/>
              </a:prstGeom>
            </p:spPr>
          </p:pic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4838F24-F069-DB44-852A-565EC6AC6499}"/>
                </a:ext>
              </a:extLst>
            </p:cNvPr>
            <p:cNvSpPr txBox="1"/>
            <p:nvPr userDrawn="1"/>
          </p:nvSpPr>
          <p:spPr>
            <a:xfrm>
              <a:off x="627175" y="430142"/>
              <a:ext cx="30171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YOUR TURN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85" name="TextBox 84">
            <a:extLst>
              <a:ext uri="{FF2B5EF4-FFF2-40B4-BE49-F238E27FC236}">
                <a16:creationId xmlns:a16="http://schemas.microsoft.com/office/drawing/2014/main" id="{6CC5AD1E-DF9B-E645-B643-599BB0D8149B}"/>
              </a:ext>
            </a:extLst>
          </p:cNvPr>
          <p:cNvSpPr txBox="1"/>
          <p:nvPr/>
        </p:nvSpPr>
        <p:spPr>
          <a:xfrm>
            <a:off x="61281" y="1140827"/>
            <a:ext cx="12192000" cy="10361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2900" b="1" dirty="0">
                <a:latin typeface="Century Gothic" panose="020B0502020202020204" pitchFamily="34" charset="0"/>
              </a:rPr>
              <a:t>Tiffany walked home from school at the time on the clock. </a:t>
            </a:r>
          </a:p>
          <a:p>
            <a:pPr algn="ctr">
              <a:spcAft>
                <a:spcPts val="400"/>
              </a:spcAft>
            </a:pPr>
            <a:r>
              <a:rPr lang="en-US" sz="2900" b="1" dirty="0">
                <a:latin typeface="Century Gothic" panose="020B0502020202020204" pitchFamily="34" charset="0"/>
              </a:rPr>
              <a:t>It took her 32 minutes to walk home. What time did she get home?</a:t>
            </a:r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845F674C-514B-5743-A2CF-3D5EE32D430C}"/>
              </a:ext>
            </a:extLst>
          </p:cNvPr>
          <p:cNvGrpSpPr>
            <a:grpSpLocks noChangeAspect="1"/>
          </p:cNvGrpSpPr>
          <p:nvPr/>
        </p:nvGrpSpPr>
        <p:grpSpPr>
          <a:xfrm>
            <a:off x="329343" y="2297754"/>
            <a:ext cx="2400300" cy="1371600"/>
            <a:chOff x="2560507" y="2277930"/>
            <a:chExt cx="2643665" cy="1510666"/>
          </a:xfrm>
        </p:grpSpPr>
        <p:pic>
          <p:nvPicPr>
            <p:cNvPr id="87" name="Picture 86" descr="A picture containing chart&#10;&#10;Description automatically generated">
              <a:extLst>
                <a:ext uri="{FF2B5EF4-FFF2-40B4-BE49-F238E27FC236}">
                  <a16:creationId xmlns:a16="http://schemas.microsoft.com/office/drawing/2014/main" id="{FAF0CFDE-582A-A349-BFE6-436447F4DB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0507" y="2277930"/>
              <a:ext cx="2643665" cy="1510666"/>
            </a:xfrm>
            <a:prstGeom prst="rect">
              <a:avLst/>
            </a:prstGeom>
          </p:spPr>
        </p:pic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CE1D4402-E9E3-7C40-B616-9C5E1C59F3F0}"/>
                </a:ext>
              </a:extLst>
            </p:cNvPr>
            <p:cNvSpPr txBox="1"/>
            <p:nvPr/>
          </p:nvSpPr>
          <p:spPr>
            <a:xfrm>
              <a:off x="2871793" y="2578346"/>
              <a:ext cx="1959317" cy="101694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US" sz="54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2:35</a:t>
              </a:r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F5298280-65C7-3A45-9856-487B1378A475}"/>
              </a:ext>
            </a:extLst>
          </p:cNvPr>
          <p:cNvGrpSpPr/>
          <p:nvPr/>
        </p:nvGrpSpPr>
        <p:grpSpPr>
          <a:xfrm>
            <a:off x="475890" y="5280539"/>
            <a:ext cx="11240219" cy="457200"/>
            <a:chOff x="475890" y="4902095"/>
            <a:chExt cx="11240219" cy="457200"/>
          </a:xfrm>
        </p:grpSpPr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D53C813F-4E99-7F46-954A-75AA95C4F14B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7CF742A1-3084-714C-BEF2-55244110DC87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24A7BD2D-7C80-5546-B1DA-89733157E55D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id="{A958358B-6B7A-664C-BAD8-76A9F02056FF}"/>
              </a:ext>
            </a:extLst>
          </p:cNvPr>
          <p:cNvSpPr txBox="1"/>
          <p:nvPr/>
        </p:nvSpPr>
        <p:spPr>
          <a:xfrm>
            <a:off x="10541887" y="4942703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4:00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94" name="Table 13">
            <a:extLst>
              <a:ext uri="{FF2B5EF4-FFF2-40B4-BE49-F238E27FC236}">
                <a16:creationId xmlns:a16="http://schemas.microsoft.com/office/drawing/2014/main" id="{FECA4B14-A441-3547-A3BA-0F3C6DA98975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5334160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95" name="TextBox 94">
            <a:extLst>
              <a:ext uri="{FF2B5EF4-FFF2-40B4-BE49-F238E27FC236}">
                <a16:creationId xmlns:a16="http://schemas.microsoft.com/office/drawing/2014/main" id="{798E249C-64E5-5645-AA71-B7596089414A}"/>
              </a:ext>
            </a:extLst>
          </p:cNvPr>
          <p:cNvSpPr txBox="1"/>
          <p:nvPr/>
        </p:nvSpPr>
        <p:spPr>
          <a:xfrm>
            <a:off x="1810060" y="4996490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2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EEEE5C39-6CC0-9643-89FF-EE3A84197EDA}"/>
              </a:ext>
            </a:extLst>
          </p:cNvPr>
          <p:cNvSpPr txBox="1"/>
          <p:nvPr/>
        </p:nvSpPr>
        <p:spPr>
          <a:xfrm>
            <a:off x="2360223" y="4996490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2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C3E4C641-9C4F-6543-955B-EB20FD7912BE}"/>
              </a:ext>
            </a:extLst>
          </p:cNvPr>
          <p:cNvSpPr txBox="1"/>
          <p:nvPr/>
        </p:nvSpPr>
        <p:spPr>
          <a:xfrm>
            <a:off x="2960720" y="4995394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2:50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2B17C8B0-A02A-B14F-80D1-0CBD165EF0E3}"/>
              </a:ext>
            </a:extLst>
          </p:cNvPr>
          <p:cNvSpPr txBox="1"/>
          <p:nvPr/>
        </p:nvSpPr>
        <p:spPr>
          <a:xfrm>
            <a:off x="3523528" y="4995393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2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014F5CAA-FD9C-3F4F-8060-FA6165F88600}"/>
              </a:ext>
            </a:extLst>
          </p:cNvPr>
          <p:cNvSpPr txBox="1"/>
          <p:nvPr/>
        </p:nvSpPr>
        <p:spPr>
          <a:xfrm>
            <a:off x="4088525" y="4995393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3:00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343A2238-3333-3F42-B150-6887629930DB}"/>
              </a:ext>
            </a:extLst>
          </p:cNvPr>
          <p:cNvSpPr txBox="1"/>
          <p:nvPr/>
        </p:nvSpPr>
        <p:spPr>
          <a:xfrm>
            <a:off x="4554809" y="4994297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3:05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93DCB85C-F436-D142-B115-2EEFAA63005F}"/>
              </a:ext>
            </a:extLst>
          </p:cNvPr>
          <p:cNvSpPr txBox="1"/>
          <p:nvPr/>
        </p:nvSpPr>
        <p:spPr>
          <a:xfrm>
            <a:off x="5221859" y="4994297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62DC132-588A-6D45-B2CB-1BAD808BAE1E}"/>
              </a:ext>
            </a:extLst>
          </p:cNvPr>
          <p:cNvSpPr txBox="1"/>
          <p:nvPr/>
        </p:nvSpPr>
        <p:spPr>
          <a:xfrm>
            <a:off x="5769444" y="4993201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B8D3BCC-72CB-2142-9758-4ECF69C65969}"/>
              </a:ext>
            </a:extLst>
          </p:cNvPr>
          <p:cNvSpPr txBox="1"/>
          <p:nvPr/>
        </p:nvSpPr>
        <p:spPr>
          <a:xfrm>
            <a:off x="6298654" y="4993200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2D87AC31-047E-1F48-9A63-6D7F3ADFE123}"/>
              </a:ext>
            </a:extLst>
          </p:cNvPr>
          <p:cNvSpPr txBox="1"/>
          <p:nvPr/>
        </p:nvSpPr>
        <p:spPr>
          <a:xfrm>
            <a:off x="6866510" y="4993200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A1F443F9-999B-214D-99D1-17FF51A2DBF2}"/>
              </a:ext>
            </a:extLst>
          </p:cNvPr>
          <p:cNvSpPr txBox="1"/>
          <p:nvPr/>
        </p:nvSpPr>
        <p:spPr>
          <a:xfrm>
            <a:off x="7431982" y="499429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1F359C9-1198-BB49-A92B-FEF1A90DD12C}"/>
              </a:ext>
            </a:extLst>
          </p:cNvPr>
          <p:cNvSpPr txBox="1"/>
          <p:nvPr/>
        </p:nvSpPr>
        <p:spPr>
          <a:xfrm>
            <a:off x="8004939" y="4993201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3:35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979598BF-A0A3-9E45-9832-98B2B59A0226}"/>
              </a:ext>
            </a:extLst>
          </p:cNvPr>
          <p:cNvSpPr txBox="1"/>
          <p:nvPr/>
        </p:nvSpPr>
        <p:spPr>
          <a:xfrm>
            <a:off x="8556001" y="4993200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5390A26-BAD6-904E-9ED8-9DD0B2BD0A62}"/>
              </a:ext>
            </a:extLst>
          </p:cNvPr>
          <p:cNvSpPr txBox="1"/>
          <p:nvPr/>
        </p:nvSpPr>
        <p:spPr>
          <a:xfrm>
            <a:off x="9112145" y="4993200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FBE29803-DF1A-2245-B732-C207F922A327}"/>
              </a:ext>
            </a:extLst>
          </p:cNvPr>
          <p:cNvSpPr txBox="1"/>
          <p:nvPr/>
        </p:nvSpPr>
        <p:spPr>
          <a:xfrm>
            <a:off x="9723853" y="4997249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3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AF3956DC-AFC0-D449-8EB7-5C99718B1E60}"/>
              </a:ext>
            </a:extLst>
          </p:cNvPr>
          <p:cNvSpPr txBox="1"/>
          <p:nvPr/>
        </p:nvSpPr>
        <p:spPr>
          <a:xfrm>
            <a:off x="10254621" y="4997249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3:55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6AB5A68D-DF41-3C4E-8F12-30DD7EE84E5C}"/>
              </a:ext>
            </a:extLst>
          </p:cNvPr>
          <p:cNvSpPr txBox="1"/>
          <p:nvPr/>
        </p:nvSpPr>
        <p:spPr>
          <a:xfrm>
            <a:off x="1111646" y="4998725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2:35</a:t>
            </a:r>
            <a:endParaRPr lang="en-US" sz="1500" b="1" baseline="0" dirty="0">
              <a:solidFill>
                <a:srgbClr val="00B05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DFE32616-8487-C947-A1BE-275C6ED13DC9}"/>
              </a:ext>
            </a:extLst>
          </p:cNvPr>
          <p:cNvSpPr txBox="1"/>
          <p:nvPr/>
        </p:nvSpPr>
        <p:spPr>
          <a:xfrm>
            <a:off x="125276" y="4942703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2: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D45ECDA7-5F9D-0148-B141-E24CD41C4438}"/>
              </a:ext>
            </a:extLst>
          </p:cNvPr>
          <p:cNvGrpSpPr/>
          <p:nvPr/>
        </p:nvGrpSpPr>
        <p:grpSpPr>
          <a:xfrm>
            <a:off x="1431559" y="4193734"/>
            <a:ext cx="1376028" cy="1497937"/>
            <a:chOff x="3429582" y="4461959"/>
            <a:chExt cx="1093087" cy="1497937"/>
          </a:xfrm>
        </p:grpSpPr>
        <p:sp>
          <p:nvSpPr>
            <p:cNvPr id="114" name="Arrow: Circular 23">
              <a:extLst>
                <a:ext uri="{FF2B5EF4-FFF2-40B4-BE49-F238E27FC236}">
                  <a16:creationId xmlns:a16="http://schemas.microsoft.com/office/drawing/2014/main" id="{83C9A1AE-59EF-634A-9AEA-A380CD69A85C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3BCE13BF-2C32-BF4F-80BA-A315FB293869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7AD92FB2-197F-1948-B970-CDFF01EE6907}"/>
              </a:ext>
            </a:extLst>
          </p:cNvPr>
          <p:cNvGrpSpPr/>
          <p:nvPr/>
        </p:nvGrpSpPr>
        <p:grpSpPr>
          <a:xfrm>
            <a:off x="2528728" y="4212603"/>
            <a:ext cx="1376028" cy="1497937"/>
            <a:chOff x="3429582" y="4461959"/>
            <a:chExt cx="1093087" cy="1497937"/>
          </a:xfrm>
        </p:grpSpPr>
        <p:sp>
          <p:nvSpPr>
            <p:cNvPr id="117" name="Arrow: Circular 23">
              <a:extLst>
                <a:ext uri="{FF2B5EF4-FFF2-40B4-BE49-F238E27FC236}">
                  <a16:creationId xmlns:a16="http://schemas.microsoft.com/office/drawing/2014/main" id="{9AF1C73D-0144-2340-B675-C200B321358C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44035356-A856-0845-AEB4-2CD1ED15E853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F8B37815-4796-FE43-9490-46F3962B1423}"/>
              </a:ext>
            </a:extLst>
          </p:cNvPr>
          <p:cNvGrpSpPr/>
          <p:nvPr/>
        </p:nvGrpSpPr>
        <p:grpSpPr>
          <a:xfrm>
            <a:off x="3618248" y="4193734"/>
            <a:ext cx="1376028" cy="1497937"/>
            <a:chOff x="3429582" y="4461959"/>
            <a:chExt cx="1093087" cy="1497937"/>
          </a:xfrm>
        </p:grpSpPr>
        <p:sp>
          <p:nvSpPr>
            <p:cNvPr id="123" name="Arrow: Circular 23">
              <a:extLst>
                <a:ext uri="{FF2B5EF4-FFF2-40B4-BE49-F238E27FC236}">
                  <a16:creationId xmlns:a16="http://schemas.microsoft.com/office/drawing/2014/main" id="{A52A8F7F-38A9-9443-B7F5-21A0D67554E1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B050"/>
                </a:solidFill>
              </a:endParaRP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9A80000E-C286-DA40-ADBA-203A900802D7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128" name="TextBox 127">
            <a:extLst>
              <a:ext uri="{FF2B5EF4-FFF2-40B4-BE49-F238E27FC236}">
                <a16:creationId xmlns:a16="http://schemas.microsoft.com/office/drawing/2014/main" id="{BB52322C-BDE5-1846-B8E8-D7CD647DA01E}"/>
              </a:ext>
            </a:extLst>
          </p:cNvPr>
          <p:cNvSpPr txBox="1"/>
          <p:nvPr/>
        </p:nvSpPr>
        <p:spPr>
          <a:xfrm>
            <a:off x="2335441" y="3928816"/>
            <a:ext cx="2281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Walk home</a:t>
            </a:r>
            <a:endParaRPr lang="en-US" sz="1600" b="1" baseline="0" dirty="0">
              <a:solidFill>
                <a:srgbClr val="00B05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DE42FA5-8A2C-917F-8305-3054DBD3F97F}"/>
              </a:ext>
            </a:extLst>
          </p:cNvPr>
          <p:cNvSpPr txBox="1"/>
          <p:nvPr/>
        </p:nvSpPr>
        <p:spPr>
          <a:xfrm>
            <a:off x="1600497" y="5339206"/>
            <a:ext cx="3492163" cy="338554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>
                <a:latin typeface="Century Gothic" panose="020B0502020202020204" pitchFamily="34" charset="0"/>
                <a:ea typeface="HelloAbracadabra" pitchFamily="2" charset="0"/>
              </a:rPr>
              <a:t>32 minutes</a:t>
            </a:r>
            <a:endParaRPr lang="en-US" sz="16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746E565-2CA0-44F7-2597-E8B3875F3134}"/>
              </a:ext>
            </a:extLst>
          </p:cNvPr>
          <p:cNvSpPr/>
          <p:nvPr/>
        </p:nvSpPr>
        <p:spPr>
          <a:xfrm>
            <a:off x="773522" y="5575464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Start Time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96FA5A3-5D7A-6B12-60D6-778C59986A29}"/>
              </a:ext>
            </a:extLst>
          </p:cNvPr>
          <p:cNvSpPr/>
          <p:nvPr/>
        </p:nvSpPr>
        <p:spPr>
          <a:xfrm>
            <a:off x="4355762" y="5710540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End Time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46911785-1C4C-47E5-E90D-8496AFE2D5A0}"/>
              </a:ext>
            </a:extLst>
          </p:cNvPr>
          <p:cNvGrpSpPr/>
          <p:nvPr/>
        </p:nvGrpSpPr>
        <p:grpSpPr>
          <a:xfrm>
            <a:off x="4649676" y="4192283"/>
            <a:ext cx="585020" cy="2111946"/>
            <a:chOff x="2847597" y="4357999"/>
            <a:chExt cx="1940207" cy="2111946"/>
          </a:xfrm>
        </p:grpSpPr>
        <p:sp>
          <p:nvSpPr>
            <p:cNvPr id="52" name="Arrow: Circular 23">
              <a:extLst>
                <a:ext uri="{FF2B5EF4-FFF2-40B4-BE49-F238E27FC236}">
                  <a16:creationId xmlns:a16="http://schemas.microsoft.com/office/drawing/2014/main" id="{FAAF56A4-FDB1-159C-A7F6-6DB9D67D306B}"/>
                </a:ext>
              </a:extLst>
            </p:cNvPr>
            <p:cNvSpPr/>
            <p:nvPr/>
          </p:nvSpPr>
          <p:spPr>
            <a:xfrm>
              <a:off x="3397304" y="4718365"/>
              <a:ext cx="1064829" cy="1751580"/>
            </a:xfrm>
            <a:prstGeom prst="circularArrow">
              <a:avLst>
                <a:gd name="adj1" fmla="val 6561"/>
                <a:gd name="adj2" fmla="val 3760536"/>
                <a:gd name="adj3" fmla="val 20586248"/>
                <a:gd name="adj4" fmla="val 15411720"/>
                <a:gd name="adj5" fmla="val 10604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BA930494-3074-6C85-BB29-5E9723866C23}"/>
                </a:ext>
              </a:extLst>
            </p:cNvPr>
            <p:cNvSpPr txBox="1"/>
            <p:nvPr/>
          </p:nvSpPr>
          <p:spPr>
            <a:xfrm>
              <a:off x="2847597" y="4357999"/>
              <a:ext cx="19402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+2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B65E20E-D106-1534-CAAA-144C6318D3AC}"/>
              </a:ext>
            </a:extLst>
          </p:cNvPr>
          <p:cNvGrpSpPr/>
          <p:nvPr/>
        </p:nvGrpSpPr>
        <p:grpSpPr>
          <a:xfrm>
            <a:off x="4843103" y="5329812"/>
            <a:ext cx="642144" cy="655297"/>
            <a:chOff x="9866024" y="5785725"/>
            <a:chExt cx="642144" cy="655297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AC71791A-6ABA-372D-7CC6-F3522BB2E167}"/>
                </a:ext>
              </a:extLst>
            </p:cNvPr>
            <p:cNvSpPr txBox="1"/>
            <p:nvPr/>
          </p:nvSpPr>
          <p:spPr>
            <a:xfrm>
              <a:off x="9866024" y="6087079"/>
              <a:ext cx="642144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>
                  <a:solidFill>
                    <a:srgbClr val="FF0000"/>
                  </a:solidFill>
                  <a:latin typeface="Century Gothic" panose="020B0502020202020204" pitchFamily="34" charset="0"/>
                  <a:ea typeface="HelloAbracadabra" pitchFamily="2" charset="0"/>
                </a:rPr>
                <a:t>3:07</a:t>
              </a:r>
              <a:endParaRPr lang="en-US" sz="1700" b="1" baseline="0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80C441F5-7FA1-86F0-BBF1-A5ED25DEF650}"/>
                </a:ext>
              </a:extLst>
            </p:cNvPr>
            <p:cNvCxnSpPr/>
            <p:nvPr/>
          </p:nvCxnSpPr>
          <p:spPr>
            <a:xfrm>
              <a:off x="10130931" y="5785725"/>
              <a:ext cx="0" cy="34747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5DE77272-ABEE-1AFB-1168-E53899AF5F08}"/>
              </a:ext>
            </a:extLst>
          </p:cNvPr>
          <p:cNvSpPr txBox="1"/>
          <p:nvPr/>
        </p:nvSpPr>
        <p:spPr>
          <a:xfrm>
            <a:off x="4649351" y="2420716"/>
            <a:ext cx="6748247" cy="1000274"/>
          </a:xfrm>
          <a:prstGeom prst="rect">
            <a:avLst/>
          </a:prstGeom>
          <a:solidFill>
            <a:srgbClr val="85D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entury Gothic" panose="020B0502020202020204" pitchFamily="34" charset="0"/>
                <a:ea typeface="HelloAbracadabra" pitchFamily="2" charset="0"/>
              </a:rPr>
              <a:t>Tiffany arrived home at 3:07.</a:t>
            </a:r>
          </a:p>
          <a:p>
            <a:pPr algn="ctr"/>
            <a:endParaRPr lang="en-US" sz="1100" dirty="0">
              <a:latin typeface="Century Gothic" panose="020B0502020202020204" pitchFamily="34" charset="0"/>
              <a:ea typeface="HelloAbracadabra" pitchFamily="2" charset="0"/>
            </a:endParaRP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Note: Jumps may vary on the number line. </a:t>
            </a:r>
            <a:endParaRPr lang="en-US" sz="240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4146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B169B55-7D39-9041-AA38-045E725006EB}"/>
              </a:ext>
            </a:extLst>
          </p:cNvPr>
          <p:cNvGrpSpPr/>
          <p:nvPr/>
        </p:nvGrpSpPr>
        <p:grpSpPr>
          <a:xfrm>
            <a:off x="-1" y="34407"/>
            <a:ext cx="3644298" cy="765067"/>
            <a:chOff x="-1" y="34407"/>
            <a:chExt cx="3644298" cy="76506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80644B6-4FEE-864F-AC91-ACF71791FAED}"/>
                </a:ext>
              </a:extLst>
            </p:cNvPr>
            <p:cNvGrpSpPr/>
            <p:nvPr userDrawn="1"/>
          </p:nvGrpSpPr>
          <p:grpSpPr>
            <a:xfrm>
              <a:off x="-1" y="34407"/>
              <a:ext cx="3243533" cy="765067"/>
              <a:chOff x="-1" y="34407"/>
              <a:chExt cx="3243533" cy="765067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D3EBB54-E544-D94F-90F6-8841E06C8A1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5FA8EBB-44E9-6246-BD4F-E8731B5D1E27}"/>
                  </a:ext>
                </a:extLst>
              </p:cNvPr>
              <p:cNvSpPr txBox="1"/>
              <p:nvPr userDrawn="1"/>
            </p:nvSpPr>
            <p:spPr>
              <a:xfrm>
                <a:off x="618548" y="34407"/>
                <a:ext cx="2616357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3000" b="1" dirty="0">
                    <a:solidFill>
                      <a:schemeClr val="tx1"/>
                    </a:solidFill>
                    <a:latin typeface="Century Gothic" panose="020B0502020202020204" pitchFamily="34" charset="0"/>
                    <a:ea typeface="HelloAbracadabra" pitchFamily="2" charset="0"/>
                  </a:rPr>
                  <a:t>Problem #4</a:t>
                </a:r>
              </a:p>
            </p:txBody>
          </p:sp>
          <p:pic>
            <p:nvPicPr>
              <p:cNvPr id="7" name="Graphic 6" descr="Document with solid fill">
                <a:extLst>
                  <a:ext uri="{FF2B5EF4-FFF2-40B4-BE49-F238E27FC236}">
                    <a16:creationId xmlns:a16="http://schemas.microsoft.com/office/drawing/2014/main" id="{0E773AFF-A0B3-3346-BC83-A7F39AD5BFF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281" y="171211"/>
                <a:ext cx="548640" cy="548640"/>
              </a:xfrm>
              <a:prstGeom prst="rect">
                <a:avLst/>
              </a:prstGeom>
            </p:spPr>
          </p:pic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4838F24-F069-DB44-852A-565EC6AC6499}"/>
                </a:ext>
              </a:extLst>
            </p:cNvPr>
            <p:cNvSpPr txBox="1"/>
            <p:nvPr userDrawn="1"/>
          </p:nvSpPr>
          <p:spPr>
            <a:xfrm>
              <a:off x="627175" y="430142"/>
              <a:ext cx="30171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YOUR TURN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A059AEA9-1201-6645-9308-D4A40D0B1BA4}"/>
              </a:ext>
            </a:extLst>
          </p:cNvPr>
          <p:cNvSpPr txBox="1"/>
          <p:nvPr/>
        </p:nvSpPr>
        <p:spPr>
          <a:xfrm>
            <a:off x="134408" y="945654"/>
            <a:ext cx="11719541" cy="14362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en-US" sz="2800" b="1" dirty="0">
                <a:latin typeface="Century Gothic" panose="020B0502020202020204" pitchFamily="34" charset="0"/>
              </a:rPr>
              <a:t>Nina woke up to get ready for school at 6:20 a.m. It took her 5 min. to brush her teeth, 30 min. to shower, and 30 min. to get dressed. </a:t>
            </a:r>
          </a:p>
          <a:p>
            <a:pPr>
              <a:spcAft>
                <a:spcPts val="400"/>
              </a:spcAft>
            </a:pPr>
            <a:r>
              <a:rPr lang="en-US" sz="2800" b="1" dirty="0">
                <a:latin typeface="Century Gothic" panose="020B0502020202020204" pitchFamily="34" charset="0"/>
              </a:rPr>
              <a:t>Then she left for school. What time did Nina leave for school?</a:t>
            </a:r>
          </a:p>
        </p:txBody>
      </p:sp>
      <p:graphicFrame>
        <p:nvGraphicFramePr>
          <p:cNvPr id="95" name="Table 13">
            <a:extLst>
              <a:ext uri="{FF2B5EF4-FFF2-40B4-BE49-F238E27FC236}">
                <a16:creationId xmlns:a16="http://schemas.microsoft.com/office/drawing/2014/main" id="{B298B7EF-4C29-F845-AAB6-04FBA1FC0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331976"/>
              </p:ext>
            </p:extLst>
          </p:nvPr>
        </p:nvGraphicFramePr>
        <p:xfrm>
          <a:off x="1024931" y="4267360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8B3365BE-EFB8-0035-0DC0-C2B84F67E231}"/>
              </a:ext>
            </a:extLst>
          </p:cNvPr>
          <p:cNvGrpSpPr/>
          <p:nvPr/>
        </p:nvGrpSpPr>
        <p:grpSpPr>
          <a:xfrm>
            <a:off x="125276" y="3875903"/>
            <a:ext cx="11876833" cy="795036"/>
            <a:chOff x="125276" y="3875903"/>
            <a:chExt cx="11876833" cy="795036"/>
          </a:xfrm>
        </p:grpSpPr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DAB18DBD-76D2-A046-8F51-EA809875A331}"/>
                </a:ext>
              </a:extLst>
            </p:cNvPr>
            <p:cNvGrpSpPr/>
            <p:nvPr/>
          </p:nvGrpSpPr>
          <p:grpSpPr>
            <a:xfrm>
              <a:off x="475890" y="4213739"/>
              <a:ext cx="11240219" cy="457200"/>
              <a:chOff x="475890" y="4902095"/>
              <a:chExt cx="11240219" cy="457200"/>
            </a:xfrm>
          </p:grpSpPr>
          <p:cxnSp>
            <p:nvCxnSpPr>
              <p:cNvPr id="91" name="Straight Arrow Connector 90">
                <a:extLst>
                  <a:ext uri="{FF2B5EF4-FFF2-40B4-BE49-F238E27FC236}">
                    <a16:creationId xmlns:a16="http://schemas.microsoft.com/office/drawing/2014/main" id="{18FF1EE6-1B77-A940-8263-4AA94DD468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75890" y="5130695"/>
                <a:ext cx="11240219" cy="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triangl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Arrow Connector 91">
                <a:extLst>
                  <a:ext uri="{FF2B5EF4-FFF2-40B4-BE49-F238E27FC236}">
                    <a16:creationId xmlns:a16="http://schemas.microsoft.com/office/drawing/2014/main" id="{EB2CE1E1-B4DA-8342-8461-7D3E79BBE5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99160" y="4902095"/>
                <a:ext cx="0" cy="45720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none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Arrow Connector 92">
                <a:extLst>
                  <a:ext uri="{FF2B5EF4-FFF2-40B4-BE49-F238E27FC236}">
                    <a16:creationId xmlns:a16="http://schemas.microsoft.com/office/drawing/2014/main" id="{CDC52757-1E12-4542-A244-6482E9EE3A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52078" y="4902095"/>
                <a:ext cx="0" cy="45720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none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B7E95268-DB9A-0A44-B6B8-57DE383D0E46}"/>
                </a:ext>
              </a:extLst>
            </p:cNvPr>
            <p:cNvSpPr txBox="1"/>
            <p:nvPr/>
          </p:nvSpPr>
          <p:spPr>
            <a:xfrm>
              <a:off x="10541887" y="3875903"/>
              <a:ext cx="146022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7:45</a:t>
              </a:r>
              <a:endParaRPr lang="en-US" sz="20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F12D0335-2FFB-2049-92D2-8C2B77E24C5A}"/>
                </a:ext>
              </a:extLst>
            </p:cNvPr>
            <p:cNvSpPr txBox="1"/>
            <p:nvPr/>
          </p:nvSpPr>
          <p:spPr>
            <a:xfrm>
              <a:off x="1810060" y="3929690"/>
              <a:ext cx="747009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6</a:t>
              </a:r>
              <a:r>
                <a:rPr lang="en-US" sz="15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:25</a:t>
              </a:r>
              <a:endParaRPr lang="en-US" sz="15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C46A7648-AEC0-DA47-B142-44EECAAA9F8A}"/>
                </a:ext>
              </a:extLst>
            </p:cNvPr>
            <p:cNvSpPr txBox="1"/>
            <p:nvPr/>
          </p:nvSpPr>
          <p:spPr>
            <a:xfrm>
              <a:off x="2360223" y="3929690"/>
              <a:ext cx="795963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6</a:t>
              </a:r>
              <a:r>
                <a:rPr lang="en-US" sz="15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:30</a:t>
              </a:r>
              <a:endParaRPr lang="en-US" sz="15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B2F3B3CF-2EFD-7F4B-8214-612C88303CEB}"/>
                </a:ext>
              </a:extLst>
            </p:cNvPr>
            <p:cNvSpPr txBox="1"/>
            <p:nvPr/>
          </p:nvSpPr>
          <p:spPr>
            <a:xfrm>
              <a:off x="2960720" y="3928594"/>
              <a:ext cx="70666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6:35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78443E79-5B98-AB45-8AC4-F7560ADA25B9}"/>
                </a:ext>
              </a:extLst>
            </p:cNvPr>
            <p:cNvSpPr txBox="1"/>
            <p:nvPr/>
          </p:nvSpPr>
          <p:spPr>
            <a:xfrm>
              <a:off x="3523528" y="3928593"/>
              <a:ext cx="674623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6</a:t>
              </a:r>
              <a:r>
                <a:rPr lang="en-US" sz="15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:40</a:t>
              </a:r>
              <a:endParaRPr lang="en-US" sz="15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DADC7C8C-5F0D-FE47-AB38-9FF31BAD5801}"/>
                </a:ext>
              </a:extLst>
            </p:cNvPr>
            <p:cNvSpPr txBox="1"/>
            <p:nvPr/>
          </p:nvSpPr>
          <p:spPr>
            <a:xfrm>
              <a:off x="4088525" y="3928593"/>
              <a:ext cx="71457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6</a:t>
              </a:r>
              <a:r>
                <a:rPr lang="en-US" sz="15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:45</a:t>
              </a:r>
              <a:endParaRPr lang="en-US" sz="15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80339DCB-86F0-BC4A-8DF4-7FF77530A069}"/>
                </a:ext>
              </a:extLst>
            </p:cNvPr>
            <p:cNvSpPr txBox="1"/>
            <p:nvPr/>
          </p:nvSpPr>
          <p:spPr>
            <a:xfrm>
              <a:off x="4644019" y="3927497"/>
              <a:ext cx="706665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6</a:t>
              </a:r>
              <a:r>
                <a:rPr lang="en-US" sz="15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:50</a:t>
              </a:r>
              <a:endParaRPr lang="en-US" sz="15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E097A018-0C91-4340-A66A-C77AD1F9A050}"/>
                </a:ext>
              </a:extLst>
            </p:cNvPr>
            <p:cNvSpPr txBox="1"/>
            <p:nvPr/>
          </p:nvSpPr>
          <p:spPr>
            <a:xfrm>
              <a:off x="5221859" y="3927497"/>
              <a:ext cx="66966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6</a:t>
              </a:r>
              <a:r>
                <a:rPr lang="en-US" sz="15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:55</a:t>
              </a:r>
              <a:endParaRPr lang="en-US" sz="15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75D2A253-3511-9E4C-8846-4A5CCECAC6C6}"/>
                </a:ext>
              </a:extLst>
            </p:cNvPr>
            <p:cNvSpPr txBox="1"/>
            <p:nvPr/>
          </p:nvSpPr>
          <p:spPr>
            <a:xfrm>
              <a:off x="5769444" y="3926401"/>
              <a:ext cx="678943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7</a:t>
              </a:r>
              <a:r>
                <a:rPr lang="en-US" sz="15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:00</a:t>
              </a:r>
              <a:endParaRPr lang="en-US" sz="15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E535D16B-F75C-7544-9343-AEA9037E7F08}"/>
                </a:ext>
              </a:extLst>
            </p:cNvPr>
            <p:cNvSpPr txBox="1"/>
            <p:nvPr/>
          </p:nvSpPr>
          <p:spPr>
            <a:xfrm>
              <a:off x="6298654" y="3926400"/>
              <a:ext cx="700796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7</a:t>
              </a:r>
              <a:r>
                <a:rPr lang="en-US" sz="15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:05</a:t>
              </a:r>
              <a:endParaRPr lang="en-US" sz="15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487A9C77-F345-C34A-BD05-4B72591749FA}"/>
                </a:ext>
              </a:extLst>
            </p:cNvPr>
            <p:cNvSpPr txBox="1"/>
            <p:nvPr/>
          </p:nvSpPr>
          <p:spPr>
            <a:xfrm>
              <a:off x="6866510" y="3926400"/>
              <a:ext cx="711572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7</a:t>
              </a:r>
              <a:r>
                <a:rPr lang="en-US" sz="15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:10</a:t>
              </a:r>
              <a:endParaRPr lang="en-US" sz="15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036CF798-B709-8D46-B735-A7B57486049C}"/>
                </a:ext>
              </a:extLst>
            </p:cNvPr>
            <p:cNvSpPr txBox="1"/>
            <p:nvPr/>
          </p:nvSpPr>
          <p:spPr>
            <a:xfrm>
              <a:off x="7431982" y="3927497"/>
              <a:ext cx="700796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7</a:t>
              </a:r>
              <a:r>
                <a:rPr lang="en-US" sz="15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:15</a:t>
              </a:r>
              <a:endParaRPr lang="en-US" sz="15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E4C31F30-8633-3E41-B457-7CF4F3CD709F}"/>
                </a:ext>
              </a:extLst>
            </p:cNvPr>
            <p:cNvSpPr txBox="1"/>
            <p:nvPr/>
          </p:nvSpPr>
          <p:spPr>
            <a:xfrm>
              <a:off x="8004939" y="3926401"/>
              <a:ext cx="700796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7:20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AFEB02B9-2F42-1B45-9F9B-2B2A59DD937C}"/>
                </a:ext>
              </a:extLst>
            </p:cNvPr>
            <p:cNvSpPr txBox="1"/>
            <p:nvPr/>
          </p:nvSpPr>
          <p:spPr>
            <a:xfrm>
              <a:off x="8556001" y="3926400"/>
              <a:ext cx="700796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7:25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4EC65ABF-B8DB-5E40-A790-27F8B0864B1D}"/>
                </a:ext>
              </a:extLst>
            </p:cNvPr>
            <p:cNvSpPr txBox="1"/>
            <p:nvPr/>
          </p:nvSpPr>
          <p:spPr>
            <a:xfrm>
              <a:off x="9112145" y="3926400"/>
              <a:ext cx="747009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7</a:t>
              </a:r>
              <a:r>
                <a:rPr lang="en-US" sz="15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:30</a:t>
              </a:r>
              <a:endParaRPr lang="en-US" sz="15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3ABEB8F8-A5F0-F34B-B814-778D3B47AF6F}"/>
                </a:ext>
              </a:extLst>
            </p:cNvPr>
            <p:cNvSpPr txBox="1"/>
            <p:nvPr/>
          </p:nvSpPr>
          <p:spPr>
            <a:xfrm>
              <a:off x="9723853" y="3930449"/>
              <a:ext cx="711572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7</a:t>
              </a:r>
              <a:r>
                <a:rPr lang="en-US" sz="15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:35</a:t>
              </a:r>
              <a:endParaRPr lang="en-US" sz="15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79AF4459-C4BA-1C4C-AD99-B9A79500824E}"/>
                </a:ext>
              </a:extLst>
            </p:cNvPr>
            <p:cNvSpPr txBox="1"/>
            <p:nvPr/>
          </p:nvSpPr>
          <p:spPr>
            <a:xfrm>
              <a:off x="10254621" y="3930449"/>
              <a:ext cx="71472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7:40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E9883F05-BEEE-D74F-9676-1775A3DF7B93}"/>
                </a:ext>
              </a:extLst>
            </p:cNvPr>
            <p:cNvSpPr txBox="1"/>
            <p:nvPr/>
          </p:nvSpPr>
          <p:spPr>
            <a:xfrm>
              <a:off x="1111646" y="3931925"/>
              <a:ext cx="876981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entury Gothic" panose="020B0502020202020204" pitchFamily="34" charset="0"/>
                  <a:ea typeface="HelloAbracadabra" pitchFamily="2" charset="0"/>
                </a:rPr>
                <a:t>6:20</a:t>
              </a:r>
              <a:endParaRPr lang="en-US" sz="1500" baseline="0" dirty="0"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163D21B2-CA16-4A4D-BCD1-90DCEB28302E}"/>
                </a:ext>
              </a:extLst>
            </p:cNvPr>
            <p:cNvSpPr txBox="1"/>
            <p:nvPr/>
          </p:nvSpPr>
          <p:spPr>
            <a:xfrm>
              <a:off x="125276" y="3875903"/>
              <a:ext cx="146022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Century Gothic" panose="020B0502020202020204" pitchFamily="34" charset="0"/>
                  <a:ea typeface="HelloAbracadabra" pitchFamily="2" charset="0"/>
                </a:rPr>
                <a:t>6:15</a:t>
              </a:r>
              <a:endParaRPr lang="en-US" sz="20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255914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B169B55-7D39-9041-AA38-045E725006EB}"/>
              </a:ext>
            </a:extLst>
          </p:cNvPr>
          <p:cNvGrpSpPr/>
          <p:nvPr/>
        </p:nvGrpSpPr>
        <p:grpSpPr>
          <a:xfrm>
            <a:off x="-1" y="34407"/>
            <a:ext cx="3644298" cy="765067"/>
            <a:chOff x="-1" y="34407"/>
            <a:chExt cx="3644298" cy="76506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80644B6-4FEE-864F-AC91-ACF71791FAED}"/>
                </a:ext>
              </a:extLst>
            </p:cNvPr>
            <p:cNvGrpSpPr/>
            <p:nvPr userDrawn="1"/>
          </p:nvGrpSpPr>
          <p:grpSpPr>
            <a:xfrm>
              <a:off x="-1" y="34407"/>
              <a:ext cx="3243533" cy="765067"/>
              <a:chOff x="-1" y="34407"/>
              <a:chExt cx="3243533" cy="765067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D3EBB54-E544-D94F-90F6-8841E06C8A13}"/>
                  </a:ext>
                </a:extLst>
              </p:cNvPr>
              <p:cNvSpPr/>
              <p:nvPr userDrawn="1"/>
            </p:nvSpPr>
            <p:spPr>
              <a:xfrm>
                <a:off x="-1" y="91588"/>
                <a:ext cx="3243533" cy="707886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5FA8EBB-44E9-6246-BD4F-E8731B5D1E27}"/>
                  </a:ext>
                </a:extLst>
              </p:cNvPr>
              <p:cNvSpPr txBox="1"/>
              <p:nvPr userDrawn="1"/>
            </p:nvSpPr>
            <p:spPr>
              <a:xfrm>
                <a:off x="618548" y="34407"/>
                <a:ext cx="2616357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3000" b="1" dirty="0">
                    <a:solidFill>
                      <a:schemeClr val="tx1"/>
                    </a:solidFill>
                    <a:latin typeface="Century Gothic" panose="020B0502020202020204" pitchFamily="34" charset="0"/>
                    <a:ea typeface="HelloAbracadabra" pitchFamily="2" charset="0"/>
                  </a:rPr>
                  <a:t>Problem #4</a:t>
                </a:r>
              </a:p>
            </p:txBody>
          </p:sp>
          <p:pic>
            <p:nvPicPr>
              <p:cNvPr id="7" name="Graphic 6" descr="Document with solid fill">
                <a:extLst>
                  <a:ext uri="{FF2B5EF4-FFF2-40B4-BE49-F238E27FC236}">
                    <a16:creationId xmlns:a16="http://schemas.microsoft.com/office/drawing/2014/main" id="{0E773AFF-A0B3-3346-BC83-A7F39AD5BFF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1281" y="171211"/>
                <a:ext cx="548640" cy="548640"/>
              </a:xfrm>
              <a:prstGeom prst="rect">
                <a:avLst/>
              </a:prstGeom>
            </p:spPr>
          </p:pic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4838F24-F069-DB44-852A-565EC6AC6499}"/>
                </a:ext>
              </a:extLst>
            </p:cNvPr>
            <p:cNvSpPr txBox="1"/>
            <p:nvPr userDrawn="1"/>
          </p:nvSpPr>
          <p:spPr>
            <a:xfrm>
              <a:off x="627175" y="430142"/>
              <a:ext cx="30171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YOUR TURN</a:t>
              </a:r>
              <a:endParaRPr lang="en-US" sz="105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DAB18DBD-76D2-A046-8F51-EA809875A331}"/>
              </a:ext>
            </a:extLst>
          </p:cNvPr>
          <p:cNvGrpSpPr/>
          <p:nvPr/>
        </p:nvGrpSpPr>
        <p:grpSpPr>
          <a:xfrm>
            <a:off x="475890" y="4213739"/>
            <a:ext cx="11240219" cy="457200"/>
            <a:chOff x="475890" y="4902095"/>
            <a:chExt cx="11240219" cy="457200"/>
          </a:xfrm>
        </p:grpSpPr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18FF1EE6-1B77-A940-8263-4AA94DD468B8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EB2CE1E1-B4DA-8342-8461-7D3E79BBE59C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CDC52757-1E12-4542-A244-6482E9EE3AF2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TextBox 93">
            <a:extLst>
              <a:ext uri="{FF2B5EF4-FFF2-40B4-BE49-F238E27FC236}">
                <a16:creationId xmlns:a16="http://schemas.microsoft.com/office/drawing/2014/main" id="{B7E95268-DB9A-0A44-B6B8-57DE383D0E46}"/>
              </a:ext>
            </a:extLst>
          </p:cNvPr>
          <p:cNvSpPr txBox="1"/>
          <p:nvPr/>
        </p:nvSpPr>
        <p:spPr>
          <a:xfrm>
            <a:off x="10541887" y="3875903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7:45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95" name="Table 13">
            <a:extLst>
              <a:ext uri="{FF2B5EF4-FFF2-40B4-BE49-F238E27FC236}">
                <a16:creationId xmlns:a16="http://schemas.microsoft.com/office/drawing/2014/main" id="{B298B7EF-4C29-F845-AAB6-04FBA1FC09C3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4267360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96" name="TextBox 95">
            <a:extLst>
              <a:ext uri="{FF2B5EF4-FFF2-40B4-BE49-F238E27FC236}">
                <a16:creationId xmlns:a16="http://schemas.microsoft.com/office/drawing/2014/main" id="{F12D0335-2FFB-2049-92D2-8C2B77E24C5A}"/>
              </a:ext>
            </a:extLst>
          </p:cNvPr>
          <p:cNvSpPr txBox="1"/>
          <p:nvPr/>
        </p:nvSpPr>
        <p:spPr>
          <a:xfrm>
            <a:off x="1810060" y="3929690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:25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C46A7648-AEC0-DA47-B142-44EECAAA9F8A}"/>
              </a:ext>
            </a:extLst>
          </p:cNvPr>
          <p:cNvSpPr txBox="1"/>
          <p:nvPr/>
        </p:nvSpPr>
        <p:spPr>
          <a:xfrm>
            <a:off x="2360223" y="3929690"/>
            <a:ext cx="7959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B2F3B3CF-2EFD-7F4B-8214-612C88303CEB}"/>
              </a:ext>
            </a:extLst>
          </p:cNvPr>
          <p:cNvSpPr txBox="1"/>
          <p:nvPr/>
        </p:nvSpPr>
        <p:spPr>
          <a:xfrm>
            <a:off x="2960720" y="3928594"/>
            <a:ext cx="706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6:35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78443E79-5B98-AB45-8AC4-F7560ADA25B9}"/>
              </a:ext>
            </a:extLst>
          </p:cNvPr>
          <p:cNvSpPr txBox="1"/>
          <p:nvPr/>
        </p:nvSpPr>
        <p:spPr>
          <a:xfrm>
            <a:off x="3523528" y="3928593"/>
            <a:ext cx="674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ADC7C8C-5F0D-FE47-AB38-9FF31BAD5801}"/>
              </a:ext>
            </a:extLst>
          </p:cNvPr>
          <p:cNvSpPr txBox="1"/>
          <p:nvPr/>
        </p:nvSpPr>
        <p:spPr>
          <a:xfrm>
            <a:off x="4088525" y="3928593"/>
            <a:ext cx="7145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:45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0339DCB-86F0-BC4A-8DF4-7FF77530A069}"/>
              </a:ext>
            </a:extLst>
          </p:cNvPr>
          <p:cNvSpPr txBox="1"/>
          <p:nvPr/>
        </p:nvSpPr>
        <p:spPr>
          <a:xfrm>
            <a:off x="4644019" y="3927497"/>
            <a:ext cx="706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E097A018-0C91-4340-A66A-C77AD1F9A050}"/>
              </a:ext>
            </a:extLst>
          </p:cNvPr>
          <p:cNvSpPr txBox="1"/>
          <p:nvPr/>
        </p:nvSpPr>
        <p:spPr>
          <a:xfrm>
            <a:off x="5221859" y="3927497"/>
            <a:ext cx="6696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6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:55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5D2A253-3511-9E4C-8846-4A5CCECAC6C6}"/>
              </a:ext>
            </a:extLst>
          </p:cNvPr>
          <p:cNvSpPr txBox="1"/>
          <p:nvPr/>
        </p:nvSpPr>
        <p:spPr>
          <a:xfrm>
            <a:off x="5769444" y="3926401"/>
            <a:ext cx="6789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E535D16B-F75C-7544-9343-AEA9037E7F08}"/>
              </a:ext>
            </a:extLst>
          </p:cNvPr>
          <p:cNvSpPr txBox="1"/>
          <p:nvPr/>
        </p:nvSpPr>
        <p:spPr>
          <a:xfrm>
            <a:off x="6298654" y="3926400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487A9C77-F345-C34A-BD05-4B72591749FA}"/>
              </a:ext>
            </a:extLst>
          </p:cNvPr>
          <p:cNvSpPr txBox="1"/>
          <p:nvPr/>
        </p:nvSpPr>
        <p:spPr>
          <a:xfrm>
            <a:off x="6866510" y="3926400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036CF798-B709-8D46-B735-A7B57486049C}"/>
              </a:ext>
            </a:extLst>
          </p:cNvPr>
          <p:cNvSpPr txBox="1"/>
          <p:nvPr/>
        </p:nvSpPr>
        <p:spPr>
          <a:xfrm>
            <a:off x="7431982" y="3927497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:15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E4C31F30-8633-3E41-B457-7CF4F3CD709F}"/>
              </a:ext>
            </a:extLst>
          </p:cNvPr>
          <p:cNvSpPr txBox="1"/>
          <p:nvPr/>
        </p:nvSpPr>
        <p:spPr>
          <a:xfrm>
            <a:off x="8004939" y="3926401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7:20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AFEB02B9-2F42-1B45-9F9B-2B2A59DD937C}"/>
              </a:ext>
            </a:extLst>
          </p:cNvPr>
          <p:cNvSpPr txBox="1"/>
          <p:nvPr/>
        </p:nvSpPr>
        <p:spPr>
          <a:xfrm>
            <a:off x="8556001" y="3926400"/>
            <a:ext cx="700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rPr>
              <a:t>7:25</a:t>
            </a:r>
            <a:endParaRPr lang="en-US" sz="1500" b="1" baseline="0" dirty="0">
              <a:solidFill>
                <a:srgbClr val="FF000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4EC65ABF-B8DB-5E40-A790-27F8B0864B1D}"/>
              </a:ext>
            </a:extLst>
          </p:cNvPr>
          <p:cNvSpPr txBox="1"/>
          <p:nvPr/>
        </p:nvSpPr>
        <p:spPr>
          <a:xfrm>
            <a:off x="9112145" y="3926400"/>
            <a:ext cx="747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3ABEB8F8-A5F0-F34B-B814-778D3B47AF6F}"/>
              </a:ext>
            </a:extLst>
          </p:cNvPr>
          <p:cNvSpPr txBox="1"/>
          <p:nvPr/>
        </p:nvSpPr>
        <p:spPr>
          <a:xfrm>
            <a:off x="9723853" y="3930449"/>
            <a:ext cx="7115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</a:t>
            </a:r>
            <a:r>
              <a:rPr lang="en-US" sz="15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:35</a:t>
            </a:r>
            <a:endParaRPr lang="en-US" sz="15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79AF4459-C4BA-1C4C-AD99-B9A79500824E}"/>
              </a:ext>
            </a:extLst>
          </p:cNvPr>
          <p:cNvSpPr txBox="1"/>
          <p:nvPr/>
        </p:nvSpPr>
        <p:spPr>
          <a:xfrm>
            <a:off x="10254621" y="3930449"/>
            <a:ext cx="7147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entury Gothic" panose="020B0502020202020204" pitchFamily="34" charset="0"/>
                <a:ea typeface="HelloAbracadabra" pitchFamily="2" charset="0"/>
              </a:rPr>
              <a:t>7:40</a:t>
            </a:r>
            <a:endParaRPr lang="en-US" sz="15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E9883F05-BEEE-D74F-9676-1775A3DF7B93}"/>
              </a:ext>
            </a:extLst>
          </p:cNvPr>
          <p:cNvSpPr txBox="1"/>
          <p:nvPr/>
        </p:nvSpPr>
        <p:spPr>
          <a:xfrm>
            <a:off x="1111646" y="3931925"/>
            <a:ext cx="8769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6:20</a:t>
            </a:r>
            <a:endParaRPr lang="en-US" sz="1500" b="1" baseline="0" dirty="0">
              <a:solidFill>
                <a:srgbClr val="00B05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63D21B2-CA16-4A4D-BCD1-90DCEB28302E}"/>
              </a:ext>
            </a:extLst>
          </p:cNvPr>
          <p:cNvSpPr txBox="1"/>
          <p:nvPr/>
        </p:nvSpPr>
        <p:spPr>
          <a:xfrm>
            <a:off x="125276" y="3875903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6:15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583902B-BD4E-1743-8D06-BFDD3866F166}"/>
              </a:ext>
            </a:extLst>
          </p:cNvPr>
          <p:cNvGrpSpPr/>
          <p:nvPr/>
        </p:nvGrpSpPr>
        <p:grpSpPr>
          <a:xfrm>
            <a:off x="2555944" y="3145803"/>
            <a:ext cx="1376028" cy="1497937"/>
            <a:chOff x="3429582" y="4461959"/>
            <a:chExt cx="1093087" cy="1497937"/>
          </a:xfrm>
        </p:grpSpPr>
        <p:sp>
          <p:nvSpPr>
            <p:cNvPr id="38" name="Arrow: Circular 23">
              <a:extLst>
                <a:ext uri="{FF2B5EF4-FFF2-40B4-BE49-F238E27FC236}">
                  <a16:creationId xmlns:a16="http://schemas.microsoft.com/office/drawing/2014/main" id="{192C28A4-0EE2-2943-83CC-2A8697F59222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A805E9B2-5824-9548-AB49-B71AF5B14560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A149D6F8-7A1C-D74A-80A6-7CCDB492F4B1}"/>
              </a:ext>
            </a:extLst>
          </p:cNvPr>
          <p:cNvGrpSpPr/>
          <p:nvPr/>
        </p:nvGrpSpPr>
        <p:grpSpPr>
          <a:xfrm>
            <a:off x="4783102" y="3127042"/>
            <a:ext cx="930384" cy="1497937"/>
            <a:chOff x="3429582" y="4461959"/>
            <a:chExt cx="1093087" cy="1497937"/>
          </a:xfrm>
        </p:grpSpPr>
        <p:sp>
          <p:nvSpPr>
            <p:cNvPr id="41" name="Arrow: Circular 23">
              <a:extLst>
                <a:ext uri="{FF2B5EF4-FFF2-40B4-BE49-F238E27FC236}">
                  <a16:creationId xmlns:a16="http://schemas.microsoft.com/office/drawing/2014/main" id="{30D59E3E-28EB-7B4C-8095-8C6ECCBD6FC9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030B5821-8797-A444-A659-F7448A9EFC6F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E244E8DF-B0EC-6446-BFC9-E0CBCEAA62DB}"/>
              </a:ext>
            </a:extLst>
          </p:cNvPr>
          <p:cNvGrpSpPr/>
          <p:nvPr/>
        </p:nvGrpSpPr>
        <p:grpSpPr>
          <a:xfrm>
            <a:off x="5476982" y="3126934"/>
            <a:ext cx="1376028" cy="1497937"/>
            <a:chOff x="3429582" y="4461959"/>
            <a:chExt cx="1093087" cy="1497937"/>
          </a:xfrm>
        </p:grpSpPr>
        <p:sp>
          <p:nvSpPr>
            <p:cNvPr id="44" name="Arrow: Circular 23">
              <a:extLst>
                <a:ext uri="{FF2B5EF4-FFF2-40B4-BE49-F238E27FC236}">
                  <a16:creationId xmlns:a16="http://schemas.microsoft.com/office/drawing/2014/main" id="{3B6C07BD-D7F9-4C46-9BC9-141D1B34390F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CE74845D-1BE0-B440-B13F-3A4917DC5053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B770DB2-634D-6F44-A22E-E0035D671138}"/>
              </a:ext>
            </a:extLst>
          </p:cNvPr>
          <p:cNvGrpSpPr/>
          <p:nvPr/>
        </p:nvGrpSpPr>
        <p:grpSpPr>
          <a:xfrm>
            <a:off x="6574151" y="3145803"/>
            <a:ext cx="1376028" cy="1497937"/>
            <a:chOff x="3429582" y="4461959"/>
            <a:chExt cx="1093087" cy="1497937"/>
          </a:xfrm>
        </p:grpSpPr>
        <p:sp>
          <p:nvSpPr>
            <p:cNvPr id="47" name="Arrow: Circular 23">
              <a:extLst>
                <a:ext uri="{FF2B5EF4-FFF2-40B4-BE49-F238E27FC236}">
                  <a16:creationId xmlns:a16="http://schemas.microsoft.com/office/drawing/2014/main" id="{53B9E25D-910A-7348-B099-21D59017FE50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0B22581C-2985-2E47-92E4-E09CFBE3C152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3AA031C4-EFFC-2C4C-8509-A29C5C06E514}"/>
              </a:ext>
            </a:extLst>
          </p:cNvPr>
          <p:cNvSpPr txBox="1"/>
          <p:nvPr/>
        </p:nvSpPr>
        <p:spPr>
          <a:xfrm>
            <a:off x="2520731" y="2839621"/>
            <a:ext cx="2281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B050"/>
                </a:solidFill>
                <a:latin typeface="Century Gothic" panose="020B0502020202020204" pitchFamily="34" charset="0"/>
                <a:ea typeface="HelloAbracadabra" pitchFamily="2" charset="0"/>
              </a:rPr>
              <a:t>Took shower</a:t>
            </a:r>
            <a:endParaRPr lang="en-US" sz="1600" b="1" baseline="0" dirty="0">
              <a:solidFill>
                <a:srgbClr val="00B05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7E7F300-F4A3-F349-A65F-AAA1601ECF42}"/>
              </a:ext>
            </a:extLst>
          </p:cNvPr>
          <p:cNvSpPr txBox="1"/>
          <p:nvPr/>
        </p:nvSpPr>
        <p:spPr>
          <a:xfrm>
            <a:off x="6180978" y="2840418"/>
            <a:ext cx="2281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  <a:ea typeface="HelloAbracadabra" pitchFamily="2" charset="0"/>
              </a:rPr>
              <a:t>Get dressed</a:t>
            </a:r>
            <a:endParaRPr lang="en-US" sz="1600" b="1" baseline="0" dirty="0">
              <a:solidFill>
                <a:srgbClr val="FF0000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8BBCD822-0F10-8C42-8403-17D87D648F48}"/>
              </a:ext>
            </a:extLst>
          </p:cNvPr>
          <p:cNvGrpSpPr/>
          <p:nvPr/>
        </p:nvGrpSpPr>
        <p:grpSpPr>
          <a:xfrm>
            <a:off x="3660633" y="3126934"/>
            <a:ext cx="1376028" cy="1497937"/>
            <a:chOff x="3429582" y="4461959"/>
            <a:chExt cx="1093087" cy="1497937"/>
          </a:xfrm>
        </p:grpSpPr>
        <p:sp>
          <p:nvSpPr>
            <p:cNvPr id="52" name="Arrow: Circular 23">
              <a:extLst>
                <a:ext uri="{FF2B5EF4-FFF2-40B4-BE49-F238E27FC236}">
                  <a16:creationId xmlns:a16="http://schemas.microsoft.com/office/drawing/2014/main" id="{CF6BFB43-13BA-8549-BA91-916C0BB44D24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5D0FB2F-0EFE-D541-8B6D-32DE1237E60B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E5D0C7C7-CA14-C84E-B4FE-1D742B28DFBB}"/>
              </a:ext>
            </a:extLst>
          </p:cNvPr>
          <p:cNvGrpSpPr/>
          <p:nvPr/>
        </p:nvGrpSpPr>
        <p:grpSpPr>
          <a:xfrm>
            <a:off x="7640951" y="3145803"/>
            <a:ext cx="1376028" cy="1497937"/>
            <a:chOff x="3429582" y="4461959"/>
            <a:chExt cx="1093087" cy="1497937"/>
          </a:xfrm>
        </p:grpSpPr>
        <p:sp>
          <p:nvSpPr>
            <p:cNvPr id="55" name="Arrow: Circular 23">
              <a:extLst>
                <a:ext uri="{FF2B5EF4-FFF2-40B4-BE49-F238E27FC236}">
                  <a16:creationId xmlns:a16="http://schemas.microsoft.com/office/drawing/2014/main" id="{3F72A32D-2C9E-0748-8017-3BC12D7BC58A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5602DEEC-B02F-4446-B60B-3DC6C51371D0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+10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4286C359-B9D8-74FE-F96E-FC5412305387}"/>
              </a:ext>
            </a:extLst>
          </p:cNvPr>
          <p:cNvSpPr txBox="1"/>
          <p:nvPr/>
        </p:nvSpPr>
        <p:spPr>
          <a:xfrm>
            <a:off x="1585497" y="4251758"/>
            <a:ext cx="7287768" cy="338554"/>
          </a:xfrm>
          <a:prstGeom prst="rect">
            <a:avLst/>
          </a:prstGeom>
          <a:solidFill>
            <a:srgbClr val="85DFFF">
              <a:alpha val="72443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>
                <a:latin typeface="Century Gothic" panose="020B0502020202020204" pitchFamily="34" charset="0"/>
                <a:ea typeface="HelloAbracadabra" pitchFamily="2" charset="0"/>
              </a:rPr>
              <a:t>65 minutes</a:t>
            </a:r>
            <a:endParaRPr lang="en-US" sz="1600" b="1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00004F3C-C97C-501B-388E-3CEA2727907A}"/>
              </a:ext>
            </a:extLst>
          </p:cNvPr>
          <p:cNvSpPr/>
          <p:nvPr/>
        </p:nvSpPr>
        <p:spPr>
          <a:xfrm>
            <a:off x="854557" y="4525622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Start 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Time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F699B96E-1FE0-9784-F98C-B7B728C9EFDE}"/>
              </a:ext>
            </a:extLst>
          </p:cNvPr>
          <p:cNvSpPr/>
          <p:nvPr/>
        </p:nvSpPr>
        <p:spPr>
          <a:xfrm>
            <a:off x="8041654" y="4528209"/>
            <a:ext cx="1616826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End 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Time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57211E8-5C0B-92D5-8E2F-06EEB21B8908}"/>
              </a:ext>
            </a:extLst>
          </p:cNvPr>
          <p:cNvSpPr txBox="1"/>
          <p:nvPr/>
        </p:nvSpPr>
        <p:spPr>
          <a:xfrm>
            <a:off x="134408" y="945654"/>
            <a:ext cx="11719541" cy="14362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en-US" sz="2800" b="1" dirty="0">
                <a:latin typeface="Century Gothic" panose="020B0502020202020204" pitchFamily="34" charset="0"/>
              </a:rPr>
              <a:t>Nina woke up to get ready for school at 6:20 a.m. It took her 5 min. to brush her teeth, 30 min. to shower, and 30 min. to get dressed. </a:t>
            </a:r>
          </a:p>
          <a:p>
            <a:pPr>
              <a:spcAft>
                <a:spcPts val="400"/>
              </a:spcAft>
            </a:pPr>
            <a:r>
              <a:rPr lang="en-US" sz="2800" b="1" dirty="0">
                <a:latin typeface="Century Gothic" panose="020B0502020202020204" pitchFamily="34" charset="0"/>
              </a:rPr>
              <a:t>Then she left for school. What time did Nina leave for school?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61FEACB7-AF2E-810D-246A-AA9B3AFD2688}"/>
              </a:ext>
            </a:extLst>
          </p:cNvPr>
          <p:cNvGrpSpPr/>
          <p:nvPr/>
        </p:nvGrpSpPr>
        <p:grpSpPr>
          <a:xfrm>
            <a:off x="2008721" y="3084889"/>
            <a:ext cx="814834" cy="1497937"/>
            <a:chOff x="3429582" y="4461959"/>
            <a:chExt cx="1093087" cy="1497937"/>
          </a:xfrm>
        </p:grpSpPr>
        <p:sp>
          <p:nvSpPr>
            <p:cNvPr id="64" name="Arrow: Circular 23">
              <a:extLst>
                <a:ext uri="{FF2B5EF4-FFF2-40B4-BE49-F238E27FC236}">
                  <a16:creationId xmlns:a16="http://schemas.microsoft.com/office/drawing/2014/main" id="{64A0570D-E5A8-31A1-D5E9-4598CD0B1817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B2A8EC1A-915C-1404-C8C4-EE185E2174B8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6C0A6A12-C7FE-072F-3F58-27D682088E2A}"/>
              </a:ext>
            </a:extLst>
          </p:cNvPr>
          <p:cNvGrpSpPr/>
          <p:nvPr/>
        </p:nvGrpSpPr>
        <p:grpSpPr>
          <a:xfrm>
            <a:off x="1378973" y="3104703"/>
            <a:ext cx="814834" cy="1497937"/>
            <a:chOff x="3429582" y="4461959"/>
            <a:chExt cx="1093087" cy="1497937"/>
          </a:xfrm>
        </p:grpSpPr>
        <p:sp>
          <p:nvSpPr>
            <p:cNvPr id="67" name="Arrow: Circular 23">
              <a:extLst>
                <a:ext uri="{FF2B5EF4-FFF2-40B4-BE49-F238E27FC236}">
                  <a16:creationId xmlns:a16="http://schemas.microsoft.com/office/drawing/2014/main" id="{B1C9D6B5-D56F-A1C3-05CC-F92003414092}"/>
                </a:ext>
              </a:extLst>
            </p:cNvPr>
            <p:cNvSpPr/>
            <p:nvPr/>
          </p:nvSpPr>
          <p:spPr>
            <a:xfrm>
              <a:off x="3429582" y="4755397"/>
              <a:ext cx="1093087" cy="1204499"/>
            </a:xfrm>
            <a:prstGeom prst="circularArrow">
              <a:avLst>
                <a:gd name="adj1" fmla="val 6561"/>
                <a:gd name="adj2" fmla="val 956799"/>
                <a:gd name="adj3" fmla="val 20586248"/>
                <a:gd name="adj4" fmla="val 11336647"/>
                <a:gd name="adj5" fmla="val 11037"/>
              </a:avLst>
            </a:prstGeom>
            <a:solidFill>
              <a:srgbClr val="FF7E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F57A1D5C-DFFB-AFA8-94B1-1B219E27478F}"/>
                </a:ext>
              </a:extLst>
            </p:cNvPr>
            <p:cNvSpPr txBox="1"/>
            <p:nvPr/>
          </p:nvSpPr>
          <p:spPr>
            <a:xfrm>
              <a:off x="3557368" y="4461959"/>
              <a:ext cx="7847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+5</a:t>
              </a:r>
              <a:endParaRPr lang="en-US" sz="20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69" name="TextBox 68">
            <a:extLst>
              <a:ext uri="{FF2B5EF4-FFF2-40B4-BE49-F238E27FC236}">
                <a16:creationId xmlns:a16="http://schemas.microsoft.com/office/drawing/2014/main" id="{7D46A97D-8D1D-D776-DCFA-8283538FB3D2}"/>
              </a:ext>
            </a:extLst>
          </p:cNvPr>
          <p:cNvSpPr txBox="1"/>
          <p:nvPr/>
        </p:nvSpPr>
        <p:spPr>
          <a:xfrm>
            <a:off x="609921" y="2842852"/>
            <a:ext cx="2281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C6A03"/>
                </a:solidFill>
                <a:latin typeface="Century Gothic" panose="020B0502020202020204" pitchFamily="34" charset="0"/>
                <a:ea typeface="HelloAbracadabra" pitchFamily="2" charset="0"/>
              </a:rPr>
              <a:t>Brush Teeth</a:t>
            </a:r>
            <a:endParaRPr lang="en-US" sz="1600" b="1" baseline="0" dirty="0">
              <a:solidFill>
                <a:srgbClr val="FC6A03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65D736DA-F061-5524-C21B-475998147986}"/>
              </a:ext>
            </a:extLst>
          </p:cNvPr>
          <p:cNvSpPr txBox="1"/>
          <p:nvPr/>
        </p:nvSpPr>
        <p:spPr>
          <a:xfrm>
            <a:off x="2363898" y="5427584"/>
            <a:ext cx="6748247" cy="1000274"/>
          </a:xfrm>
          <a:prstGeom prst="rect">
            <a:avLst/>
          </a:prstGeom>
          <a:solidFill>
            <a:srgbClr val="85D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entury Gothic" panose="020B0502020202020204" pitchFamily="34" charset="0"/>
                <a:ea typeface="HelloAbracadabra" pitchFamily="2" charset="0"/>
              </a:rPr>
              <a:t>Nina left for school at 7:25 a.m.</a:t>
            </a:r>
          </a:p>
          <a:p>
            <a:pPr algn="ctr"/>
            <a:endParaRPr lang="en-US" sz="1100" dirty="0">
              <a:latin typeface="Century Gothic" panose="020B0502020202020204" pitchFamily="34" charset="0"/>
              <a:ea typeface="HelloAbracadabra" pitchFamily="2" charset="0"/>
            </a:endParaRP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Note: Jumps may vary on the number line. </a:t>
            </a:r>
            <a:endParaRPr lang="en-US" sz="240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605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6975407-570D-8E4D-9BA5-7D9BBDE64193}"/>
              </a:ext>
            </a:extLst>
          </p:cNvPr>
          <p:cNvGrpSpPr>
            <a:grpSpLocks noChangeAspect="1"/>
          </p:cNvGrpSpPr>
          <p:nvPr/>
        </p:nvGrpSpPr>
        <p:grpSpPr>
          <a:xfrm>
            <a:off x="1064788" y="2621465"/>
            <a:ext cx="10062424" cy="1371600"/>
            <a:chOff x="2028645" y="143457"/>
            <a:chExt cx="8220970" cy="1120593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83058373-7B72-7241-BD72-949C3EC3DBA1}"/>
                </a:ext>
              </a:extLst>
            </p:cNvPr>
            <p:cNvSpPr/>
            <p:nvPr userDrawn="1"/>
          </p:nvSpPr>
          <p:spPr>
            <a:xfrm>
              <a:off x="2114906" y="248387"/>
              <a:ext cx="8134709" cy="1015663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020454B-880E-C849-9343-501849A57F1F}"/>
                </a:ext>
              </a:extLst>
            </p:cNvPr>
            <p:cNvSpPr/>
            <p:nvPr userDrawn="1"/>
          </p:nvSpPr>
          <p:spPr>
            <a:xfrm>
              <a:off x="2028645" y="166885"/>
              <a:ext cx="8134709" cy="1015663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FE1E0BF-4350-8042-9B8B-49F6124C75CF}"/>
                </a:ext>
              </a:extLst>
            </p:cNvPr>
            <p:cNvSpPr txBox="1"/>
            <p:nvPr userDrawn="1"/>
          </p:nvSpPr>
          <p:spPr>
            <a:xfrm>
              <a:off x="2028645" y="143457"/>
              <a:ext cx="8134709" cy="1015663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500" b="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  WATCH ME FIRST</a:t>
              </a:r>
            </a:p>
          </p:txBody>
        </p:sp>
      </p:grpSp>
      <p:pic>
        <p:nvPicPr>
          <p:cNvPr id="6" name="Graphic 5" descr="Classroom with solid fill">
            <a:extLst>
              <a:ext uri="{FF2B5EF4-FFF2-40B4-BE49-F238E27FC236}">
                <a16:creationId xmlns:a16="http://schemas.microsoft.com/office/drawing/2014/main" id="{C19CF5BA-74DA-1447-9695-53862ED0C6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788" y="2650141"/>
            <a:ext cx="1228828" cy="1228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2236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 descr="Thought bubble outline">
            <a:extLst>
              <a:ext uri="{FF2B5EF4-FFF2-40B4-BE49-F238E27FC236}">
                <a16:creationId xmlns:a16="http://schemas.microsoft.com/office/drawing/2014/main" id="{8F362B94-D267-8046-B3F8-47C013D9FF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822778" y="0"/>
            <a:ext cx="8453748" cy="7662925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pic>
        <p:nvPicPr>
          <p:cNvPr id="12" name="Graphic 11" descr="Thought bubble outline">
            <a:extLst>
              <a:ext uri="{FF2B5EF4-FFF2-40B4-BE49-F238E27FC236}">
                <a16:creationId xmlns:a16="http://schemas.microsoft.com/office/drawing/2014/main" id="{91F76845-6EF2-8942-8169-354C18BD20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902660" y="-210805"/>
            <a:ext cx="8453748" cy="7662925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1C25A1A-236D-2D43-85E1-06EF583DF908}"/>
              </a:ext>
            </a:extLst>
          </p:cNvPr>
          <p:cNvSpPr/>
          <p:nvPr/>
        </p:nvSpPr>
        <p:spPr>
          <a:xfrm>
            <a:off x="-1" y="91588"/>
            <a:ext cx="3243533" cy="70788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1C4810A-4132-9C4A-8659-3260BCF43F92}"/>
              </a:ext>
            </a:extLst>
          </p:cNvPr>
          <p:cNvSpPr txBox="1"/>
          <p:nvPr/>
        </p:nvSpPr>
        <p:spPr>
          <a:xfrm>
            <a:off x="618548" y="148710"/>
            <a:ext cx="2616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000" b="1" dirty="0">
                <a:latin typeface="Century Gothic" panose="020B0502020202020204" pitchFamily="34" charset="0"/>
                <a:ea typeface="HelloAbracadabra" pitchFamily="2" charset="0"/>
              </a:rPr>
              <a:t>Let’s Reflect</a:t>
            </a:r>
          </a:p>
        </p:txBody>
      </p:sp>
      <p:pic>
        <p:nvPicPr>
          <p:cNvPr id="6" name="Graphic 5" descr="Head with gears with solid fill">
            <a:extLst>
              <a:ext uri="{FF2B5EF4-FFF2-40B4-BE49-F238E27FC236}">
                <a16:creationId xmlns:a16="http://schemas.microsoft.com/office/drawing/2014/main" id="{320E61A2-B9D3-104A-B5BC-CDD61368F91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1259" y="139221"/>
            <a:ext cx="640080" cy="64008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B7A5A6A-CD8A-B446-A70F-6772233D12D9}"/>
              </a:ext>
            </a:extLst>
          </p:cNvPr>
          <p:cNvSpPr/>
          <p:nvPr/>
        </p:nvSpPr>
        <p:spPr>
          <a:xfrm>
            <a:off x="3404096" y="5139182"/>
            <a:ext cx="86931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2100">
                <a:latin typeface="KG Part of Me"/>
                <a:ea typeface="KG Part of Me"/>
                <a:cs typeface="KG Part of Me"/>
                <a:sym typeface="KG Part of Me"/>
              </a:defRPr>
            </a:pPr>
            <a:r>
              <a:rPr lang="en-US" sz="7200" b="1" i="0" dirty="0">
                <a:solidFill>
                  <a:schemeClr val="tx1"/>
                </a:solidFill>
                <a:latin typeface="Century Gothic" panose="020B0502020202020204" pitchFamily="34" charset="0"/>
              </a:rPr>
              <a:t>It’s Reflection </a:t>
            </a:r>
            <a:r>
              <a:rPr lang="en-US" sz="7200" b="1" dirty="0">
                <a:latin typeface="Century Gothic" panose="020B0502020202020204" pitchFamily="34" charset="0"/>
              </a:rPr>
              <a:t>T</a:t>
            </a:r>
            <a:r>
              <a:rPr lang="en-US" sz="7200" b="1" i="0" dirty="0">
                <a:solidFill>
                  <a:schemeClr val="tx1"/>
                </a:solidFill>
                <a:latin typeface="Century Gothic" panose="020B0502020202020204" pitchFamily="34" charset="0"/>
              </a:rPr>
              <a:t>ime!</a:t>
            </a:r>
          </a:p>
        </p:txBody>
      </p:sp>
    </p:spTree>
    <p:extLst>
      <p:ext uri="{BB962C8B-B14F-4D97-AF65-F5344CB8AC3E}">
        <p14:creationId xmlns:p14="http://schemas.microsoft.com/office/powerpoint/2010/main" val="3585878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EF10A9A3-54BB-D544-AD99-E5FF696F23E2}"/>
              </a:ext>
            </a:extLst>
          </p:cNvPr>
          <p:cNvGrpSpPr/>
          <p:nvPr/>
        </p:nvGrpSpPr>
        <p:grpSpPr>
          <a:xfrm>
            <a:off x="422082" y="394247"/>
            <a:ext cx="9670381" cy="2786274"/>
            <a:chOff x="-658123" y="2216063"/>
            <a:chExt cx="7777592" cy="1306440"/>
          </a:xfrm>
        </p:grpSpPr>
        <p:sp>
          <p:nvSpPr>
            <p:cNvPr id="10" name="Rounded Rectangular Callout 9">
              <a:extLst>
                <a:ext uri="{FF2B5EF4-FFF2-40B4-BE49-F238E27FC236}">
                  <a16:creationId xmlns:a16="http://schemas.microsoft.com/office/drawing/2014/main" id="{8C90A39A-BF57-784B-B18E-A0C68A068DA7}"/>
                </a:ext>
              </a:extLst>
            </p:cNvPr>
            <p:cNvSpPr/>
            <p:nvPr/>
          </p:nvSpPr>
          <p:spPr>
            <a:xfrm rot="10800000">
              <a:off x="-658123" y="2216063"/>
              <a:ext cx="7777592" cy="1306440"/>
            </a:xfrm>
            <a:prstGeom prst="wedgeRoundRectCallout">
              <a:avLst>
                <a:gd name="adj1" fmla="val -49454"/>
                <a:gd name="adj2" fmla="val -67721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17CCB42-2292-8F46-9100-A913915E0B6A}"/>
                </a:ext>
              </a:extLst>
            </p:cNvPr>
            <p:cNvSpPr/>
            <p:nvPr/>
          </p:nvSpPr>
          <p:spPr>
            <a:xfrm>
              <a:off x="-658123" y="2448620"/>
              <a:ext cx="7777592" cy="6782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18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4400" dirty="0">
                  <a:latin typeface="Century Gothic" panose="020B0502020202020204" pitchFamily="34" charset="0"/>
                  <a:ea typeface="HelloAbracadabra" pitchFamily="2" charset="0"/>
                </a:rPr>
                <a:t>Today we’ll continue to solve time problems using number lines.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36F2E3C-E2A0-1D4E-A314-34CBD8568ADE}"/>
              </a:ext>
            </a:extLst>
          </p:cNvPr>
          <p:cNvGrpSpPr>
            <a:grpSpLocks noChangeAspect="1"/>
          </p:cNvGrpSpPr>
          <p:nvPr/>
        </p:nvGrpSpPr>
        <p:grpSpPr>
          <a:xfrm rot="1396978">
            <a:off x="9797693" y="1739590"/>
            <a:ext cx="4114800" cy="4114800"/>
            <a:chOff x="-21264" y="-65464"/>
            <a:chExt cx="1554480" cy="155448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D53BA76-1E75-B549-B862-FB16C8CE833E}"/>
                </a:ext>
              </a:extLst>
            </p:cNvPr>
            <p:cNvSpPr/>
            <p:nvPr/>
          </p:nvSpPr>
          <p:spPr>
            <a:xfrm rot="19920818">
              <a:off x="504113" y="264839"/>
              <a:ext cx="538895" cy="87969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A black and white logo&#10;&#10;Description automatically generated with low confidence">
              <a:extLst>
                <a:ext uri="{FF2B5EF4-FFF2-40B4-BE49-F238E27FC236}">
                  <a16:creationId xmlns:a16="http://schemas.microsoft.com/office/drawing/2014/main" id="{A5577F0D-5817-254A-A705-84B76CC1C2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421438">
              <a:off x="-21264" y="-65464"/>
              <a:ext cx="1554480" cy="1554480"/>
            </a:xfrm>
            <a:prstGeom prst="rect">
              <a:avLst/>
            </a:prstGeom>
          </p:spPr>
        </p:pic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DE15408-3C6B-594C-80A1-9BEE2878D2BA}"/>
              </a:ext>
            </a:extLst>
          </p:cNvPr>
          <p:cNvGrpSpPr/>
          <p:nvPr userDrawn="1"/>
        </p:nvGrpSpPr>
        <p:grpSpPr>
          <a:xfrm>
            <a:off x="0" y="5825652"/>
            <a:ext cx="12213362" cy="1029520"/>
            <a:chOff x="22568" y="1425243"/>
            <a:chExt cx="12164947" cy="511051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7E53328-CA6C-6343-BCE0-BC0C2A2BCCEC}"/>
                </a:ext>
              </a:extLst>
            </p:cNvPr>
            <p:cNvSpPr/>
            <p:nvPr userDrawn="1"/>
          </p:nvSpPr>
          <p:spPr>
            <a:xfrm>
              <a:off x="22568" y="1425243"/>
              <a:ext cx="12164947" cy="511051"/>
            </a:xfrm>
            <a:prstGeom prst="rect">
              <a:avLst/>
            </a:prstGeom>
            <a:solidFill>
              <a:srgbClr val="85D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E3417DB-17E3-0A48-8EC5-35F71F816E0A}"/>
                </a:ext>
              </a:extLst>
            </p:cNvPr>
            <p:cNvSpPr/>
            <p:nvPr userDrawn="1"/>
          </p:nvSpPr>
          <p:spPr>
            <a:xfrm>
              <a:off x="22569" y="1479182"/>
              <a:ext cx="12143669" cy="3819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indent="0" algn="ctr">
                <a:spcAft>
                  <a:spcPts val="200"/>
                </a:spcAft>
                <a:buNone/>
              </a:pPr>
              <a:r>
                <a:rPr lang="en-US" sz="4400" b="1" dirty="0">
                  <a:latin typeface="Century Gothic" panose="020B0502020202020204" pitchFamily="34" charset="0"/>
                </a:rPr>
                <a:t>L</a:t>
              </a:r>
              <a:r>
                <a:rPr lang="en-US" sz="4400" b="1" i="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et’s review elapsed time! </a:t>
              </a:r>
              <a:endParaRPr lang="en-US" sz="44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2236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C0FD4131-6A8C-604A-AF96-234F00F1DAC7}"/>
              </a:ext>
            </a:extLst>
          </p:cNvPr>
          <p:cNvGrpSpPr/>
          <p:nvPr/>
        </p:nvGrpSpPr>
        <p:grpSpPr>
          <a:xfrm>
            <a:off x="-108946" y="8244"/>
            <a:ext cx="11657479" cy="2650913"/>
            <a:chOff x="-21264" y="-65464"/>
            <a:chExt cx="11657479" cy="2650913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6CE6BAED-F50E-D448-9CA8-C8694B8D3B98}"/>
                </a:ext>
              </a:extLst>
            </p:cNvPr>
            <p:cNvGrpSpPr/>
            <p:nvPr userDrawn="1"/>
          </p:nvGrpSpPr>
          <p:grpSpPr>
            <a:xfrm>
              <a:off x="-21264" y="-65464"/>
              <a:ext cx="11491845" cy="2650913"/>
              <a:chOff x="-21264" y="-65464"/>
              <a:chExt cx="11491845" cy="2650913"/>
            </a:xfrm>
          </p:grpSpPr>
          <p:sp>
            <p:nvSpPr>
              <p:cNvPr id="6" name="Rounded Rectangular Callout 5">
                <a:extLst>
                  <a:ext uri="{FF2B5EF4-FFF2-40B4-BE49-F238E27FC236}">
                    <a16:creationId xmlns:a16="http://schemas.microsoft.com/office/drawing/2014/main" id="{F9A4ABD0-6DCB-8047-9BB7-5D4E31352252}"/>
                  </a:ext>
                </a:extLst>
              </p:cNvPr>
              <p:cNvSpPr/>
              <p:nvPr userDrawn="1"/>
            </p:nvSpPr>
            <p:spPr>
              <a:xfrm>
                <a:off x="1750059" y="1269857"/>
                <a:ext cx="9720522" cy="1315592"/>
              </a:xfrm>
              <a:prstGeom prst="wedgeRoundRectCallout">
                <a:avLst>
                  <a:gd name="adj1" fmla="val -53667"/>
                  <a:gd name="adj2" fmla="val -49186"/>
                  <a:gd name="adj3" fmla="val 16667"/>
                </a:avLst>
              </a:prstGeom>
              <a:solidFill>
                <a:srgbClr val="FFE6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D3E2B5C9-F0C2-8141-9DDF-E9C85F7075A9}"/>
                  </a:ext>
                </a:extLst>
              </p:cNvPr>
              <p:cNvSpPr/>
              <p:nvPr userDrawn="1"/>
            </p:nvSpPr>
            <p:spPr>
              <a:xfrm>
                <a:off x="1259787" y="101456"/>
                <a:ext cx="8232720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 sz="2100">
                    <a:latin typeface="KG Part of Me"/>
                    <a:ea typeface="KG Part of Me"/>
                    <a:cs typeface="KG Part of Me"/>
                    <a:sym typeface="KG Part of Me"/>
                  </a:defRPr>
                </a:pPr>
                <a:r>
                  <a:rPr lang="en-US" sz="6000" b="1" dirty="0">
                    <a:latin typeface="Century Gothic" panose="020B0502020202020204" pitchFamily="34" charset="0"/>
                  </a:rPr>
                  <a:t>Vocabulary Highlight</a:t>
                </a:r>
                <a:endParaRPr lang="en-US" sz="6000" b="1" i="0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AC2EC399-5AB9-0941-A350-92E53C2E6E72}"/>
                  </a:ext>
                </a:extLst>
              </p:cNvPr>
              <p:cNvGrpSpPr/>
              <p:nvPr userDrawn="1"/>
            </p:nvGrpSpPr>
            <p:grpSpPr>
              <a:xfrm rot="20421438">
                <a:off x="-21264" y="-65464"/>
                <a:ext cx="1554480" cy="1554480"/>
                <a:chOff x="67285" y="1040325"/>
                <a:chExt cx="1554480" cy="1554480"/>
              </a:xfrm>
            </p:grpSpPr>
            <p:sp>
              <p:nvSpPr>
                <p:cNvPr id="9" name="Oval 8">
                  <a:extLst>
                    <a:ext uri="{FF2B5EF4-FFF2-40B4-BE49-F238E27FC236}">
                      <a16:creationId xmlns:a16="http://schemas.microsoft.com/office/drawing/2014/main" id="{FDBC9046-A2C3-6841-88C7-AA4CD0DD39AA}"/>
                    </a:ext>
                  </a:extLst>
                </p:cNvPr>
                <p:cNvSpPr/>
                <p:nvPr userDrawn="1"/>
              </p:nvSpPr>
              <p:spPr>
                <a:xfrm rot="21099380">
                  <a:off x="594022" y="1376952"/>
                  <a:ext cx="538895" cy="879692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10" name="Picture 9" descr="A black and white logo&#10;&#10;Description automatically generated with low confidence">
                  <a:extLst>
                    <a:ext uri="{FF2B5EF4-FFF2-40B4-BE49-F238E27FC236}">
                      <a16:creationId xmlns:a16="http://schemas.microsoft.com/office/drawing/2014/main" id="{466382DE-AEB4-3840-983B-E0C6202FFD7E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7285" y="1040325"/>
                  <a:ext cx="1554480" cy="1554480"/>
                </a:xfrm>
                <a:prstGeom prst="rect">
                  <a:avLst/>
                </a:prstGeom>
              </p:spPr>
            </p:pic>
          </p:grpSp>
        </p:grp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965BAF9-5250-8841-A5DF-6EF66ECB1032}"/>
                </a:ext>
              </a:extLst>
            </p:cNvPr>
            <p:cNvSpPr/>
            <p:nvPr userDrawn="1"/>
          </p:nvSpPr>
          <p:spPr>
            <a:xfrm>
              <a:off x="1750060" y="1419821"/>
              <a:ext cx="9886155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Aft>
                  <a:spcPts val="7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3000" b="1" dirty="0">
                  <a:latin typeface="Century Gothic" panose="020B0502020202020204" pitchFamily="34" charset="0"/>
                </a:rPr>
                <a:t>Elapsed time</a:t>
              </a:r>
              <a:r>
                <a:rPr lang="en-US" sz="3000" dirty="0">
                  <a:latin typeface="Century Gothic" panose="020B0502020202020204" pitchFamily="34" charset="0"/>
                </a:rPr>
                <a:t> is the amount of time that passes from the start of an event until its end. </a:t>
              </a:r>
              <a:endParaRPr lang="en-US" sz="3000" b="1" dirty="0">
                <a:latin typeface="Century Gothic" panose="020B0502020202020204" pitchFamily="34" charset="0"/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29470C43-5CC8-B744-9A35-A2AB19A80A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2638" y="3083707"/>
            <a:ext cx="2834640" cy="281714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3D379FE-8D63-2E43-8C37-1C9891749E0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78680" y="3052566"/>
            <a:ext cx="2834640" cy="2817141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E5C29EB-5B24-2745-9462-F109F38A1C31}"/>
              </a:ext>
            </a:extLst>
          </p:cNvPr>
          <p:cNvSpPr/>
          <p:nvPr/>
        </p:nvSpPr>
        <p:spPr>
          <a:xfrm>
            <a:off x="977779" y="6010041"/>
            <a:ext cx="2204357" cy="60415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Start Time - 4:05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037821-6D74-494B-A733-8E6404EF4F13}"/>
              </a:ext>
            </a:extLst>
          </p:cNvPr>
          <p:cNvSpPr/>
          <p:nvPr/>
        </p:nvSpPr>
        <p:spPr>
          <a:xfrm>
            <a:off x="5038989" y="5978900"/>
            <a:ext cx="2204357" cy="60415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End Time - 4:15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6EAC93D-7522-F745-8958-6DB14118EC63}"/>
              </a:ext>
            </a:extLst>
          </p:cNvPr>
          <p:cNvSpPr/>
          <p:nvPr/>
        </p:nvSpPr>
        <p:spPr>
          <a:xfrm>
            <a:off x="8655812" y="6011719"/>
            <a:ext cx="3153841" cy="604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This activity is 10 minutes long.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FFDCF2D-5E56-6E41-A470-D236F14AA5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94722" y="3083707"/>
            <a:ext cx="2834640" cy="2817141"/>
          </a:xfrm>
          <a:prstGeom prst="rect">
            <a:avLst/>
          </a:prstGeom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2BA051C-21A9-B18C-1064-7CB3568132A8}"/>
              </a:ext>
            </a:extLst>
          </p:cNvPr>
          <p:cNvCxnSpPr>
            <a:cxnSpLocks/>
          </p:cNvCxnSpPr>
          <p:nvPr/>
        </p:nvCxnSpPr>
        <p:spPr>
          <a:xfrm>
            <a:off x="10048396" y="4492277"/>
            <a:ext cx="1334503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ie 18">
            <a:extLst>
              <a:ext uri="{FF2B5EF4-FFF2-40B4-BE49-F238E27FC236}">
                <a16:creationId xmlns:a16="http://schemas.microsoft.com/office/drawing/2014/main" id="{9B87D511-AAA9-C34A-9ED9-C1EB8BB66A27}"/>
              </a:ext>
            </a:extLst>
          </p:cNvPr>
          <p:cNvSpPr>
            <a:spLocks noChangeAspect="1"/>
          </p:cNvSpPr>
          <p:nvPr/>
        </p:nvSpPr>
        <p:spPr>
          <a:xfrm rot="16200000">
            <a:off x="8676654" y="3098533"/>
            <a:ext cx="2743485" cy="2834640"/>
          </a:xfrm>
          <a:prstGeom prst="pie">
            <a:avLst>
              <a:gd name="adj1" fmla="val 1904980"/>
              <a:gd name="adj2" fmla="val 5403271"/>
            </a:avLst>
          </a:prstGeom>
          <a:solidFill>
            <a:srgbClr val="92D050">
              <a:alpha val="5118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776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736F2E3C-E2A0-1D4E-A314-34CBD8568ADE}"/>
              </a:ext>
            </a:extLst>
          </p:cNvPr>
          <p:cNvGrpSpPr>
            <a:grpSpLocks noChangeAspect="1"/>
          </p:cNvGrpSpPr>
          <p:nvPr/>
        </p:nvGrpSpPr>
        <p:grpSpPr>
          <a:xfrm rot="1396978">
            <a:off x="-1933226" y="1081120"/>
            <a:ext cx="4114800" cy="4114800"/>
            <a:chOff x="-21264" y="-65464"/>
            <a:chExt cx="1554480" cy="155448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D53BA76-1E75-B549-B862-FB16C8CE833E}"/>
                </a:ext>
              </a:extLst>
            </p:cNvPr>
            <p:cNvSpPr/>
            <p:nvPr/>
          </p:nvSpPr>
          <p:spPr>
            <a:xfrm rot="19920818">
              <a:off x="504113" y="264839"/>
              <a:ext cx="538895" cy="87969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A black and white logo&#10;&#10;Description automatically generated with low confidence">
              <a:extLst>
                <a:ext uri="{FF2B5EF4-FFF2-40B4-BE49-F238E27FC236}">
                  <a16:creationId xmlns:a16="http://schemas.microsoft.com/office/drawing/2014/main" id="{A5577F0D-5817-254A-A705-84B76CC1C2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421438">
              <a:off x="-21264" y="-65464"/>
              <a:ext cx="1554480" cy="1554480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EF10A9A3-54BB-D544-AD99-E5FF696F23E2}"/>
              </a:ext>
            </a:extLst>
          </p:cNvPr>
          <p:cNvGrpSpPr/>
          <p:nvPr/>
        </p:nvGrpSpPr>
        <p:grpSpPr>
          <a:xfrm>
            <a:off x="2077549" y="308562"/>
            <a:ext cx="9687294" cy="2537645"/>
            <a:chOff x="-658120" y="2180991"/>
            <a:chExt cx="7791195" cy="2070772"/>
          </a:xfrm>
        </p:grpSpPr>
        <p:sp>
          <p:nvSpPr>
            <p:cNvPr id="10" name="Rounded Rectangular Callout 9">
              <a:extLst>
                <a:ext uri="{FF2B5EF4-FFF2-40B4-BE49-F238E27FC236}">
                  <a16:creationId xmlns:a16="http://schemas.microsoft.com/office/drawing/2014/main" id="{8C90A39A-BF57-784B-B18E-A0C68A068DA7}"/>
                </a:ext>
              </a:extLst>
            </p:cNvPr>
            <p:cNvSpPr/>
            <p:nvPr/>
          </p:nvSpPr>
          <p:spPr>
            <a:xfrm rot="10800000">
              <a:off x="-658120" y="2180991"/>
              <a:ext cx="7777592" cy="2070772"/>
            </a:xfrm>
            <a:prstGeom prst="wedgeRoundRectCallout">
              <a:avLst>
                <a:gd name="adj1" fmla="val -3883"/>
                <a:gd name="adj2" fmla="val -62004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17CCB42-2292-8F46-9100-A913915E0B6A}"/>
                </a:ext>
              </a:extLst>
            </p:cNvPr>
            <p:cNvSpPr/>
            <p:nvPr/>
          </p:nvSpPr>
          <p:spPr>
            <a:xfrm>
              <a:off x="-604679" y="2634120"/>
              <a:ext cx="7737754" cy="11301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4200"/>
                </a:spcAft>
                <a:defRPr sz="2100">
                  <a:latin typeface="KG Part of Me"/>
                  <a:ea typeface="KG Part of Me"/>
                  <a:cs typeface="KG Part of Me"/>
                  <a:sym typeface="KG Part of Me"/>
                </a:defRPr>
              </a:pPr>
              <a:r>
                <a:rPr lang="en-US" sz="4200" dirty="0">
                  <a:latin typeface="Century Gothic" panose="020B0502020202020204" pitchFamily="34" charset="0"/>
                  <a:ea typeface="HelloAbracadabra" pitchFamily="2" charset="0"/>
                </a:rPr>
                <a:t>We’ll focus on time problems where the </a:t>
              </a:r>
              <a:r>
                <a:rPr lang="en-US" sz="4200" b="1" dirty="0">
                  <a:latin typeface="Century Gothic" panose="020B0502020202020204" pitchFamily="34" charset="0"/>
                  <a:ea typeface="HelloAbracadabra" pitchFamily="2" charset="0"/>
                </a:rPr>
                <a:t>end time is unknown</a:t>
              </a:r>
              <a:r>
                <a:rPr lang="en-US" sz="4200" dirty="0">
                  <a:latin typeface="Century Gothic" panose="020B0502020202020204" pitchFamily="34" charset="0"/>
                  <a:ea typeface="HelloAbracadabra" pitchFamily="2" charset="0"/>
                </a:rPr>
                <a:t>.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118A61CC-978D-764D-90A3-BE73F69CCEB7}"/>
              </a:ext>
            </a:extLst>
          </p:cNvPr>
          <p:cNvGrpSpPr/>
          <p:nvPr/>
        </p:nvGrpSpPr>
        <p:grpSpPr>
          <a:xfrm>
            <a:off x="124174" y="5450394"/>
            <a:ext cx="11894945" cy="1098736"/>
            <a:chOff x="124174" y="5564694"/>
            <a:chExt cx="11894945" cy="1098736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15409195-FEBD-E54C-8671-7CA71C47448A}"/>
                </a:ext>
              </a:extLst>
            </p:cNvPr>
            <p:cNvGrpSpPr/>
            <p:nvPr/>
          </p:nvGrpSpPr>
          <p:grpSpPr>
            <a:xfrm>
              <a:off x="124174" y="5564694"/>
              <a:ext cx="11623757" cy="1088831"/>
              <a:chOff x="20163" y="5373101"/>
              <a:chExt cx="11623757" cy="1088831"/>
            </a:xfrm>
          </p:grpSpPr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3C3055CC-C940-5E4F-93A1-C10A26D16DB3}"/>
                  </a:ext>
                </a:extLst>
              </p:cNvPr>
              <p:cNvGrpSpPr/>
              <p:nvPr/>
            </p:nvGrpSpPr>
            <p:grpSpPr>
              <a:xfrm>
                <a:off x="403701" y="5373101"/>
                <a:ext cx="11240219" cy="457200"/>
                <a:chOff x="475890" y="4902095"/>
                <a:chExt cx="11240219" cy="457200"/>
              </a:xfrm>
            </p:grpSpPr>
            <p:cxnSp>
              <p:nvCxnSpPr>
                <p:cNvPr id="37" name="Straight Arrow Connector 36">
                  <a:extLst>
                    <a:ext uri="{FF2B5EF4-FFF2-40B4-BE49-F238E27FC236}">
                      <a16:creationId xmlns:a16="http://schemas.microsoft.com/office/drawing/2014/main" id="{4D10C955-FAFA-D048-A66A-D5A01831258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75890" y="5130695"/>
                  <a:ext cx="11240219" cy="0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headEnd type="triangle" w="lg" len="lg"/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Arrow Connector 37">
                  <a:extLst>
                    <a:ext uri="{FF2B5EF4-FFF2-40B4-BE49-F238E27FC236}">
                      <a16:creationId xmlns:a16="http://schemas.microsoft.com/office/drawing/2014/main" id="{5803367C-4266-8946-9AF8-C86F5720CD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99160" y="4902095"/>
                  <a:ext cx="0" cy="457200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headEnd type="none" w="lg" len="lg"/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Arrow Connector 39">
                  <a:extLst>
                    <a:ext uri="{FF2B5EF4-FFF2-40B4-BE49-F238E27FC236}">
                      <a16:creationId xmlns:a16="http://schemas.microsoft.com/office/drawing/2014/main" id="{E35E85B1-DA3A-4B4E-A3B1-4CBEC3B52D4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152078" y="4902095"/>
                  <a:ext cx="0" cy="457200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headEnd type="none" w="lg" len="lg"/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52FCB38-AF70-234E-8D64-083F657C0F1A}"/>
                  </a:ext>
                </a:extLst>
              </p:cNvPr>
              <p:cNvSpPr txBox="1"/>
              <p:nvPr/>
            </p:nvSpPr>
            <p:spPr>
              <a:xfrm>
                <a:off x="20163" y="5692491"/>
                <a:ext cx="2008165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dirty="0">
                    <a:latin typeface="Century Gothic" panose="020B0502020202020204" pitchFamily="34" charset="0"/>
                    <a:ea typeface="HelloAbracadabra" pitchFamily="2" charset="0"/>
                  </a:rPr>
                  <a:t>2</a:t>
                </a:r>
                <a:r>
                  <a:rPr lang="en-US" sz="4400" b="0" dirty="0">
                    <a:solidFill>
                      <a:schemeClr val="tx1"/>
                    </a:solidFill>
                    <a:latin typeface="Century Gothic" panose="020B0502020202020204" pitchFamily="34" charset="0"/>
                    <a:ea typeface="HelloAbracadabra" pitchFamily="2" charset="0"/>
                  </a:rPr>
                  <a:t>:30</a:t>
                </a:r>
                <a:endParaRPr lang="en-US" sz="4400" b="0" baseline="0" dirty="0">
                  <a:solidFill>
                    <a:schemeClr val="tx1"/>
                  </a:solidFill>
                  <a:latin typeface="Century Gothic" panose="020B0502020202020204" pitchFamily="34" charset="0"/>
                  <a:ea typeface="HelloAbracadabra" pitchFamily="2" charset="0"/>
                </a:endParaRPr>
              </a:p>
            </p:txBody>
          </p:sp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6AF3234-1E4E-7B43-9015-E2FECF30215E}"/>
                </a:ext>
              </a:extLst>
            </p:cNvPr>
            <p:cNvSpPr txBox="1"/>
            <p:nvPr/>
          </p:nvSpPr>
          <p:spPr>
            <a:xfrm>
              <a:off x="10348680" y="5893989"/>
              <a:ext cx="167043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latin typeface="Century Gothic" panose="020B0502020202020204" pitchFamily="34" charset="0"/>
                  <a:ea typeface="HelloAbracadabra" pitchFamily="2" charset="0"/>
                </a:rPr>
                <a:t>?</a:t>
              </a:r>
              <a:endParaRPr lang="en-US" sz="4400" b="1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966D5A24-890A-AC44-A881-92208208C67C}"/>
              </a:ext>
            </a:extLst>
          </p:cNvPr>
          <p:cNvGrpSpPr/>
          <p:nvPr/>
        </p:nvGrpSpPr>
        <p:grpSpPr>
          <a:xfrm>
            <a:off x="1050629" y="4125308"/>
            <a:ext cx="10130031" cy="1825816"/>
            <a:chOff x="1050629" y="4239608"/>
            <a:chExt cx="10130031" cy="1825816"/>
          </a:xfrm>
        </p:grpSpPr>
        <p:sp>
          <p:nvSpPr>
            <p:cNvPr id="4" name="Arc 3">
              <a:extLst>
                <a:ext uri="{FF2B5EF4-FFF2-40B4-BE49-F238E27FC236}">
                  <a16:creationId xmlns:a16="http://schemas.microsoft.com/office/drawing/2014/main" id="{0EDF17D9-A989-274F-84B8-CA4C5A3CB400}"/>
                </a:ext>
              </a:extLst>
            </p:cNvPr>
            <p:cNvSpPr/>
            <p:nvPr/>
          </p:nvSpPr>
          <p:spPr>
            <a:xfrm>
              <a:off x="1050629" y="4885939"/>
              <a:ext cx="10130031" cy="1179485"/>
            </a:xfrm>
            <a:prstGeom prst="arc">
              <a:avLst>
                <a:gd name="adj1" fmla="val 10809242"/>
                <a:gd name="adj2" fmla="val 21550044"/>
              </a:avLst>
            </a:prstGeom>
            <a:ln w="50800">
              <a:solidFill>
                <a:srgbClr val="00B050"/>
              </a:solidFill>
              <a:headEnd type="none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5D88288-AD80-AC46-9139-AAF3B8ED3673}"/>
                </a:ext>
              </a:extLst>
            </p:cNvPr>
            <p:cNvSpPr txBox="1"/>
            <p:nvPr/>
          </p:nvSpPr>
          <p:spPr>
            <a:xfrm>
              <a:off x="4963820" y="4239608"/>
              <a:ext cx="232800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latin typeface="Century Gothic" panose="020B0502020202020204" pitchFamily="34" charset="0"/>
                  <a:ea typeface="HelloAbracadabra" pitchFamily="2" charset="0"/>
                </a:rPr>
                <a:t>15 min.</a:t>
              </a:r>
              <a:endParaRPr lang="en-US" sz="3600" b="0" baseline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5D3884E2-7613-3B4C-B3C8-DCB3F6075BF0}"/>
              </a:ext>
            </a:extLst>
          </p:cNvPr>
          <p:cNvSpPr txBox="1"/>
          <p:nvPr/>
        </p:nvSpPr>
        <p:spPr>
          <a:xfrm>
            <a:off x="386590" y="6341638"/>
            <a:ext cx="14833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latin typeface="Century Gothic" panose="020B0502020202020204" pitchFamily="34" charset="0"/>
                <a:ea typeface="HelloAbracadabra" pitchFamily="2" charset="0"/>
              </a:rPr>
              <a:t>Start time</a:t>
            </a: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7CF492D-6E4D-0F42-9717-EB00003A4A05}"/>
              </a:ext>
            </a:extLst>
          </p:cNvPr>
          <p:cNvSpPr txBox="1"/>
          <p:nvPr/>
        </p:nvSpPr>
        <p:spPr>
          <a:xfrm>
            <a:off x="5233345" y="3867479"/>
            <a:ext cx="17645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latin typeface="Century Gothic" panose="020B0502020202020204" pitchFamily="34" charset="0"/>
                <a:ea typeface="HelloAbracadabra" pitchFamily="2" charset="0"/>
              </a:rPr>
              <a:t>Elapsed time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499531F-2378-8142-B6F5-9369CE6F2927}"/>
              </a:ext>
            </a:extLst>
          </p:cNvPr>
          <p:cNvSpPr txBox="1"/>
          <p:nvPr/>
        </p:nvSpPr>
        <p:spPr>
          <a:xfrm>
            <a:off x="10445004" y="6336544"/>
            <a:ext cx="14833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latin typeface="Century Gothic" panose="020B0502020202020204" pitchFamily="34" charset="0"/>
                <a:ea typeface="HelloAbracadabra" pitchFamily="2" charset="0"/>
              </a:rPr>
              <a:t>End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869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67FAB999-3104-3E4F-B86F-F019514F75EC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816DDBDC-18C1-EB4B-A8A6-2BF299EC174B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7EFD34C0-C48D-6A43-AE7E-1BFD288F0E3F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BCB77934-B669-4C41-8564-A4331895C821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A6A9BDA6-7A36-EB48-AC67-8340F78B5BDE}"/>
              </a:ext>
            </a:extLst>
          </p:cNvPr>
          <p:cNvSpPr/>
          <p:nvPr/>
        </p:nvSpPr>
        <p:spPr>
          <a:xfrm>
            <a:off x="-1" y="91588"/>
            <a:ext cx="3243533" cy="70788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7" name="Graphic 66" descr="Classroom with solid fill">
            <a:extLst>
              <a:ext uri="{FF2B5EF4-FFF2-40B4-BE49-F238E27FC236}">
                <a16:creationId xmlns:a16="http://schemas.microsoft.com/office/drawing/2014/main" id="{BC6AA9C6-2712-A14E-9B93-05395DEA86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44" y="91588"/>
            <a:ext cx="707886" cy="707886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B040D686-F221-1649-A934-B9A3560EC07F}"/>
              </a:ext>
            </a:extLst>
          </p:cNvPr>
          <p:cNvSpPr txBox="1"/>
          <p:nvPr/>
        </p:nvSpPr>
        <p:spPr>
          <a:xfrm>
            <a:off x="627695" y="85052"/>
            <a:ext cx="2624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rPr>
              <a:t>WATCH ME FIRST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821BDDDE-E628-4940-BD41-EE7C23A43473}"/>
              </a:ext>
            </a:extLst>
          </p:cNvPr>
          <p:cNvGrpSpPr/>
          <p:nvPr/>
        </p:nvGrpSpPr>
        <p:grpSpPr>
          <a:xfrm>
            <a:off x="3459976" y="2391520"/>
            <a:ext cx="7942316" cy="2393215"/>
            <a:chOff x="6557653" y="441521"/>
            <a:chExt cx="5268224" cy="2072502"/>
          </a:xfrm>
        </p:grpSpPr>
        <p:sp>
          <p:nvSpPr>
            <p:cNvPr id="70" name="Rounded Rectangular Callout 69">
              <a:extLst>
                <a:ext uri="{FF2B5EF4-FFF2-40B4-BE49-F238E27FC236}">
                  <a16:creationId xmlns:a16="http://schemas.microsoft.com/office/drawing/2014/main" id="{3E0CB4CE-C206-F64C-AA48-C1FA8869E8A2}"/>
                </a:ext>
              </a:extLst>
            </p:cNvPr>
            <p:cNvSpPr/>
            <p:nvPr/>
          </p:nvSpPr>
          <p:spPr>
            <a:xfrm>
              <a:off x="6557653" y="441521"/>
              <a:ext cx="5268224" cy="2072502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CE5995B5-0EAE-4947-8DC3-21B8A19A0CEB}"/>
                </a:ext>
              </a:extLst>
            </p:cNvPr>
            <p:cNvSpPr txBox="1"/>
            <p:nvPr/>
          </p:nvSpPr>
          <p:spPr>
            <a:xfrm>
              <a:off x="6557653" y="624824"/>
              <a:ext cx="5268224" cy="10128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3200" b="1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 I Know The:</a:t>
              </a:r>
            </a:p>
            <a:p>
              <a:pPr marL="457200" indent="-457200">
                <a:spcAft>
                  <a:spcPts val="1200"/>
                </a:spcAft>
                <a:buFont typeface="Arial" panose="020B0604020202020204" pitchFamily="34" charset="0"/>
                <a:buChar char="•"/>
              </a:pPr>
              <a:r>
                <a:rPr lang="en-US" sz="2800" u="sng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Start Time</a:t>
              </a:r>
              <a:r>
                <a:rPr lang="en-US" sz="28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 -</a:t>
              </a:r>
              <a:r>
                <a:rPr lang="en-US" sz="2800" b="1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 </a:t>
              </a:r>
              <a:r>
                <a:rPr lang="en-US" sz="28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Pat arrived at 8:30. </a:t>
              </a:r>
              <a:endParaRPr lang="en-US" sz="2800" b="1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id="{6C43B555-D827-5946-A9FD-B675AC83788C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8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E123E56D-CC4A-764B-8167-0C63A05F5827}"/>
              </a:ext>
            </a:extLst>
          </p:cNvPr>
          <p:cNvGrpSpPr/>
          <p:nvPr/>
        </p:nvGrpSpPr>
        <p:grpSpPr>
          <a:xfrm>
            <a:off x="3463608" y="157574"/>
            <a:ext cx="8188351" cy="1466804"/>
            <a:chOff x="2544223" y="4661196"/>
            <a:chExt cx="10595115" cy="2302982"/>
          </a:xfrm>
        </p:grpSpPr>
        <p:sp>
          <p:nvSpPr>
            <p:cNvPr id="46" name="Rounded Rectangular Callout 45">
              <a:extLst>
                <a:ext uri="{FF2B5EF4-FFF2-40B4-BE49-F238E27FC236}">
                  <a16:creationId xmlns:a16="http://schemas.microsoft.com/office/drawing/2014/main" id="{624C705B-4107-8D43-BD5C-D41AAE251A3C}"/>
                </a:ext>
              </a:extLst>
            </p:cNvPr>
            <p:cNvSpPr/>
            <p:nvPr/>
          </p:nvSpPr>
          <p:spPr>
            <a:xfrm rot="10800000">
              <a:off x="2544223" y="4661196"/>
              <a:ext cx="10481697" cy="2302982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7EAFE1D0-F6AA-4A4C-B95F-C4FBDCC29069}"/>
                </a:ext>
              </a:extLst>
            </p:cNvPr>
            <p:cNvSpPr/>
            <p:nvPr/>
          </p:nvSpPr>
          <p:spPr>
            <a:xfrm>
              <a:off x="2915462" y="4736608"/>
              <a:ext cx="10223876" cy="21745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Pat arrived at the grocery store at 8:30 p.m.  </a:t>
              </a:r>
            </a:p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It closes in 30 minutes. What time will the store close?</a:t>
              </a:r>
            </a:p>
          </p:txBody>
        </p:sp>
      </p:grpSp>
      <p:graphicFrame>
        <p:nvGraphicFramePr>
          <p:cNvPr id="49" name="Table 13">
            <a:extLst>
              <a:ext uri="{FF2B5EF4-FFF2-40B4-BE49-F238E27FC236}">
                <a16:creationId xmlns:a16="http://schemas.microsoft.com/office/drawing/2014/main" id="{7D2CEB17-D392-CC4D-8EAB-4E9254FC69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146290"/>
              </p:ext>
            </p:extLst>
          </p:nvPr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2190A55E-D43B-2949-957B-4E812E57DB00}"/>
              </a:ext>
            </a:extLst>
          </p:cNvPr>
          <p:cNvSpPr txBox="1"/>
          <p:nvPr/>
        </p:nvSpPr>
        <p:spPr>
          <a:xfrm>
            <a:off x="10829007" y="5358452"/>
            <a:ext cx="822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70F992B-CE66-8C45-8B69-51F9B20B54F0}"/>
              </a:ext>
            </a:extLst>
          </p:cNvPr>
          <p:cNvSpPr txBox="1"/>
          <p:nvPr/>
        </p:nvSpPr>
        <p:spPr>
          <a:xfrm>
            <a:off x="3980973" y="5393460"/>
            <a:ext cx="8764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757562C-7451-7E49-873A-B2F280709528}"/>
              </a:ext>
            </a:extLst>
          </p:cNvPr>
          <p:cNvSpPr txBox="1"/>
          <p:nvPr/>
        </p:nvSpPr>
        <p:spPr>
          <a:xfrm>
            <a:off x="7447410" y="5381756"/>
            <a:ext cx="6945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DD926D5-7BCF-3C4B-0AA3-1A68F96211FA}"/>
              </a:ext>
            </a:extLst>
          </p:cNvPr>
          <p:cNvSpPr txBox="1"/>
          <p:nvPr/>
        </p:nvSpPr>
        <p:spPr>
          <a:xfrm>
            <a:off x="3459976" y="3893495"/>
            <a:ext cx="7942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sng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rPr>
              <a:t>Elapsed Time</a:t>
            </a:r>
            <a:r>
              <a:rPr lang="en-US" sz="2800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rPr>
              <a:t> - The store closes in 30 mins.</a:t>
            </a:r>
            <a:endParaRPr lang="en-US" sz="2800" b="1" dirty="0">
              <a:solidFill>
                <a:schemeClr val="bg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916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67FAB999-3104-3E4F-B86F-F019514F75EC}"/>
              </a:ext>
            </a:extLst>
          </p:cNvPr>
          <p:cNvGrpSpPr/>
          <p:nvPr/>
        </p:nvGrpSpPr>
        <p:grpSpPr>
          <a:xfrm>
            <a:off x="475890" y="5731296"/>
            <a:ext cx="11240219" cy="457200"/>
            <a:chOff x="475890" y="4902095"/>
            <a:chExt cx="11240219" cy="457200"/>
          </a:xfrm>
        </p:grpSpPr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816DDBDC-18C1-EB4B-A8A6-2BF299EC174B}"/>
                </a:ext>
              </a:extLst>
            </p:cNvPr>
            <p:cNvCxnSpPr>
              <a:cxnSpLocks/>
            </p:cNvCxnSpPr>
            <p:nvPr/>
          </p:nvCxnSpPr>
          <p:spPr>
            <a:xfrm>
              <a:off x="475890" y="5130695"/>
              <a:ext cx="1124021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7EFD34C0-C48D-6A43-AE7E-1BFD288F0E3F}"/>
                </a:ext>
              </a:extLst>
            </p:cNvPr>
            <p:cNvCxnSpPr>
              <a:cxnSpLocks/>
            </p:cNvCxnSpPr>
            <p:nvPr/>
          </p:nvCxnSpPr>
          <p:spPr>
            <a:xfrm>
              <a:off x="999160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BCB77934-B669-4C41-8564-A4331895C821}"/>
                </a:ext>
              </a:extLst>
            </p:cNvPr>
            <p:cNvCxnSpPr>
              <a:cxnSpLocks/>
            </p:cNvCxnSpPr>
            <p:nvPr/>
          </p:nvCxnSpPr>
          <p:spPr>
            <a:xfrm>
              <a:off x="11152078" y="4902095"/>
              <a:ext cx="0" cy="4572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A6A9BDA6-7A36-EB48-AC67-8340F78B5BDE}"/>
              </a:ext>
            </a:extLst>
          </p:cNvPr>
          <p:cNvSpPr/>
          <p:nvPr/>
        </p:nvSpPr>
        <p:spPr>
          <a:xfrm>
            <a:off x="-1" y="91588"/>
            <a:ext cx="3243533" cy="70788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7" name="Graphic 66" descr="Classroom with solid fill">
            <a:extLst>
              <a:ext uri="{FF2B5EF4-FFF2-40B4-BE49-F238E27FC236}">
                <a16:creationId xmlns:a16="http://schemas.microsoft.com/office/drawing/2014/main" id="{BC6AA9C6-2712-A14E-9B93-05395DEA86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44" y="91588"/>
            <a:ext cx="707886" cy="707886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B040D686-F221-1649-A934-B9A3560EC07F}"/>
              </a:ext>
            </a:extLst>
          </p:cNvPr>
          <p:cNvSpPr txBox="1"/>
          <p:nvPr/>
        </p:nvSpPr>
        <p:spPr>
          <a:xfrm>
            <a:off x="627695" y="85052"/>
            <a:ext cx="2624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rPr>
              <a:t>WATCH ME FIRST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821BDDDE-E628-4940-BD41-EE7C23A43473}"/>
              </a:ext>
            </a:extLst>
          </p:cNvPr>
          <p:cNvGrpSpPr/>
          <p:nvPr/>
        </p:nvGrpSpPr>
        <p:grpSpPr>
          <a:xfrm>
            <a:off x="3463608" y="2554760"/>
            <a:ext cx="7528242" cy="2068722"/>
            <a:chOff x="6557653" y="614589"/>
            <a:chExt cx="5268224" cy="2184164"/>
          </a:xfrm>
        </p:grpSpPr>
        <p:sp>
          <p:nvSpPr>
            <p:cNvPr id="70" name="Rounded Rectangular Callout 69">
              <a:extLst>
                <a:ext uri="{FF2B5EF4-FFF2-40B4-BE49-F238E27FC236}">
                  <a16:creationId xmlns:a16="http://schemas.microsoft.com/office/drawing/2014/main" id="{3E0CB4CE-C206-F64C-AA48-C1FA8869E8A2}"/>
                </a:ext>
              </a:extLst>
            </p:cNvPr>
            <p:cNvSpPr/>
            <p:nvPr/>
          </p:nvSpPr>
          <p:spPr>
            <a:xfrm>
              <a:off x="6557653" y="614589"/>
              <a:ext cx="5268224" cy="2184164"/>
            </a:xfrm>
            <a:prstGeom prst="wedgeRoundRectCallout">
              <a:avLst>
                <a:gd name="adj1" fmla="val -43281"/>
                <a:gd name="adj2" fmla="val 48832"/>
                <a:gd name="adj3" fmla="val 16667"/>
              </a:avLst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CE5995B5-0EAE-4947-8DC3-21B8A19A0CEB}"/>
                </a:ext>
              </a:extLst>
            </p:cNvPr>
            <p:cNvSpPr txBox="1"/>
            <p:nvPr/>
          </p:nvSpPr>
          <p:spPr>
            <a:xfrm>
              <a:off x="6635214" y="732591"/>
              <a:ext cx="5190662" cy="1884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3200" b="1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I need to find:</a:t>
              </a:r>
            </a:p>
            <a:p>
              <a:pPr marL="457200" indent="-457200">
                <a:spcAft>
                  <a:spcPts val="1200"/>
                </a:spcAft>
                <a:buFont typeface="Arial" panose="020B0604020202020204" pitchFamily="34" charset="0"/>
                <a:buChar char="•"/>
              </a:pPr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The time the grocery store closes or the </a:t>
              </a:r>
              <a:r>
                <a:rPr lang="en-US" sz="3200" b="1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end time</a:t>
              </a:r>
              <a:r>
                <a:rPr lang="en-US" sz="3200" dirty="0">
                  <a:solidFill>
                    <a:schemeClr val="bg1"/>
                  </a:solidFill>
                  <a:latin typeface="Century Gothic" panose="020B0502020202020204" pitchFamily="34" charset="0"/>
                  <a:ea typeface="HelloAbracadabra" pitchFamily="2" charset="0"/>
                </a:rPr>
                <a:t>.</a:t>
              </a:r>
              <a:endParaRPr lang="en-US" sz="3200" b="1" dirty="0">
                <a:solidFill>
                  <a:schemeClr val="bg1"/>
                </a:solidFill>
                <a:latin typeface="Century Gothic" panose="020B0502020202020204" pitchFamily="34" charset="0"/>
                <a:ea typeface="HelloAbracadabra" pitchFamily="2" charset="0"/>
              </a:endParaRPr>
            </a:p>
          </p:txBody>
        </p: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id="{6C43B555-D827-5946-A9FD-B675AC83788C}"/>
              </a:ext>
            </a:extLst>
          </p:cNvPr>
          <p:cNvSpPr txBox="1"/>
          <p:nvPr/>
        </p:nvSpPr>
        <p:spPr>
          <a:xfrm>
            <a:off x="125276" y="5393460"/>
            <a:ext cx="1460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8:30</a:t>
            </a:r>
            <a:endParaRPr lang="en-US" sz="2000" baseline="0" dirty="0"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aphicFrame>
        <p:nvGraphicFramePr>
          <p:cNvPr id="49" name="Table 13">
            <a:extLst>
              <a:ext uri="{FF2B5EF4-FFF2-40B4-BE49-F238E27FC236}">
                <a16:creationId xmlns:a16="http://schemas.microsoft.com/office/drawing/2014/main" id="{7D2CEB17-D392-CC4D-8EAB-4E9254FC69AF}"/>
              </a:ext>
            </a:extLst>
          </p:cNvPr>
          <p:cNvGraphicFramePr>
            <a:graphicFrameLocks noGrp="1"/>
          </p:cNvGraphicFramePr>
          <p:nvPr/>
        </p:nvGraphicFramePr>
        <p:xfrm>
          <a:off x="1024931" y="5784917"/>
          <a:ext cx="10112148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786">
                  <a:extLst>
                    <a:ext uri="{9D8B030D-6E8A-4147-A177-3AD203B41FA5}">
                      <a16:colId xmlns:a16="http://schemas.microsoft.com/office/drawing/2014/main" val="280112827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8427044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9312809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16309366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79842659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02498873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703186703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629169206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471623232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595417105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493272671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904064314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93659567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263884437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14592248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139432234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324129119"/>
                    </a:ext>
                  </a:extLst>
                </a:gridCol>
                <a:gridCol w="561786">
                  <a:extLst>
                    <a:ext uri="{9D8B030D-6E8A-4147-A177-3AD203B41FA5}">
                      <a16:colId xmlns:a16="http://schemas.microsoft.com/office/drawing/2014/main" val="584417163"/>
                    </a:ext>
                  </a:extLst>
                </a:gridCol>
              </a:tblGrid>
              <a:tr h="2713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153058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12DE8800-7C06-2D4D-8716-AE587661F58D}"/>
              </a:ext>
            </a:extLst>
          </p:cNvPr>
          <p:cNvSpPr txBox="1"/>
          <p:nvPr/>
        </p:nvSpPr>
        <p:spPr>
          <a:xfrm>
            <a:off x="10829007" y="5358452"/>
            <a:ext cx="822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10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52A961F-6AE5-FB45-AA04-EDAEB8F05E90}"/>
              </a:ext>
            </a:extLst>
          </p:cNvPr>
          <p:cNvGrpSpPr/>
          <p:nvPr/>
        </p:nvGrpSpPr>
        <p:grpSpPr>
          <a:xfrm>
            <a:off x="3463608" y="157574"/>
            <a:ext cx="8100697" cy="1466804"/>
            <a:chOff x="2544223" y="4661196"/>
            <a:chExt cx="10481697" cy="2302982"/>
          </a:xfrm>
        </p:grpSpPr>
        <p:sp>
          <p:nvSpPr>
            <p:cNvPr id="25" name="Rounded Rectangular Callout 24">
              <a:extLst>
                <a:ext uri="{FF2B5EF4-FFF2-40B4-BE49-F238E27FC236}">
                  <a16:creationId xmlns:a16="http://schemas.microsoft.com/office/drawing/2014/main" id="{C7057640-CEE9-C94C-899C-24AFD4CE4DB1}"/>
                </a:ext>
              </a:extLst>
            </p:cNvPr>
            <p:cNvSpPr/>
            <p:nvPr/>
          </p:nvSpPr>
          <p:spPr>
            <a:xfrm rot="10800000">
              <a:off x="2544223" y="4661196"/>
              <a:ext cx="10481697" cy="2302982"/>
            </a:xfrm>
            <a:prstGeom prst="wedgeRoundRectCallout">
              <a:avLst>
                <a:gd name="adj1" fmla="val 38645"/>
                <a:gd name="adj2" fmla="val -82358"/>
                <a:gd name="adj3" fmla="val 16667"/>
              </a:avLst>
            </a:prstGeom>
            <a:solidFill>
              <a:srgbClr val="FFF38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93DEAC8-5FE1-DF4E-8CE7-76FA96177636}"/>
                </a:ext>
              </a:extLst>
            </p:cNvPr>
            <p:cNvSpPr/>
            <p:nvPr/>
          </p:nvSpPr>
          <p:spPr>
            <a:xfrm>
              <a:off x="2915462" y="4736608"/>
              <a:ext cx="10110458" cy="21745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Pat arrived at the grocery store at 8:30 p.m.  </a:t>
              </a:r>
            </a:p>
            <a:p>
              <a:r>
                <a:rPr lang="en-US" sz="2800" dirty="0">
                  <a:latin typeface="Century Gothic" panose="020B0502020202020204" pitchFamily="34" charset="0"/>
                  <a:ea typeface="HelloAbracadabra" pitchFamily="2" charset="0"/>
                </a:rPr>
                <a:t>It closes in 30 minutes. What time will the store close?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117EA8F1-1047-F541-AF63-A4168874611C}"/>
              </a:ext>
            </a:extLst>
          </p:cNvPr>
          <p:cNvSpPr txBox="1"/>
          <p:nvPr/>
        </p:nvSpPr>
        <p:spPr>
          <a:xfrm>
            <a:off x="3980973" y="5393460"/>
            <a:ext cx="8764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:00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22457A3-9D99-7942-AFC9-BF068EF59872}"/>
              </a:ext>
            </a:extLst>
          </p:cNvPr>
          <p:cNvSpPr txBox="1"/>
          <p:nvPr/>
        </p:nvSpPr>
        <p:spPr>
          <a:xfrm>
            <a:off x="7447410" y="5381756"/>
            <a:ext cx="6945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  <a:ea typeface="HelloAbracadabra" pitchFamily="2" charset="0"/>
              </a:rPr>
              <a:t>9</a:t>
            </a:r>
            <a:r>
              <a:rPr lang="en-US" sz="2000" b="0" dirty="0">
                <a:solidFill>
                  <a:schemeClr val="tx1"/>
                </a:solidFill>
                <a:latin typeface="Century Gothic" panose="020B0502020202020204" pitchFamily="34" charset="0"/>
                <a:ea typeface="HelloAbracadabra" pitchFamily="2" charset="0"/>
              </a:rPr>
              <a:t>:30</a:t>
            </a:r>
            <a:endParaRPr lang="en-US" sz="2000" b="0" baseline="0" dirty="0">
              <a:solidFill>
                <a:schemeClr val="tx1"/>
              </a:solidFill>
              <a:latin typeface="Century Gothic" panose="020B0502020202020204" pitchFamily="34" charset="0"/>
              <a:ea typeface="HelloAbracadab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462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52190</TotalTime>
  <Words>2486</Words>
  <Application>Microsoft Office PowerPoint</Application>
  <PresentationFormat>Widescreen</PresentationFormat>
  <Paragraphs>863</Paragraphs>
  <Slides>40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5" baseType="lpstr">
      <vt:lpstr>Arial</vt:lpstr>
      <vt:lpstr>Calibri</vt:lpstr>
      <vt:lpstr>Century Gothic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 Rivera</dc:creator>
  <cp:lastModifiedBy>Ashlee DeDuijtsche</cp:lastModifiedBy>
  <cp:revision>1526</cp:revision>
  <cp:lastPrinted>2021-12-09T13:54:53Z</cp:lastPrinted>
  <dcterms:created xsi:type="dcterms:W3CDTF">2021-01-21T17:52:37Z</dcterms:created>
  <dcterms:modified xsi:type="dcterms:W3CDTF">2024-04-14T18:23:23Z</dcterms:modified>
</cp:coreProperties>
</file>