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643" r:id="rId6"/>
    <p:sldId id="961" r:id="rId7"/>
    <p:sldId id="895" r:id="rId8"/>
    <p:sldId id="737" r:id="rId9"/>
    <p:sldId id="984" r:id="rId10"/>
    <p:sldId id="929" r:id="rId11"/>
    <p:sldId id="995" r:id="rId12"/>
    <p:sldId id="985" r:id="rId13"/>
    <p:sldId id="986" r:id="rId14"/>
    <p:sldId id="988" r:id="rId15"/>
    <p:sldId id="275" r:id="rId16"/>
    <p:sldId id="672" r:id="rId17"/>
    <p:sldId id="928" r:id="rId18"/>
    <p:sldId id="950" r:id="rId19"/>
    <p:sldId id="966" r:id="rId20"/>
    <p:sldId id="965" r:id="rId21"/>
    <p:sldId id="990" r:id="rId22"/>
    <p:sldId id="991" r:id="rId23"/>
    <p:sldId id="996" r:id="rId24"/>
    <p:sldId id="270" r:id="rId25"/>
    <p:sldId id="972" r:id="rId26"/>
    <p:sldId id="973" r:id="rId27"/>
    <p:sldId id="975" r:id="rId28"/>
    <p:sldId id="976" r:id="rId29"/>
    <p:sldId id="277" r:id="rId30"/>
    <p:sldId id="287" r:id="rId31"/>
    <p:sldId id="289" r:id="rId32"/>
    <p:sldId id="915" r:id="rId33"/>
    <p:sldId id="977" r:id="rId34"/>
    <p:sldId id="978" r:id="rId35"/>
    <p:sldId id="992" r:id="rId36"/>
    <p:sldId id="980" r:id="rId37"/>
    <p:sldId id="993" r:id="rId38"/>
    <p:sldId id="982" r:id="rId39"/>
    <p:sldId id="994" r:id="rId40"/>
    <p:sldId id="38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FFF380"/>
    <a:srgbClr val="FFFC00"/>
    <a:srgbClr val="D883FF"/>
    <a:srgbClr val="945200"/>
    <a:srgbClr val="00FDFF"/>
    <a:srgbClr val="FC6A03"/>
    <a:srgbClr val="E20000"/>
    <a:srgbClr val="FF7E79"/>
    <a:srgbClr val="F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7" autoAdjust="0"/>
    <p:restoredTop sz="91331"/>
  </p:normalViewPr>
  <p:slideViewPr>
    <p:cSldViewPr snapToGrid="0">
      <p:cViewPr varScale="1">
        <p:scale>
          <a:sx n="101" d="100"/>
          <a:sy n="101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A266B-734C-FC42-954E-1D186295DB5E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6643D-879D-9841-90D2-339F8A7E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84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23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9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5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2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25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30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14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6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24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99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6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86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28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44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16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8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59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65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21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8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46BD-049F-8F49-A9C5-40C6B4EBB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2D9C9-6246-FE4F-AB34-B3D61386C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651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61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alendar&#10;&#10;Description automatically generated with medium confidence">
            <a:extLst>
              <a:ext uri="{FF2B5EF4-FFF2-40B4-BE49-F238E27FC236}">
                <a16:creationId xmlns:a16="http://schemas.microsoft.com/office/drawing/2014/main" id="{D4828C76-87B7-324A-B799-9CBCBC17B3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1446" y="7757160"/>
            <a:ext cx="6660805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CFDCAE4-C8A5-664A-9D67-C14FA2BEB6EC}"/>
              </a:ext>
            </a:extLst>
          </p:cNvPr>
          <p:cNvSpPr>
            <a:spLocks noChangeAspect="1"/>
          </p:cNvSpPr>
          <p:nvPr userDrawn="1"/>
        </p:nvSpPr>
        <p:spPr>
          <a:xfrm>
            <a:off x="2613803" y="-1085728"/>
            <a:ext cx="795969" cy="795528"/>
          </a:xfrm>
          <a:prstGeom prst="rect">
            <a:avLst/>
          </a:prstGeom>
          <a:solidFill>
            <a:srgbClr val="00FD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C8EF41-AB6E-2546-A45B-4514B069EF94}"/>
              </a:ext>
            </a:extLst>
          </p:cNvPr>
          <p:cNvSpPr>
            <a:spLocks noChangeAspect="1"/>
          </p:cNvSpPr>
          <p:nvPr userDrawn="1"/>
        </p:nvSpPr>
        <p:spPr>
          <a:xfrm>
            <a:off x="6710771" y="-1003481"/>
            <a:ext cx="308619" cy="320040"/>
          </a:xfrm>
          <a:prstGeom prst="rect">
            <a:avLst/>
          </a:prstGeom>
          <a:solidFill>
            <a:srgbClr val="FF7E7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82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1009E0-36DC-B64B-8E31-A3052C4260A1}"/>
              </a:ext>
            </a:extLst>
          </p:cNvPr>
          <p:cNvSpPr/>
          <p:nvPr userDrawn="1"/>
        </p:nvSpPr>
        <p:spPr>
          <a:xfrm>
            <a:off x="1400148" y="970430"/>
            <a:ext cx="4292314" cy="174371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B04F4B9-4AEE-FD4B-BBA6-F384C210E98A}"/>
              </a:ext>
            </a:extLst>
          </p:cNvPr>
          <p:cNvGrpSpPr/>
          <p:nvPr userDrawn="1"/>
        </p:nvGrpSpPr>
        <p:grpSpPr>
          <a:xfrm>
            <a:off x="-108946" y="8244"/>
            <a:ext cx="11491845" cy="3351258"/>
            <a:chOff x="-21264" y="-65464"/>
            <a:chExt cx="11491845" cy="335125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E67590A-5961-2141-B129-E03413924B4B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3351258"/>
              <a:chOff x="-21264" y="-65464"/>
              <a:chExt cx="11491845" cy="3351258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2BBF591A-893E-FC42-A4F0-82322044587A}"/>
                  </a:ext>
                </a:extLst>
              </p:cNvPr>
              <p:cNvSpPr/>
              <p:nvPr userDrawn="1"/>
            </p:nvSpPr>
            <p:spPr>
              <a:xfrm>
                <a:off x="1750059" y="1269858"/>
                <a:ext cx="9720522" cy="2015936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C3C400A-8780-D94D-9C74-662FA75B380B}"/>
                  </a:ext>
                </a:extLst>
              </p:cNvPr>
              <p:cNvSpPr/>
              <p:nvPr userDrawn="1"/>
            </p:nvSpPr>
            <p:spPr>
              <a:xfrm>
                <a:off x="1217902" y="187116"/>
                <a:ext cx="837744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Vocabulary Highlight!</a:t>
                </a: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6AD0A27C-E400-5647-88BE-646E92A37411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07F6C9BE-AEC2-9344-ABDB-DACC8B9407A5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C87D0B1-F1C7-1F45-B587-8FB14A7B357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D5884B9-97AD-C84F-AC7B-0D387783C1FC}"/>
                </a:ext>
              </a:extLst>
            </p:cNvPr>
            <p:cNvSpPr/>
            <p:nvPr userDrawn="1"/>
          </p:nvSpPr>
          <p:spPr>
            <a:xfrm>
              <a:off x="1920709" y="1469912"/>
              <a:ext cx="9538442" cy="1615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300" b="1" dirty="0">
                  <a:latin typeface="Century Gothic" panose="020B0502020202020204" pitchFamily="34" charset="0"/>
                </a:rPr>
                <a:t>Reasonableness</a:t>
              </a:r>
              <a:r>
                <a:rPr lang="en-US" sz="3300" dirty="0">
                  <a:latin typeface="Century Gothic" panose="020B0502020202020204" pitchFamily="34" charset="0"/>
                </a:rPr>
                <a:t> helps us check to ensure our answers make sense and are logical. This is an important math concept.</a:t>
              </a:r>
              <a:endParaRPr lang="en-US" sz="33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7183A1E-8759-D84F-ACBF-7C8DE6F1CE02}"/>
              </a:ext>
            </a:extLst>
          </p:cNvPr>
          <p:cNvSpPr txBox="1"/>
          <p:nvPr userDrawn="1"/>
        </p:nvSpPr>
        <p:spPr>
          <a:xfrm>
            <a:off x="2225377" y="3571083"/>
            <a:ext cx="8432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Two ways to check for reasonableness: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424E5A-0463-534A-80ED-BFD3B5B235EA}"/>
              </a:ext>
            </a:extLst>
          </p:cNvPr>
          <p:cNvSpPr/>
          <p:nvPr userDrawn="1"/>
        </p:nvSpPr>
        <p:spPr>
          <a:xfrm>
            <a:off x="1394773" y="4403483"/>
            <a:ext cx="4701227" cy="219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FECA71-AF92-5841-B5B2-7D6CE2CE2FA5}"/>
              </a:ext>
            </a:extLst>
          </p:cNvPr>
          <p:cNvSpPr txBox="1"/>
          <p:nvPr userDrawn="1"/>
        </p:nvSpPr>
        <p:spPr>
          <a:xfrm>
            <a:off x="1880168" y="4493262"/>
            <a:ext cx="3730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Century Gothic" panose="020B0502020202020204" pitchFamily="34" charset="0"/>
              </a:rPr>
              <a:t>Estimate the Solution</a:t>
            </a:r>
            <a:endParaRPr lang="en-US" sz="2800" b="1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F980E0-DEC0-074D-B308-644A28476C37}"/>
              </a:ext>
            </a:extLst>
          </p:cNvPr>
          <p:cNvSpPr txBox="1"/>
          <p:nvPr userDrawn="1"/>
        </p:nvSpPr>
        <p:spPr>
          <a:xfrm>
            <a:off x="1394773" y="5088646"/>
            <a:ext cx="470636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Estimating is finding an answer that is close to the exact answer. Rounding can help you estimate.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FBF001-8C7D-C04E-B8CA-8B7CB20931C1}"/>
              </a:ext>
            </a:extLst>
          </p:cNvPr>
          <p:cNvSpPr txBox="1"/>
          <p:nvPr userDrawn="1"/>
        </p:nvSpPr>
        <p:spPr>
          <a:xfrm>
            <a:off x="1281115" y="7397317"/>
            <a:ext cx="6900863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Estimating is finding an answer that is close to the exact answer. Rounding can help you estimate.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Example: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39 + 12 is about 50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Round to 39 to 40 and 12 to 10.  The sum of 40 + 10 is 50.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4B24B-DFB0-764D-8A0B-DC5A8C86ECD0}"/>
              </a:ext>
            </a:extLst>
          </p:cNvPr>
          <p:cNvSpPr/>
          <p:nvPr userDrawn="1"/>
        </p:nvSpPr>
        <p:spPr>
          <a:xfrm>
            <a:off x="6323527" y="4403483"/>
            <a:ext cx="5047942" cy="219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9FCD2C-CAF1-1A40-84CD-B7BF132C7579}"/>
              </a:ext>
            </a:extLst>
          </p:cNvPr>
          <p:cNvSpPr txBox="1"/>
          <p:nvPr userDrawn="1"/>
        </p:nvSpPr>
        <p:spPr>
          <a:xfrm>
            <a:off x="6382505" y="4478508"/>
            <a:ext cx="47012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Century Gothic" panose="020B0502020202020204" pitchFamily="34" charset="0"/>
              </a:rPr>
              <a:t>Use the Inverse Operation</a:t>
            </a:r>
            <a:endParaRPr lang="en-US" sz="2800" b="1" u="sng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BEC87D-09B6-0B43-A1E4-288CCD70CAD9}"/>
              </a:ext>
            </a:extLst>
          </p:cNvPr>
          <p:cNvSpPr txBox="1"/>
          <p:nvPr userDrawn="1"/>
        </p:nvSpPr>
        <p:spPr>
          <a:xfrm>
            <a:off x="6427154" y="5088647"/>
            <a:ext cx="49557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You can easily check your work using the inverse operation. For example, check subtraction problems with addition.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442145-91B0-E447-9054-DCAC5A9B334E}"/>
              </a:ext>
            </a:extLst>
          </p:cNvPr>
          <p:cNvSpPr txBox="1"/>
          <p:nvPr userDrawn="1"/>
        </p:nvSpPr>
        <p:spPr>
          <a:xfrm>
            <a:off x="138355" y="2321518"/>
            <a:ext cx="1624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Are correct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35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B8CA6D-0261-C74C-92C6-9D3C65CAEC72}"/>
              </a:ext>
            </a:extLst>
          </p:cNvPr>
          <p:cNvSpPr/>
          <p:nvPr userDrawn="1"/>
        </p:nvSpPr>
        <p:spPr>
          <a:xfrm>
            <a:off x="3550920" y="1020360"/>
            <a:ext cx="2937967" cy="180968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C41AC96-A41A-D54A-8917-36132DC18946}"/>
              </a:ext>
            </a:extLst>
          </p:cNvPr>
          <p:cNvGrpSpPr/>
          <p:nvPr userDrawn="1"/>
        </p:nvGrpSpPr>
        <p:grpSpPr>
          <a:xfrm>
            <a:off x="-108946" y="8244"/>
            <a:ext cx="11577709" cy="3120719"/>
            <a:chOff x="-21264" y="-65464"/>
            <a:chExt cx="11577709" cy="312071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FEDED25-82B9-A946-89FD-94BA37FB2FEA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3120719"/>
              <a:chOff x="-21264" y="-65464"/>
              <a:chExt cx="11491845" cy="3120719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77296AA9-B674-F844-A7E9-532A3CABB631}"/>
                  </a:ext>
                </a:extLst>
              </p:cNvPr>
              <p:cNvSpPr/>
              <p:nvPr userDrawn="1"/>
            </p:nvSpPr>
            <p:spPr>
              <a:xfrm>
                <a:off x="1750059" y="1269858"/>
                <a:ext cx="9720522" cy="1785397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AF8F49-447A-694E-85B1-80EA2BC70439}"/>
                  </a:ext>
                </a:extLst>
              </p:cNvPr>
              <p:cNvSpPr/>
              <p:nvPr userDrawn="1"/>
            </p:nvSpPr>
            <p:spPr>
              <a:xfrm>
                <a:off x="87682" y="212142"/>
                <a:ext cx="837744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Did You Know?</a:t>
                </a: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471E2485-B4DE-A541-8D58-6B52DA04301C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1016C388-77C3-B74C-924B-FAE8439F82EC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980E7EF-2C4F-C44B-A8FA-D3005201266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E1CB5BF-51A6-A142-B4B3-023D00E68E2B}"/>
                </a:ext>
              </a:extLst>
            </p:cNvPr>
            <p:cNvSpPr/>
            <p:nvPr userDrawn="1"/>
          </p:nvSpPr>
          <p:spPr>
            <a:xfrm>
              <a:off x="1835923" y="1375339"/>
              <a:ext cx="972052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latin typeface="Century Gothic" panose="020B0502020202020204" pitchFamily="34" charset="0"/>
                </a:rPr>
                <a:t>Understanding </a:t>
              </a:r>
              <a:r>
                <a:rPr lang="en-US" sz="3200" b="1" dirty="0">
                  <a:latin typeface="Century Gothic" panose="020B0502020202020204" pitchFamily="34" charset="0"/>
                </a:rPr>
                <a:t>what is happening </a:t>
              </a:r>
              <a:r>
                <a:rPr lang="en-US" sz="3200" dirty="0">
                  <a:latin typeface="Century Gothic" panose="020B0502020202020204" pitchFamily="34" charset="0"/>
                </a:rPr>
                <a:t>in a word problem as well as the </a:t>
              </a:r>
              <a:r>
                <a:rPr lang="en-US" sz="3200" b="1" dirty="0">
                  <a:latin typeface="Century Gothic" panose="020B0502020202020204" pitchFamily="34" charset="0"/>
                </a:rPr>
                <a:t>actions of the operations </a:t>
              </a:r>
              <a:r>
                <a:rPr lang="en-US" sz="3200" dirty="0">
                  <a:latin typeface="Century Gothic" panose="020B0502020202020204" pitchFamily="34" charset="0"/>
                </a:rPr>
                <a:t>will help you solve the problem.</a:t>
              </a:r>
              <a:endParaRPr lang="en-US" sz="32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1E1794E-0A90-EE4B-B8A7-48EF9A08A2C5}"/>
              </a:ext>
            </a:extLst>
          </p:cNvPr>
          <p:cNvSpPr txBox="1"/>
          <p:nvPr userDrawn="1"/>
        </p:nvSpPr>
        <p:spPr>
          <a:xfrm>
            <a:off x="1316231" y="3230572"/>
            <a:ext cx="1019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Math Operations and Actions</a:t>
            </a:r>
            <a:endParaRPr lang="en-US" sz="3200" b="1" i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E8C02ED7-E45E-1344-83E4-EE2E4330AE9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242362" y="3941288"/>
          <a:ext cx="10338271" cy="2630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6976">
                  <a:extLst>
                    <a:ext uri="{9D8B030D-6E8A-4147-A177-3AD203B41FA5}">
                      <a16:colId xmlns:a16="http://schemas.microsoft.com/office/drawing/2014/main" val="2336330983"/>
                    </a:ext>
                  </a:extLst>
                </a:gridCol>
                <a:gridCol w="5451295">
                  <a:extLst>
                    <a:ext uri="{9D8B030D-6E8A-4147-A177-3AD203B41FA5}">
                      <a16:colId xmlns:a16="http://schemas.microsoft.com/office/drawing/2014/main" val="4046186671"/>
                    </a:ext>
                  </a:extLst>
                </a:gridCol>
              </a:tblGrid>
              <a:tr h="1315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86872"/>
                  </a:ext>
                </a:extLst>
              </a:tr>
              <a:tr h="1315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6564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AEE8B81-1A9B-E346-883B-833758BF0512}"/>
              </a:ext>
            </a:extLst>
          </p:cNvPr>
          <p:cNvSpPr txBox="1"/>
          <p:nvPr userDrawn="1"/>
        </p:nvSpPr>
        <p:spPr>
          <a:xfrm>
            <a:off x="2751393" y="4199167"/>
            <a:ext cx="34231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Join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Put together</a:t>
            </a:r>
            <a:endParaRPr lang="en-US" sz="20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533D01-49A2-4C4F-BC3A-7DE1499A89F5}"/>
              </a:ext>
            </a:extLst>
          </p:cNvPr>
          <p:cNvGrpSpPr/>
          <p:nvPr userDrawn="1"/>
        </p:nvGrpSpPr>
        <p:grpSpPr>
          <a:xfrm>
            <a:off x="1099483" y="3977795"/>
            <a:ext cx="1859848" cy="2677268"/>
            <a:chOff x="1499544" y="3977795"/>
            <a:chExt cx="1859848" cy="267726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5AAB561-AB8D-DF4F-A557-7D034CA13812}"/>
                </a:ext>
              </a:extLst>
            </p:cNvPr>
            <p:cNvSpPr txBox="1"/>
            <p:nvPr/>
          </p:nvSpPr>
          <p:spPr>
            <a:xfrm>
              <a:off x="1960257" y="4379594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➕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0BFEA05-5E1C-1644-9065-EF4B8395E437}"/>
                </a:ext>
              </a:extLst>
            </p:cNvPr>
            <p:cNvSpPr txBox="1"/>
            <p:nvPr/>
          </p:nvSpPr>
          <p:spPr>
            <a:xfrm>
              <a:off x="1937319" y="5639400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✖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EAF932A-CB58-CE45-8995-2C4C5B487E9D}"/>
                </a:ext>
              </a:extLst>
            </p:cNvPr>
            <p:cNvSpPr txBox="1"/>
            <p:nvPr/>
          </p:nvSpPr>
          <p:spPr>
            <a:xfrm>
              <a:off x="1701832" y="3977795"/>
              <a:ext cx="131509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Addition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CCB1896-5866-7047-8047-7D6A694A0CB6}"/>
                </a:ext>
              </a:extLst>
            </p:cNvPr>
            <p:cNvSpPr txBox="1"/>
            <p:nvPr/>
          </p:nvSpPr>
          <p:spPr>
            <a:xfrm>
              <a:off x="1499544" y="5286329"/>
              <a:ext cx="18598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Multiplication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622863A-4BCA-9847-BA5F-535A21AA8BEA}"/>
              </a:ext>
            </a:extLst>
          </p:cNvPr>
          <p:cNvGrpSpPr/>
          <p:nvPr userDrawn="1"/>
        </p:nvGrpSpPr>
        <p:grpSpPr>
          <a:xfrm>
            <a:off x="6116748" y="3990535"/>
            <a:ext cx="1351132" cy="2703677"/>
            <a:chOff x="6331066" y="3990535"/>
            <a:chExt cx="1351132" cy="270367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87A82F-DD50-A741-9049-7FB5389ED81B}"/>
                </a:ext>
              </a:extLst>
            </p:cNvPr>
            <p:cNvSpPr txBox="1"/>
            <p:nvPr/>
          </p:nvSpPr>
          <p:spPr>
            <a:xfrm>
              <a:off x="6547904" y="4221479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➖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B16AC3-B735-1B47-8558-F407262B6FF2}"/>
                </a:ext>
              </a:extLst>
            </p:cNvPr>
            <p:cNvSpPr txBox="1"/>
            <p:nvPr/>
          </p:nvSpPr>
          <p:spPr>
            <a:xfrm>
              <a:off x="6562191" y="5678549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➗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D84AD7-41F7-5F44-9FF7-6E01AAF9DCD3}"/>
                </a:ext>
              </a:extLst>
            </p:cNvPr>
            <p:cNvSpPr txBox="1"/>
            <p:nvPr/>
          </p:nvSpPr>
          <p:spPr>
            <a:xfrm>
              <a:off x="6367104" y="3990535"/>
              <a:ext cx="131509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Subtraction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90D11DC-9D20-6346-BEE6-09C4DD2E86B7}"/>
                </a:ext>
              </a:extLst>
            </p:cNvPr>
            <p:cNvSpPr txBox="1"/>
            <p:nvPr/>
          </p:nvSpPr>
          <p:spPr>
            <a:xfrm>
              <a:off x="6331066" y="5299068"/>
              <a:ext cx="117221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Division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A86FB08-4759-E444-9BF6-60DE9CBFAE72}"/>
              </a:ext>
            </a:extLst>
          </p:cNvPr>
          <p:cNvSpPr txBox="1"/>
          <p:nvPr userDrawn="1"/>
        </p:nvSpPr>
        <p:spPr>
          <a:xfrm>
            <a:off x="2751393" y="5578954"/>
            <a:ext cx="342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Join equal groups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BFCA9B-E259-354D-99B2-4856E025CBEE}"/>
              </a:ext>
            </a:extLst>
          </p:cNvPr>
          <p:cNvSpPr txBox="1"/>
          <p:nvPr userDrawn="1"/>
        </p:nvSpPr>
        <p:spPr>
          <a:xfrm>
            <a:off x="7315207" y="4093282"/>
            <a:ext cx="36681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Take apart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Compare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Take from</a:t>
            </a:r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F56FB5-2304-8446-A408-A39919E49777}"/>
              </a:ext>
            </a:extLst>
          </p:cNvPr>
          <p:cNvSpPr txBox="1"/>
          <p:nvPr userDrawn="1"/>
        </p:nvSpPr>
        <p:spPr>
          <a:xfrm>
            <a:off x="7268809" y="5402551"/>
            <a:ext cx="462968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Century Gothic" panose="020B0502020202020204" pitchFamily="34" charset="0"/>
              </a:rPr>
              <a:t>Separate a total into equal groups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Find the number of groups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Find the amount in each group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6995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1A78700F-D928-F84D-9319-1055C7F56790}"/>
              </a:ext>
            </a:extLst>
          </p:cNvPr>
          <p:cNvGrpSpPr/>
          <p:nvPr userDrawn="1"/>
        </p:nvGrpSpPr>
        <p:grpSpPr>
          <a:xfrm>
            <a:off x="-1" y="85052"/>
            <a:ext cx="3252678" cy="714422"/>
            <a:chOff x="-1" y="85052"/>
            <a:chExt cx="3252678" cy="71442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9B30899-531C-424A-BA9F-3BFFDC126DD6}"/>
                </a:ext>
              </a:extLst>
            </p:cNvPr>
            <p:cNvSpPr/>
            <p:nvPr userDrawn="1"/>
          </p:nvSpPr>
          <p:spPr>
            <a:xfrm>
              <a:off x="-1" y="91588"/>
              <a:ext cx="3243533" cy="70788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52767B6-1365-6341-B2DF-D1A8DD23B18C}"/>
                </a:ext>
              </a:extLst>
            </p:cNvPr>
            <p:cNvSpPr txBox="1"/>
            <p:nvPr userDrawn="1"/>
          </p:nvSpPr>
          <p:spPr>
            <a:xfrm>
              <a:off x="627695" y="85052"/>
              <a:ext cx="26249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WATCH ME FIRST</a:t>
              </a:r>
            </a:p>
          </p:txBody>
        </p:sp>
        <p:pic>
          <p:nvPicPr>
            <p:cNvPr id="23" name="Graphic 22" descr="Classroom with solid fill">
              <a:extLst>
                <a:ext uri="{FF2B5EF4-FFF2-40B4-BE49-F238E27FC236}">
                  <a16:creationId xmlns:a16="http://schemas.microsoft.com/office/drawing/2014/main" id="{4557F32F-648E-8C4F-A6B2-24D8C53967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144" y="91588"/>
              <a:ext cx="707886" cy="707886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AB56AA9-53AD-F642-9EA2-AC45E48EFEF7}"/>
              </a:ext>
            </a:extLst>
          </p:cNvPr>
          <p:cNvGrpSpPr/>
          <p:nvPr userDrawn="1"/>
        </p:nvGrpSpPr>
        <p:grpSpPr>
          <a:xfrm>
            <a:off x="0" y="5670281"/>
            <a:ext cx="12324716" cy="1184891"/>
            <a:chOff x="0" y="5670281"/>
            <a:chExt cx="12324716" cy="118489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7F8204B-CED2-FF40-91A2-94C1B03A859B}"/>
                </a:ext>
              </a:extLst>
            </p:cNvPr>
            <p:cNvGrpSpPr/>
            <p:nvPr userDrawn="1"/>
          </p:nvGrpSpPr>
          <p:grpSpPr>
            <a:xfrm>
              <a:off x="0" y="5825652"/>
              <a:ext cx="12324716" cy="1029520"/>
              <a:chOff x="22568" y="1425243"/>
              <a:chExt cx="12275860" cy="511051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4E6BFA0-17A8-D046-B9D4-9193FE01A3B2}"/>
                  </a:ext>
                </a:extLst>
              </p:cNvPr>
              <p:cNvSpPr/>
              <p:nvPr userDrawn="1"/>
            </p:nvSpPr>
            <p:spPr>
              <a:xfrm>
                <a:off x="22568" y="1425243"/>
                <a:ext cx="12164947" cy="511051"/>
              </a:xfrm>
              <a:prstGeom prst="rect">
                <a:avLst/>
              </a:prstGeom>
              <a:solidFill>
                <a:srgbClr val="85D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668E3CA-BC3E-784E-9DE1-FFD847F3539D}"/>
                  </a:ext>
                </a:extLst>
              </p:cNvPr>
              <p:cNvSpPr/>
              <p:nvPr userDrawn="1"/>
            </p:nvSpPr>
            <p:spPr>
              <a:xfrm>
                <a:off x="722545" y="1479182"/>
                <a:ext cx="11575883" cy="4252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spcAft>
                    <a:spcPts val="200"/>
                  </a:spcAft>
                  <a:buNone/>
                </a:pP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I wonder if these patterns work with other multiplication problems</a:t>
                </a:r>
                <a:r>
                  <a:rPr lang="en-US" sz="2400" b="1" dirty="0">
                    <a:latin typeface="Century Gothic" panose="020B0502020202020204" pitchFamily="34" charset="0"/>
                  </a:rPr>
                  <a:t>?</a:t>
                </a: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</a:p>
              <a:p>
                <a:pPr marL="0" indent="0" algn="ctr">
                  <a:spcAft>
                    <a:spcPts val="200"/>
                  </a:spcAft>
                  <a:buNone/>
                </a:pP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Let’s do a few problems together to find out! 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23DF5FC-24AB-D74C-B847-FC7A7301B86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53574" y="5670281"/>
              <a:ext cx="1071656" cy="1102680"/>
              <a:chOff x="16041" y="1422065"/>
              <a:chExt cx="1040931" cy="1040929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35CF533-45F6-7D49-823C-92DFEB27B6F5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21099380">
                <a:off x="406875" y="1691372"/>
                <a:ext cx="324238" cy="5292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4" name="Picture 43" descr="A black and white logo&#10;&#10;Description automatically generated with low confidence">
                <a:extLst>
                  <a:ext uri="{FF2B5EF4-FFF2-40B4-BE49-F238E27FC236}">
                    <a16:creationId xmlns:a16="http://schemas.microsoft.com/office/drawing/2014/main" id="{7A5911C6-C972-C045-854D-C1737C4E220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435016">
                <a:off x="16041" y="1422065"/>
                <a:ext cx="1040931" cy="1040929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297471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80258BF-2627-0F48-95EF-CF5CA1E46CB3}"/>
              </a:ext>
            </a:extLst>
          </p:cNvPr>
          <p:cNvGrpSpPr/>
          <p:nvPr userDrawn="1"/>
        </p:nvGrpSpPr>
        <p:grpSpPr>
          <a:xfrm>
            <a:off x="7122964" y="1499632"/>
            <a:ext cx="4804018" cy="885171"/>
            <a:chOff x="442928" y="1885114"/>
            <a:chExt cx="6210009" cy="744442"/>
          </a:xfrm>
        </p:grpSpPr>
        <p:sp>
          <p:nvSpPr>
            <p:cNvPr id="3" name="Rounded Rectangular Callout 2">
              <a:extLst>
                <a:ext uri="{FF2B5EF4-FFF2-40B4-BE49-F238E27FC236}">
                  <a16:creationId xmlns:a16="http://schemas.microsoft.com/office/drawing/2014/main" id="{99266A03-5708-1247-9698-58B6541DA6E3}"/>
                </a:ext>
              </a:extLst>
            </p:cNvPr>
            <p:cNvSpPr/>
            <p:nvPr/>
          </p:nvSpPr>
          <p:spPr>
            <a:xfrm rot="10800000">
              <a:off x="442928" y="1885114"/>
              <a:ext cx="6210009" cy="744442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4CD5D22-DB58-6543-B1D9-D5A9237797BD}"/>
                </a:ext>
              </a:extLst>
            </p:cNvPr>
            <p:cNvSpPr/>
            <p:nvPr/>
          </p:nvSpPr>
          <p:spPr>
            <a:xfrm>
              <a:off x="537439" y="2031213"/>
              <a:ext cx="5918693" cy="3882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What are we trying to find?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A5BF9F6-334A-9A4D-AF6A-6DF22B9A856A}"/>
              </a:ext>
            </a:extLst>
          </p:cNvPr>
          <p:cNvGrpSpPr/>
          <p:nvPr userDrawn="1"/>
        </p:nvGrpSpPr>
        <p:grpSpPr>
          <a:xfrm>
            <a:off x="7122961" y="2679428"/>
            <a:ext cx="4881658" cy="1793766"/>
            <a:chOff x="469493" y="1673986"/>
            <a:chExt cx="5727353" cy="1488426"/>
          </a:xfrm>
          <a:solidFill>
            <a:srgbClr val="85DFFF"/>
          </a:solidFill>
        </p:grpSpPr>
        <p:sp>
          <p:nvSpPr>
            <p:cNvPr id="6" name="Rounded Rectangular Callout 5">
              <a:extLst>
                <a:ext uri="{FF2B5EF4-FFF2-40B4-BE49-F238E27FC236}">
                  <a16:creationId xmlns:a16="http://schemas.microsoft.com/office/drawing/2014/main" id="{22FE0256-0BD1-C34A-8A9A-28CE9176DEEE}"/>
                </a:ext>
              </a:extLst>
            </p:cNvPr>
            <p:cNvSpPr/>
            <p:nvPr/>
          </p:nvSpPr>
          <p:spPr>
            <a:xfrm rot="10800000">
              <a:off x="469493" y="1673986"/>
              <a:ext cx="5636263" cy="1488426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F8A0E6A-1528-7944-B218-566E62C1A0F2}"/>
                </a:ext>
              </a:extLst>
            </p:cNvPr>
            <p:cNvSpPr/>
            <p:nvPr/>
          </p:nvSpPr>
          <p:spPr>
            <a:xfrm>
              <a:off x="560583" y="1749624"/>
              <a:ext cx="5636263" cy="13875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math actions are happening? </a:t>
              </a:r>
            </a:p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operation can we use to solve the problem?</a:t>
              </a:r>
              <a:endParaRPr lang="en-US" sz="2400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1FFA7916-B003-6046-8A54-7427AF92E666}"/>
              </a:ext>
            </a:extLst>
          </p:cNvPr>
          <p:cNvSpPr/>
          <p:nvPr userDrawn="1"/>
        </p:nvSpPr>
        <p:spPr>
          <a:xfrm>
            <a:off x="317645" y="2153652"/>
            <a:ext cx="65933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Ms. Davis brings 17 students to the library. 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Mr. Coleman has more students than Ms. Davis. He brings 24 students to the library.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How many students did they bring to the library in all?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4E734A4-93D9-9C44-A161-79C8F9CBA5B8}"/>
              </a:ext>
            </a:extLst>
          </p:cNvPr>
          <p:cNvGrpSpPr/>
          <p:nvPr userDrawn="1"/>
        </p:nvGrpSpPr>
        <p:grpSpPr>
          <a:xfrm>
            <a:off x="7122962" y="4783359"/>
            <a:ext cx="4881657" cy="1105254"/>
            <a:chOff x="442928" y="1885112"/>
            <a:chExt cx="6310368" cy="832153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EA3CAD3E-2666-124D-B9E0-6C0B0E2BD9C9}"/>
                </a:ext>
              </a:extLst>
            </p:cNvPr>
            <p:cNvSpPr/>
            <p:nvPr/>
          </p:nvSpPr>
          <p:spPr>
            <a:xfrm rot="10800000">
              <a:off x="442928" y="1885112"/>
              <a:ext cx="6210009" cy="832153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D72249-7FC5-6A48-AE75-AD73DAF799A0}"/>
                </a:ext>
              </a:extLst>
            </p:cNvPr>
            <p:cNvSpPr/>
            <p:nvPr/>
          </p:nvSpPr>
          <p:spPr>
            <a:xfrm>
              <a:off x="543288" y="1970026"/>
              <a:ext cx="6210008" cy="62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How could you solve this problem?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7FDE015-1864-0C42-9F98-D92A8C2F82CB}"/>
              </a:ext>
            </a:extLst>
          </p:cNvPr>
          <p:cNvSpPr/>
          <p:nvPr userDrawn="1"/>
        </p:nvSpPr>
        <p:spPr>
          <a:xfrm>
            <a:off x="3339805" y="-2100"/>
            <a:ext cx="88521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latin typeface="Century Gothic" panose="020B0502020202020204" pitchFamily="34" charset="0"/>
              </a:rPr>
              <a:t>Word Problem Discussion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16B4134-6B38-B047-9320-60D9DCF46793}"/>
              </a:ext>
            </a:extLst>
          </p:cNvPr>
          <p:cNvGrpSpPr/>
          <p:nvPr userDrawn="1"/>
        </p:nvGrpSpPr>
        <p:grpSpPr>
          <a:xfrm>
            <a:off x="-1" y="19968"/>
            <a:ext cx="3329410" cy="783113"/>
            <a:chOff x="-1" y="19968"/>
            <a:chExt cx="3329410" cy="78311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863578B-31F7-8449-8373-FC438C3A8DF2}"/>
                </a:ext>
              </a:extLst>
            </p:cNvPr>
            <p:cNvGrpSpPr/>
            <p:nvPr userDrawn="1"/>
          </p:nvGrpSpPr>
          <p:grpSpPr>
            <a:xfrm>
              <a:off x="-1" y="19968"/>
              <a:ext cx="3243533" cy="779506"/>
              <a:chOff x="-1" y="19968"/>
              <a:chExt cx="3243533" cy="77950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3A84200-7C8B-3546-818C-2CA643C0E105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A0ABA5-67CC-D341-A3A1-478F1F774902}"/>
                  </a:ext>
                </a:extLst>
              </p:cNvPr>
              <p:cNvSpPr txBox="1"/>
              <p:nvPr userDrawn="1"/>
            </p:nvSpPr>
            <p:spPr>
              <a:xfrm>
                <a:off x="602613" y="19968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#1</a:t>
                </a:r>
              </a:p>
            </p:txBody>
          </p:sp>
          <p:pic>
            <p:nvPicPr>
              <p:cNvPr id="18" name="Graphic 17" descr="Group brainstorm with solid fill">
                <a:extLst>
                  <a:ext uri="{FF2B5EF4-FFF2-40B4-BE49-F238E27FC236}">
                    <a16:creationId xmlns:a16="http://schemas.microsoft.com/office/drawing/2014/main" id="{523CF636-5C78-2543-803F-76B6F2167B0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9C715E-A8F7-5044-8368-6BB565FA2EC7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1D58AB4F-C8BD-DF4A-B3C4-E32B0B588C79}"/>
              </a:ext>
            </a:extLst>
          </p:cNvPr>
          <p:cNvSpPr/>
          <p:nvPr userDrawn="1"/>
        </p:nvSpPr>
        <p:spPr>
          <a:xfrm>
            <a:off x="288673" y="1518074"/>
            <a:ext cx="6102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Century Gothic" panose="020B0502020202020204" pitchFamily="34" charset="0"/>
              </a:rPr>
              <a:t>Read the problem. Answer each question.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C94669-0DF3-9947-A79E-342828290FCF}"/>
              </a:ext>
            </a:extLst>
          </p:cNvPr>
          <p:cNvSpPr/>
          <p:nvPr userDrawn="1"/>
        </p:nvSpPr>
        <p:spPr>
          <a:xfrm>
            <a:off x="8982663" y="3173999"/>
            <a:ext cx="30219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Join or Putting together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9D7B25-7572-C841-A347-020D8EF37042}"/>
              </a:ext>
            </a:extLst>
          </p:cNvPr>
          <p:cNvSpPr/>
          <p:nvPr userDrawn="1"/>
        </p:nvSpPr>
        <p:spPr>
          <a:xfrm>
            <a:off x="9878013" y="4006935"/>
            <a:ext cx="1896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Addition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5BF688-BA81-CB4D-8837-A36D2AC8438E}"/>
              </a:ext>
            </a:extLst>
          </p:cNvPr>
          <p:cNvSpPr/>
          <p:nvPr userDrawn="1"/>
        </p:nvSpPr>
        <p:spPr>
          <a:xfrm>
            <a:off x="8537045" y="5335986"/>
            <a:ext cx="2350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Add 17 and 24</a:t>
            </a:r>
          </a:p>
        </p:txBody>
      </p:sp>
    </p:spTree>
    <p:extLst>
      <p:ext uri="{BB962C8B-B14F-4D97-AF65-F5344CB8AC3E}">
        <p14:creationId xmlns:p14="http://schemas.microsoft.com/office/powerpoint/2010/main" val="12529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9BD0EE-6D69-094C-8109-2708CAB86526}"/>
              </a:ext>
            </a:extLst>
          </p:cNvPr>
          <p:cNvGrpSpPr/>
          <p:nvPr userDrawn="1"/>
        </p:nvGrpSpPr>
        <p:grpSpPr>
          <a:xfrm>
            <a:off x="7122964" y="1499632"/>
            <a:ext cx="4804018" cy="885171"/>
            <a:chOff x="442928" y="1885114"/>
            <a:chExt cx="6210009" cy="744442"/>
          </a:xfrm>
        </p:grpSpPr>
        <p:sp>
          <p:nvSpPr>
            <p:cNvPr id="3" name="Rounded Rectangular Callout 2">
              <a:extLst>
                <a:ext uri="{FF2B5EF4-FFF2-40B4-BE49-F238E27FC236}">
                  <a16:creationId xmlns:a16="http://schemas.microsoft.com/office/drawing/2014/main" id="{3805C301-EF6F-AF43-9A23-B48A202436E0}"/>
                </a:ext>
              </a:extLst>
            </p:cNvPr>
            <p:cNvSpPr/>
            <p:nvPr/>
          </p:nvSpPr>
          <p:spPr>
            <a:xfrm rot="10800000">
              <a:off x="442928" y="1885114"/>
              <a:ext cx="6210009" cy="744442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1F671A-C710-B34F-BF6C-83730CC2593E}"/>
                </a:ext>
              </a:extLst>
            </p:cNvPr>
            <p:cNvSpPr/>
            <p:nvPr/>
          </p:nvSpPr>
          <p:spPr>
            <a:xfrm>
              <a:off x="537439" y="2031213"/>
              <a:ext cx="5918693" cy="3882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What are we trying to find?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A6F0FA1-E421-5A44-88C9-45143D415D65}"/>
              </a:ext>
            </a:extLst>
          </p:cNvPr>
          <p:cNvGrpSpPr/>
          <p:nvPr userDrawn="1"/>
        </p:nvGrpSpPr>
        <p:grpSpPr>
          <a:xfrm>
            <a:off x="7122961" y="2679428"/>
            <a:ext cx="4881658" cy="1793766"/>
            <a:chOff x="469493" y="1673986"/>
            <a:chExt cx="5727353" cy="1488426"/>
          </a:xfrm>
          <a:solidFill>
            <a:srgbClr val="85DFFF"/>
          </a:solidFill>
        </p:grpSpPr>
        <p:sp>
          <p:nvSpPr>
            <p:cNvPr id="6" name="Rounded Rectangular Callout 5">
              <a:extLst>
                <a:ext uri="{FF2B5EF4-FFF2-40B4-BE49-F238E27FC236}">
                  <a16:creationId xmlns:a16="http://schemas.microsoft.com/office/drawing/2014/main" id="{FB2BF440-81F6-E942-AF93-4A962EDDB675}"/>
                </a:ext>
              </a:extLst>
            </p:cNvPr>
            <p:cNvSpPr/>
            <p:nvPr/>
          </p:nvSpPr>
          <p:spPr>
            <a:xfrm rot="10800000">
              <a:off x="469493" y="1673986"/>
              <a:ext cx="5636263" cy="1488426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551185A-0623-BE42-A1D6-E73413FAF3BF}"/>
                </a:ext>
              </a:extLst>
            </p:cNvPr>
            <p:cNvSpPr/>
            <p:nvPr/>
          </p:nvSpPr>
          <p:spPr>
            <a:xfrm>
              <a:off x="560583" y="1749624"/>
              <a:ext cx="5636263" cy="13875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math actions are happening? </a:t>
              </a:r>
            </a:p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operation can we use to solve the problem?</a:t>
              </a:r>
              <a:endParaRPr lang="en-US" sz="24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7801192-A875-B64A-9F7E-2A92DD4DDB5F}"/>
              </a:ext>
            </a:extLst>
          </p:cNvPr>
          <p:cNvGrpSpPr/>
          <p:nvPr userDrawn="1"/>
        </p:nvGrpSpPr>
        <p:grpSpPr>
          <a:xfrm>
            <a:off x="7122962" y="4783359"/>
            <a:ext cx="4881657" cy="1105254"/>
            <a:chOff x="442928" y="1885112"/>
            <a:chExt cx="6310368" cy="832153"/>
          </a:xfrm>
        </p:grpSpPr>
        <p:sp>
          <p:nvSpPr>
            <p:cNvPr id="9" name="Rounded Rectangular Callout 8">
              <a:extLst>
                <a:ext uri="{FF2B5EF4-FFF2-40B4-BE49-F238E27FC236}">
                  <a16:creationId xmlns:a16="http://schemas.microsoft.com/office/drawing/2014/main" id="{858F3FDC-1EC5-8847-82F9-D77C4E31D02E}"/>
                </a:ext>
              </a:extLst>
            </p:cNvPr>
            <p:cNvSpPr/>
            <p:nvPr/>
          </p:nvSpPr>
          <p:spPr>
            <a:xfrm rot="10800000">
              <a:off x="442928" y="1885112"/>
              <a:ext cx="6210009" cy="832153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33C711B-D577-EE4D-A26A-E17EE162F580}"/>
                </a:ext>
              </a:extLst>
            </p:cNvPr>
            <p:cNvSpPr/>
            <p:nvPr/>
          </p:nvSpPr>
          <p:spPr>
            <a:xfrm>
              <a:off x="543288" y="1970026"/>
              <a:ext cx="6210008" cy="62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How could you solve this problem?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FBBB2-B5EA-D74A-A8C1-0AAC351D24F4}"/>
              </a:ext>
            </a:extLst>
          </p:cNvPr>
          <p:cNvSpPr/>
          <p:nvPr userDrawn="1"/>
        </p:nvSpPr>
        <p:spPr>
          <a:xfrm>
            <a:off x="3339805" y="-2100"/>
            <a:ext cx="88521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latin typeface="Century Gothic" panose="020B0502020202020204" pitchFamily="34" charset="0"/>
              </a:rPr>
              <a:t>Word Problem Discussion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333537-E62D-F646-B2BA-0C7A5D104EFE}"/>
              </a:ext>
            </a:extLst>
          </p:cNvPr>
          <p:cNvGrpSpPr/>
          <p:nvPr userDrawn="1"/>
        </p:nvGrpSpPr>
        <p:grpSpPr>
          <a:xfrm>
            <a:off x="-1" y="19968"/>
            <a:ext cx="3329410" cy="783113"/>
            <a:chOff x="-1" y="19968"/>
            <a:chExt cx="3329410" cy="78311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EFA1574-C1AE-5344-ABA7-29831866CFC5}"/>
                </a:ext>
              </a:extLst>
            </p:cNvPr>
            <p:cNvGrpSpPr/>
            <p:nvPr userDrawn="1"/>
          </p:nvGrpSpPr>
          <p:grpSpPr>
            <a:xfrm>
              <a:off x="-1" y="19968"/>
              <a:ext cx="3243533" cy="779506"/>
              <a:chOff x="-1" y="19968"/>
              <a:chExt cx="3243533" cy="779506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325B660-B403-7E4E-852D-2F4FE6165EC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CE8911-038C-BC45-ABED-643E53638381}"/>
                  </a:ext>
                </a:extLst>
              </p:cNvPr>
              <p:cNvSpPr txBox="1"/>
              <p:nvPr userDrawn="1"/>
            </p:nvSpPr>
            <p:spPr>
              <a:xfrm>
                <a:off x="602613" y="19968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17" name="Graphic 16" descr="Group brainstorm with solid fill">
                <a:extLst>
                  <a:ext uri="{FF2B5EF4-FFF2-40B4-BE49-F238E27FC236}">
                    <a16:creationId xmlns:a16="http://schemas.microsoft.com/office/drawing/2014/main" id="{3B76A8C5-5C33-4F42-A3D2-ACB66F5B1D5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B8A5126-18FD-5E44-991C-71A2A83B2EA0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ECB01-8C9E-AF47-A2C0-067C394112B9}"/>
              </a:ext>
            </a:extLst>
          </p:cNvPr>
          <p:cNvSpPr/>
          <p:nvPr userDrawn="1"/>
        </p:nvSpPr>
        <p:spPr>
          <a:xfrm>
            <a:off x="288673" y="1518074"/>
            <a:ext cx="6102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Century Gothic" panose="020B0502020202020204" pitchFamily="34" charset="0"/>
              </a:rPr>
              <a:t>Read the problem. Answer each question.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B07436-0765-9840-BD27-C36BF87FC5F0}"/>
              </a:ext>
            </a:extLst>
          </p:cNvPr>
          <p:cNvSpPr/>
          <p:nvPr userDrawn="1"/>
        </p:nvSpPr>
        <p:spPr>
          <a:xfrm>
            <a:off x="8928070" y="3231125"/>
            <a:ext cx="3182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Find the amount in each group.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596A67-7F0A-1B4E-A144-96933600C4AD}"/>
              </a:ext>
            </a:extLst>
          </p:cNvPr>
          <p:cNvSpPr/>
          <p:nvPr userDrawn="1"/>
        </p:nvSpPr>
        <p:spPr>
          <a:xfrm>
            <a:off x="9878013" y="4006935"/>
            <a:ext cx="1896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Division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4097C1-3369-924F-ACBB-69A3C7E11756}"/>
              </a:ext>
            </a:extLst>
          </p:cNvPr>
          <p:cNvSpPr/>
          <p:nvPr userDrawn="1"/>
        </p:nvSpPr>
        <p:spPr>
          <a:xfrm>
            <a:off x="8537045" y="5335986"/>
            <a:ext cx="1889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16 ÷ 4 = ?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56B80B-4A69-D54C-A092-73A55F65B33E}"/>
              </a:ext>
            </a:extLst>
          </p:cNvPr>
          <p:cNvSpPr/>
          <p:nvPr userDrawn="1"/>
        </p:nvSpPr>
        <p:spPr>
          <a:xfrm>
            <a:off x="317645" y="2153652"/>
            <a:ext cx="65933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Connor has 4 shelves in his bookcase.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He has 16 books and wants to place the same number of books on each shelf.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How many books will be placed on each shelf?</a:t>
            </a:r>
          </a:p>
        </p:txBody>
      </p:sp>
    </p:spTree>
    <p:extLst>
      <p:ext uri="{BB962C8B-B14F-4D97-AF65-F5344CB8AC3E}">
        <p14:creationId xmlns:p14="http://schemas.microsoft.com/office/powerpoint/2010/main" val="239333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24">
            <a:extLst>
              <a:ext uri="{FF2B5EF4-FFF2-40B4-BE49-F238E27FC236}">
                <a16:creationId xmlns:a16="http://schemas.microsoft.com/office/drawing/2014/main" id="{B2DD74A7-6468-E541-B7A5-87ABB271D612}"/>
              </a:ext>
            </a:extLst>
          </p:cNvPr>
          <p:cNvGrpSpPr/>
          <p:nvPr userDrawn="1"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B055FE41-555B-2441-A8BC-E0FDEBC834D3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B3BDC7D6-3728-F841-9397-FF2C14DC44B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29" name="Graphic 128" descr="Group brainstorm with solid fill">
                <a:extLst>
                  <a:ext uri="{FF2B5EF4-FFF2-40B4-BE49-F238E27FC236}">
                    <a16:creationId xmlns:a16="http://schemas.microsoft.com/office/drawing/2014/main" id="{EBD0F974-F7DA-9540-A760-7980F1F314A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FBF29759-12FD-5E48-84E7-FC342AC8C4BA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E2A6973C-54B2-114E-9045-0616BE3A6372}"/>
              </a:ext>
            </a:extLst>
          </p:cNvPr>
          <p:cNvSpPr txBox="1"/>
          <p:nvPr userDrawn="1"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06557C28-90E2-C84D-ADD6-5DFDA0052F75}"/>
              </a:ext>
            </a:extLst>
          </p:cNvPr>
          <p:cNvGrpSpPr/>
          <p:nvPr userDrawn="1"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BCA5DE82-7F91-5A4E-9824-0A2ADF6430DF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F5715C3F-2638-F343-86FC-08DE1ED35D13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614A2C10-75DB-8942-B080-F74511AFA750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2107723D-BBEB-9F40-B766-383E5C8CD181}"/>
              </a:ext>
            </a:extLst>
          </p:cNvPr>
          <p:cNvSpPr txBox="1"/>
          <p:nvPr userDrawn="1"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36" name="Table 13">
            <a:extLst>
              <a:ext uri="{FF2B5EF4-FFF2-40B4-BE49-F238E27FC236}">
                <a16:creationId xmlns:a16="http://schemas.microsoft.com/office/drawing/2014/main" id="{CB330C20-8E63-2242-BC10-0C6AA0AFA91F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37" name="TextBox 136">
            <a:extLst>
              <a:ext uri="{FF2B5EF4-FFF2-40B4-BE49-F238E27FC236}">
                <a16:creationId xmlns:a16="http://schemas.microsoft.com/office/drawing/2014/main" id="{9AA139B5-E4F1-CB46-8FE5-EC2FAA7CEDB9}"/>
              </a:ext>
            </a:extLst>
          </p:cNvPr>
          <p:cNvSpPr txBox="1"/>
          <p:nvPr userDrawn="1"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B479BAC-7EEE-294F-93D5-D4F505B06273}"/>
              </a:ext>
            </a:extLst>
          </p:cNvPr>
          <p:cNvSpPr txBox="1"/>
          <p:nvPr userDrawn="1"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27A19EE5-DD60-A740-94DD-E4531D572A4C}"/>
              </a:ext>
            </a:extLst>
          </p:cNvPr>
          <p:cNvSpPr txBox="1"/>
          <p:nvPr userDrawn="1"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B5616FD-EA4D-2044-94C2-13A1B7BF0125}"/>
              </a:ext>
            </a:extLst>
          </p:cNvPr>
          <p:cNvSpPr txBox="1"/>
          <p:nvPr userDrawn="1"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8379C8F4-7090-344B-BB79-7BC45BF817FA}"/>
              </a:ext>
            </a:extLst>
          </p:cNvPr>
          <p:cNvSpPr txBox="1"/>
          <p:nvPr userDrawn="1"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DE5E7D2F-F26F-094E-8493-D2AD8DCACE2F}"/>
              </a:ext>
            </a:extLst>
          </p:cNvPr>
          <p:cNvSpPr txBox="1"/>
          <p:nvPr userDrawn="1"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938E7EA-978E-7648-9676-C076AD6C47E5}"/>
              </a:ext>
            </a:extLst>
          </p:cNvPr>
          <p:cNvSpPr txBox="1"/>
          <p:nvPr userDrawn="1"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5590F6CA-FECB-D34C-913E-B1C4D4CB6CED}"/>
              </a:ext>
            </a:extLst>
          </p:cNvPr>
          <p:cNvSpPr txBox="1"/>
          <p:nvPr userDrawn="1"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FECE1BEA-8E61-BE44-891A-00D0A7465450}"/>
              </a:ext>
            </a:extLst>
          </p:cNvPr>
          <p:cNvSpPr txBox="1"/>
          <p:nvPr userDrawn="1"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47FDF17-F822-4D4F-BCA2-3EBC6057C88C}"/>
              </a:ext>
            </a:extLst>
          </p:cNvPr>
          <p:cNvSpPr txBox="1"/>
          <p:nvPr userDrawn="1"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71BF6A0-3C62-D34E-AB28-E95AAF781C17}"/>
              </a:ext>
            </a:extLst>
          </p:cNvPr>
          <p:cNvSpPr txBox="1"/>
          <p:nvPr userDrawn="1"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E170A063-D516-5A4B-B049-044275BD6DC3}"/>
              </a:ext>
            </a:extLst>
          </p:cNvPr>
          <p:cNvSpPr txBox="1"/>
          <p:nvPr userDrawn="1"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E5A6202-DDAF-A046-A3C8-7C3CD47FB843}"/>
              </a:ext>
            </a:extLst>
          </p:cNvPr>
          <p:cNvSpPr txBox="1"/>
          <p:nvPr userDrawn="1"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EC30FD7C-25A0-F048-8634-974261278F61}"/>
              </a:ext>
            </a:extLst>
          </p:cNvPr>
          <p:cNvSpPr txBox="1"/>
          <p:nvPr userDrawn="1"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88C7DDE-E2E4-2647-A6C8-3A743FB2D3CA}"/>
              </a:ext>
            </a:extLst>
          </p:cNvPr>
          <p:cNvSpPr txBox="1"/>
          <p:nvPr userDrawn="1"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AC8FB06-D9AD-744A-8F6B-870010E2B276}"/>
              </a:ext>
            </a:extLst>
          </p:cNvPr>
          <p:cNvSpPr txBox="1"/>
          <p:nvPr userDrawn="1"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ADBD1F56-DACA-E546-8140-8E127D10E5AC}"/>
              </a:ext>
            </a:extLst>
          </p:cNvPr>
          <p:cNvSpPr txBox="1"/>
          <p:nvPr userDrawn="1"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16A1E713-39CB-964A-9C2D-CD2668FA0B77}"/>
              </a:ext>
            </a:extLst>
          </p:cNvPr>
          <p:cNvGrpSpPr/>
          <p:nvPr userDrawn="1"/>
        </p:nvGrpSpPr>
        <p:grpSpPr>
          <a:xfrm>
            <a:off x="5096401" y="2137309"/>
            <a:ext cx="6456464" cy="1831576"/>
            <a:chOff x="6557654" y="410859"/>
            <a:chExt cx="5268224" cy="2387894"/>
          </a:xfrm>
        </p:grpSpPr>
        <p:sp>
          <p:nvSpPr>
            <p:cNvPr id="155" name="Rounded Rectangular Callout 154">
              <a:extLst>
                <a:ext uri="{FF2B5EF4-FFF2-40B4-BE49-F238E27FC236}">
                  <a16:creationId xmlns:a16="http://schemas.microsoft.com/office/drawing/2014/main" id="{C2CE092D-20B7-224F-969F-82D1F57433B7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A6E5AE18-A57B-BB47-89C8-276754C97930}"/>
                </a:ext>
              </a:extLst>
            </p:cNvPr>
            <p:cNvSpPr txBox="1"/>
            <p:nvPr/>
          </p:nvSpPr>
          <p:spPr>
            <a:xfrm>
              <a:off x="6557654" y="657204"/>
              <a:ext cx="5268224" cy="1805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We can jump along the number line backwards starting at 7:15. </a:t>
              </a:r>
            </a:p>
            <a:p>
              <a:pPr algn="ctr"/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Jump in your math journal.</a:t>
              </a: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73BF26D4-D13E-2846-9912-6EF5EB3C57CB}"/>
              </a:ext>
            </a:extLst>
          </p:cNvPr>
          <p:cNvGrpSpPr/>
          <p:nvPr userDrawn="1"/>
        </p:nvGrpSpPr>
        <p:grpSpPr>
          <a:xfrm>
            <a:off x="836951" y="2122804"/>
            <a:ext cx="3827625" cy="1831576"/>
            <a:chOff x="6557653" y="410859"/>
            <a:chExt cx="5268224" cy="2387894"/>
          </a:xfrm>
        </p:grpSpPr>
        <p:sp>
          <p:nvSpPr>
            <p:cNvPr id="158" name="Rounded Rectangular Callout 157">
              <a:extLst>
                <a:ext uri="{FF2B5EF4-FFF2-40B4-BE49-F238E27FC236}">
                  <a16:creationId xmlns:a16="http://schemas.microsoft.com/office/drawing/2014/main" id="{55FD1C3B-D422-8B40-AEBA-0570D271DDA9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DDC3A1CB-461F-B14E-90FD-B0D687830DCD}"/>
                </a:ext>
              </a:extLst>
            </p:cNvPr>
            <p:cNvSpPr txBox="1"/>
            <p:nvPr/>
          </p:nvSpPr>
          <p:spPr>
            <a:xfrm>
              <a:off x="6557653" y="881375"/>
              <a:ext cx="5268224" cy="1253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What’s the next step?</a:t>
              </a: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15B21AA2-EDA9-2640-ABE7-6B235867C69F}"/>
              </a:ext>
            </a:extLst>
          </p:cNvPr>
          <p:cNvSpPr txBox="1"/>
          <p:nvPr userDrawn="1"/>
        </p:nvSpPr>
        <p:spPr>
          <a:xfrm>
            <a:off x="2838075" y="4176770"/>
            <a:ext cx="2214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entury Gothic" panose="020B0502020202020204" pitchFamily="34" charset="0"/>
                <a:ea typeface="HelloAbracadabra" pitchFamily="2" charset="0"/>
              </a:rPr>
              <a:t>45 mins. </a:t>
            </a: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28856C9C-2324-6A4B-BC6B-6DBBA2E6C0D8}"/>
              </a:ext>
            </a:extLst>
          </p:cNvPr>
          <p:cNvGrpSpPr/>
          <p:nvPr userDrawn="1"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162" name="Rounded Rectangular Callout 161">
              <a:extLst>
                <a:ext uri="{FF2B5EF4-FFF2-40B4-BE49-F238E27FC236}">
                  <a16:creationId xmlns:a16="http://schemas.microsoft.com/office/drawing/2014/main" id="{93F2BF02-76D1-D943-9C42-2698F56CA0A3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FE58789A-05E1-AE4F-A27C-1BDFBC701C9F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quick 45-minute nap. He got up at 7:15 p.m. What time did Sean go to sleep? </a:t>
              </a:r>
            </a:p>
          </p:txBody>
        </p:sp>
      </p:grpSp>
      <p:sp>
        <p:nvSpPr>
          <p:cNvPr id="164" name="TextBox 163">
            <a:extLst>
              <a:ext uri="{FF2B5EF4-FFF2-40B4-BE49-F238E27FC236}">
                <a16:creationId xmlns:a16="http://schemas.microsoft.com/office/drawing/2014/main" id="{88F114DB-2E73-8943-BD0E-2E6C1EBE5D46}"/>
              </a:ext>
            </a:extLst>
          </p:cNvPr>
          <p:cNvSpPr txBox="1"/>
          <p:nvPr userDrawn="1"/>
        </p:nvSpPr>
        <p:spPr>
          <a:xfrm>
            <a:off x="5769895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301548CD-CFDD-E047-B058-08783E0E84E2}"/>
              </a:ext>
            </a:extLst>
          </p:cNvPr>
          <p:cNvGrpSpPr/>
          <p:nvPr userDrawn="1"/>
        </p:nvGrpSpPr>
        <p:grpSpPr>
          <a:xfrm>
            <a:off x="5451247" y="4633408"/>
            <a:ext cx="698032" cy="1486789"/>
            <a:chOff x="3448021" y="4461959"/>
            <a:chExt cx="1038299" cy="1486789"/>
          </a:xfrm>
        </p:grpSpPr>
        <p:sp>
          <p:nvSpPr>
            <p:cNvPr id="166" name="Arrow: Circular 23">
              <a:extLst>
                <a:ext uri="{FF2B5EF4-FFF2-40B4-BE49-F238E27FC236}">
                  <a16:creationId xmlns:a16="http://schemas.microsoft.com/office/drawing/2014/main" id="{8FFA17A5-68F2-FA40-9522-BF997E4D3196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FA1D4B3E-F0C9-C249-95AF-93D4B00375D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9B0C7434-B5E9-0048-B673-85603982A5DE}"/>
              </a:ext>
            </a:extLst>
          </p:cNvPr>
          <p:cNvGrpSpPr/>
          <p:nvPr userDrawn="1"/>
        </p:nvGrpSpPr>
        <p:grpSpPr>
          <a:xfrm>
            <a:off x="4894938" y="4622117"/>
            <a:ext cx="698032" cy="1486789"/>
            <a:chOff x="3448021" y="4461959"/>
            <a:chExt cx="1038299" cy="1486789"/>
          </a:xfrm>
        </p:grpSpPr>
        <p:sp>
          <p:nvSpPr>
            <p:cNvPr id="169" name="Arrow: Circular 23">
              <a:extLst>
                <a:ext uri="{FF2B5EF4-FFF2-40B4-BE49-F238E27FC236}">
                  <a16:creationId xmlns:a16="http://schemas.microsoft.com/office/drawing/2014/main" id="{1A672807-C6AA-B843-BB0A-CE8093431314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C591A1C5-787E-B848-AA94-04AA1E1F837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CE1AC98-B98F-984C-8B7C-09483A92E628}"/>
              </a:ext>
            </a:extLst>
          </p:cNvPr>
          <p:cNvGrpSpPr/>
          <p:nvPr userDrawn="1"/>
        </p:nvGrpSpPr>
        <p:grpSpPr>
          <a:xfrm>
            <a:off x="4340907" y="4633408"/>
            <a:ext cx="698032" cy="1486789"/>
            <a:chOff x="3448021" y="4461959"/>
            <a:chExt cx="1038299" cy="1486789"/>
          </a:xfrm>
        </p:grpSpPr>
        <p:sp>
          <p:nvSpPr>
            <p:cNvPr id="172" name="Arrow: Circular 23">
              <a:extLst>
                <a:ext uri="{FF2B5EF4-FFF2-40B4-BE49-F238E27FC236}">
                  <a16:creationId xmlns:a16="http://schemas.microsoft.com/office/drawing/2014/main" id="{D54A5F46-4AC5-274D-B54F-7869DD860258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873FB7E8-86AC-3B4F-8186-073593489C4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BD147693-D24B-9441-AB39-EA24AEF974AD}"/>
              </a:ext>
            </a:extLst>
          </p:cNvPr>
          <p:cNvGrpSpPr/>
          <p:nvPr userDrawn="1"/>
        </p:nvGrpSpPr>
        <p:grpSpPr>
          <a:xfrm>
            <a:off x="3787301" y="4633408"/>
            <a:ext cx="698032" cy="1486789"/>
            <a:chOff x="3448021" y="4461959"/>
            <a:chExt cx="1038299" cy="1486789"/>
          </a:xfrm>
        </p:grpSpPr>
        <p:sp>
          <p:nvSpPr>
            <p:cNvPr id="175" name="Arrow: Circular 23">
              <a:extLst>
                <a:ext uri="{FF2B5EF4-FFF2-40B4-BE49-F238E27FC236}">
                  <a16:creationId xmlns:a16="http://schemas.microsoft.com/office/drawing/2014/main" id="{C1050529-3120-AB40-B177-BAC9CA315F65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4F2267CE-14D5-AB4E-BFB0-0D0F9B30234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0F092FC-FAFE-BD43-A41D-8B7794134BB9}"/>
              </a:ext>
            </a:extLst>
          </p:cNvPr>
          <p:cNvGrpSpPr/>
          <p:nvPr userDrawn="1"/>
        </p:nvGrpSpPr>
        <p:grpSpPr>
          <a:xfrm>
            <a:off x="3250283" y="4622117"/>
            <a:ext cx="698032" cy="1486789"/>
            <a:chOff x="3448021" y="4461959"/>
            <a:chExt cx="1038299" cy="1486789"/>
          </a:xfrm>
        </p:grpSpPr>
        <p:sp>
          <p:nvSpPr>
            <p:cNvPr id="178" name="Arrow: Circular 23">
              <a:extLst>
                <a:ext uri="{FF2B5EF4-FFF2-40B4-BE49-F238E27FC236}">
                  <a16:creationId xmlns:a16="http://schemas.microsoft.com/office/drawing/2014/main" id="{B2AF32E1-7254-5549-9762-749BFC10BDD8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6A9081B5-1A60-2C4E-8BDB-C69DDBBFE2A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D7841A9F-D8C4-8B4B-AEB3-41FB77477DEE}"/>
              </a:ext>
            </a:extLst>
          </p:cNvPr>
          <p:cNvGrpSpPr/>
          <p:nvPr userDrawn="1"/>
        </p:nvGrpSpPr>
        <p:grpSpPr>
          <a:xfrm>
            <a:off x="2696677" y="4630135"/>
            <a:ext cx="698032" cy="1486789"/>
            <a:chOff x="3448021" y="4461959"/>
            <a:chExt cx="1038299" cy="1486789"/>
          </a:xfrm>
        </p:grpSpPr>
        <p:sp>
          <p:nvSpPr>
            <p:cNvPr id="181" name="Arrow: Circular 23">
              <a:extLst>
                <a:ext uri="{FF2B5EF4-FFF2-40B4-BE49-F238E27FC236}">
                  <a16:creationId xmlns:a16="http://schemas.microsoft.com/office/drawing/2014/main" id="{DF1D61E5-9A57-4D42-B90C-999B6B5164A3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3661AA34-89EC-D240-92FB-6DC4DC679E0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8DAD69AD-3177-2C4C-BCEC-3502C293EC89}"/>
              </a:ext>
            </a:extLst>
          </p:cNvPr>
          <p:cNvGrpSpPr/>
          <p:nvPr userDrawn="1"/>
        </p:nvGrpSpPr>
        <p:grpSpPr>
          <a:xfrm>
            <a:off x="2159659" y="4622117"/>
            <a:ext cx="698032" cy="1486789"/>
            <a:chOff x="3448021" y="4461959"/>
            <a:chExt cx="1038299" cy="1486789"/>
          </a:xfrm>
        </p:grpSpPr>
        <p:sp>
          <p:nvSpPr>
            <p:cNvPr id="184" name="Arrow: Circular 23">
              <a:extLst>
                <a:ext uri="{FF2B5EF4-FFF2-40B4-BE49-F238E27FC236}">
                  <a16:creationId xmlns:a16="http://schemas.microsoft.com/office/drawing/2014/main" id="{6E386120-FA5E-BE4C-8B18-A9DB0D3233E3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98A89B0A-1F5C-E34C-A624-BA38A691005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C889D2EC-17B5-AB4D-916D-C9AE2E667AE5}"/>
              </a:ext>
            </a:extLst>
          </p:cNvPr>
          <p:cNvGrpSpPr/>
          <p:nvPr userDrawn="1"/>
        </p:nvGrpSpPr>
        <p:grpSpPr>
          <a:xfrm>
            <a:off x="1614257" y="4622117"/>
            <a:ext cx="698032" cy="1486789"/>
            <a:chOff x="3448021" y="4461959"/>
            <a:chExt cx="1038299" cy="1486789"/>
          </a:xfrm>
        </p:grpSpPr>
        <p:sp>
          <p:nvSpPr>
            <p:cNvPr id="187" name="Arrow: Circular 23">
              <a:extLst>
                <a:ext uri="{FF2B5EF4-FFF2-40B4-BE49-F238E27FC236}">
                  <a16:creationId xmlns:a16="http://schemas.microsoft.com/office/drawing/2014/main" id="{A7BE47C0-6AE4-994F-93A3-CF119CE6E09F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9F4F972B-BC59-3E45-8A94-E65E5D5B98B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2D8F7C48-EBE7-0E44-A077-618F2BCE5A62}"/>
              </a:ext>
            </a:extLst>
          </p:cNvPr>
          <p:cNvGrpSpPr/>
          <p:nvPr userDrawn="1"/>
        </p:nvGrpSpPr>
        <p:grpSpPr>
          <a:xfrm>
            <a:off x="904689" y="4622117"/>
            <a:ext cx="899063" cy="1486789"/>
            <a:chOff x="3448021" y="4461959"/>
            <a:chExt cx="1038299" cy="1486789"/>
          </a:xfrm>
        </p:grpSpPr>
        <p:sp>
          <p:nvSpPr>
            <p:cNvPr id="190" name="Arrow: Circular 23">
              <a:extLst>
                <a:ext uri="{FF2B5EF4-FFF2-40B4-BE49-F238E27FC236}">
                  <a16:creationId xmlns:a16="http://schemas.microsoft.com/office/drawing/2014/main" id="{D746DC4A-3512-3944-9B3E-682282FE1D6D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937CAC9B-519D-2140-81C0-70277EF8199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92" name="TextBox 191">
            <a:extLst>
              <a:ext uri="{FF2B5EF4-FFF2-40B4-BE49-F238E27FC236}">
                <a16:creationId xmlns:a16="http://schemas.microsoft.com/office/drawing/2014/main" id="{7E60B11B-04D3-C541-8FA5-112E343291F7}"/>
              </a:ext>
            </a:extLst>
          </p:cNvPr>
          <p:cNvSpPr txBox="1"/>
          <p:nvPr userDrawn="1"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0CCA9591-AB40-3F4E-84EC-45E0BA2A103D}"/>
              </a:ext>
            </a:extLst>
          </p:cNvPr>
          <p:cNvGrpSpPr/>
          <p:nvPr userDrawn="1"/>
        </p:nvGrpSpPr>
        <p:grpSpPr>
          <a:xfrm>
            <a:off x="243216" y="-2582867"/>
            <a:ext cx="5281543" cy="2051377"/>
            <a:chOff x="6557652" y="410859"/>
            <a:chExt cx="5268225" cy="2387894"/>
          </a:xfrm>
        </p:grpSpPr>
        <p:sp>
          <p:nvSpPr>
            <p:cNvPr id="194" name="Rounded Rectangular Callout 193">
              <a:extLst>
                <a:ext uri="{FF2B5EF4-FFF2-40B4-BE49-F238E27FC236}">
                  <a16:creationId xmlns:a16="http://schemas.microsoft.com/office/drawing/2014/main" id="{D234A202-C107-3D41-A58D-11E6B1F3B69A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5876BBEA-ECD0-5542-9890-74EF6AEEB8E6}"/>
                </a:ext>
              </a:extLst>
            </p:cNvPr>
            <p:cNvSpPr txBox="1"/>
            <p:nvPr/>
          </p:nvSpPr>
          <p:spPr>
            <a:xfrm>
              <a:off x="6557652" y="618798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How can we solve this problem using the number line?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350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>
            <a:extLst>
              <a:ext uri="{FF2B5EF4-FFF2-40B4-BE49-F238E27FC236}">
                <a16:creationId xmlns:a16="http://schemas.microsoft.com/office/drawing/2014/main" id="{81D0C324-FD59-F94D-A0E9-9B43B80EDD26}"/>
              </a:ext>
            </a:extLst>
          </p:cNvPr>
          <p:cNvGrpSpPr/>
          <p:nvPr userDrawn="1"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0B873ABB-B6E4-7F4B-BFA0-81C2385D4D7B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2569D885-E15F-4246-8F4E-EB93E354357D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6" name="Graphic 105" descr="Group brainstorm with solid fill">
                <a:extLst>
                  <a:ext uri="{FF2B5EF4-FFF2-40B4-BE49-F238E27FC236}">
                    <a16:creationId xmlns:a16="http://schemas.microsoft.com/office/drawing/2014/main" id="{A8954977-3131-8D4E-A613-8FA7BA2488D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28C9DFD-1164-674A-BA01-7249F9AD5F76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B970D836-0F24-EE46-B413-5AC7DE4D3590}"/>
              </a:ext>
            </a:extLst>
          </p:cNvPr>
          <p:cNvSpPr txBox="1"/>
          <p:nvPr userDrawn="1"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661AFFCF-D00C-924F-9F43-D3E95F679D53}"/>
              </a:ext>
            </a:extLst>
          </p:cNvPr>
          <p:cNvGrpSpPr/>
          <p:nvPr userDrawn="1"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50BC1589-6931-DD49-9445-98F960640A3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50F782B1-CB9B-AC4D-A569-F22B583B102E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D3346FCE-A4C8-674B-B2A6-58BF98ACC8AC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8C167E3D-E7BC-584B-8F1B-29829072D660}"/>
              </a:ext>
            </a:extLst>
          </p:cNvPr>
          <p:cNvSpPr txBox="1"/>
          <p:nvPr userDrawn="1"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03754CD-C85D-8D45-BA3A-BE86196625AE}"/>
              </a:ext>
            </a:extLst>
          </p:cNvPr>
          <p:cNvSpPr txBox="1"/>
          <p:nvPr userDrawn="1"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14" name="Table 13">
            <a:extLst>
              <a:ext uri="{FF2B5EF4-FFF2-40B4-BE49-F238E27FC236}">
                <a16:creationId xmlns:a16="http://schemas.microsoft.com/office/drawing/2014/main" id="{9D220FF4-E453-7244-91BC-6AA22604DD1C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EEC6211E-D68F-974C-B178-8BADC96DE6C0}"/>
              </a:ext>
            </a:extLst>
          </p:cNvPr>
          <p:cNvSpPr txBox="1"/>
          <p:nvPr userDrawn="1"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EEF984F-3553-DD41-AAAE-D89FB0EA6443}"/>
              </a:ext>
            </a:extLst>
          </p:cNvPr>
          <p:cNvSpPr txBox="1"/>
          <p:nvPr userDrawn="1"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6107C55-02C2-7445-9FF8-01E28E3C36E7}"/>
              </a:ext>
            </a:extLst>
          </p:cNvPr>
          <p:cNvSpPr txBox="1"/>
          <p:nvPr userDrawn="1"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F769924-A8FD-8449-965E-5AEC111FD244}"/>
              </a:ext>
            </a:extLst>
          </p:cNvPr>
          <p:cNvSpPr txBox="1"/>
          <p:nvPr userDrawn="1"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776CD17-7085-9644-B4CA-90F6FF5D4F4A}"/>
              </a:ext>
            </a:extLst>
          </p:cNvPr>
          <p:cNvSpPr txBox="1"/>
          <p:nvPr userDrawn="1"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DDA3CCA-1149-EF49-92A1-00B09DFA7FD7}"/>
              </a:ext>
            </a:extLst>
          </p:cNvPr>
          <p:cNvSpPr txBox="1"/>
          <p:nvPr userDrawn="1"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8E1D7D57-5086-E845-A4D9-8C46E52ED6F2}"/>
              </a:ext>
            </a:extLst>
          </p:cNvPr>
          <p:cNvSpPr txBox="1"/>
          <p:nvPr userDrawn="1"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F08C311-E869-D445-9DA9-54130C89CC89}"/>
              </a:ext>
            </a:extLst>
          </p:cNvPr>
          <p:cNvSpPr txBox="1"/>
          <p:nvPr userDrawn="1"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DF60946-6C19-CF40-B1A9-2FC7DBE99573}"/>
              </a:ext>
            </a:extLst>
          </p:cNvPr>
          <p:cNvSpPr txBox="1"/>
          <p:nvPr userDrawn="1"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B413A407-BFDC-BF4E-883F-C4284AB08EB4}"/>
              </a:ext>
            </a:extLst>
          </p:cNvPr>
          <p:cNvSpPr txBox="1"/>
          <p:nvPr userDrawn="1"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24C6693-F5E3-F040-A5EE-179B68EDD8C5}"/>
              </a:ext>
            </a:extLst>
          </p:cNvPr>
          <p:cNvSpPr txBox="1"/>
          <p:nvPr userDrawn="1"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ED80D77-87F2-D946-8636-92C5ED3E9DE7}"/>
              </a:ext>
            </a:extLst>
          </p:cNvPr>
          <p:cNvSpPr txBox="1"/>
          <p:nvPr userDrawn="1"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4E0B187-CB1C-984C-9A00-19A2A4AA5EEE}"/>
              </a:ext>
            </a:extLst>
          </p:cNvPr>
          <p:cNvSpPr txBox="1"/>
          <p:nvPr userDrawn="1"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318C25B-406B-E94A-8E34-3FB9DB18198D}"/>
              </a:ext>
            </a:extLst>
          </p:cNvPr>
          <p:cNvSpPr txBox="1"/>
          <p:nvPr userDrawn="1"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0A140B9-7C8B-2941-94B8-76814FB3DD6D}"/>
              </a:ext>
            </a:extLst>
          </p:cNvPr>
          <p:cNvSpPr txBox="1"/>
          <p:nvPr userDrawn="1"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277F247-0065-C744-B026-3FED4F244D03}"/>
              </a:ext>
            </a:extLst>
          </p:cNvPr>
          <p:cNvSpPr txBox="1"/>
          <p:nvPr userDrawn="1"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33E67FB-DCE6-D54E-94B9-9E587CABA505}"/>
              </a:ext>
            </a:extLst>
          </p:cNvPr>
          <p:cNvSpPr txBox="1"/>
          <p:nvPr userDrawn="1"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10434FB-C63A-8840-9348-CB51B2F274D9}"/>
              </a:ext>
            </a:extLst>
          </p:cNvPr>
          <p:cNvGrpSpPr/>
          <p:nvPr userDrawn="1"/>
        </p:nvGrpSpPr>
        <p:grpSpPr>
          <a:xfrm>
            <a:off x="357257" y="-2612844"/>
            <a:ext cx="5281543" cy="2051377"/>
            <a:chOff x="6557652" y="410859"/>
            <a:chExt cx="5268225" cy="2387894"/>
          </a:xfrm>
        </p:grpSpPr>
        <p:sp>
          <p:nvSpPr>
            <p:cNvPr id="133" name="Rounded Rectangular Callout 132">
              <a:extLst>
                <a:ext uri="{FF2B5EF4-FFF2-40B4-BE49-F238E27FC236}">
                  <a16:creationId xmlns:a16="http://schemas.microsoft.com/office/drawing/2014/main" id="{88FBB9A5-E27F-3940-B8D5-E303E1DDF99A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1482A57-D1DD-4A43-AD3B-6B0F8FB63ADD}"/>
                </a:ext>
              </a:extLst>
            </p:cNvPr>
            <p:cNvSpPr txBox="1"/>
            <p:nvPr/>
          </p:nvSpPr>
          <p:spPr>
            <a:xfrm>
              <a:off x="6557652" y="618798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How can we solve this problem using the number line?</a:t>
              </a:r>
            </a:p>
          </p:txBody>
        </p: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23B85AC3-D115-BE4C-9633-7D4458FCCC7E}"/>
              </a:ext>
            </a:extLst>
          </p:cNvPr>
          <p:cNvSpPr txBox="1"/>
          <p:nvPr userDrawn="1"/>
        </p:nvSpPr>
        <p:spPr>
          <a:xfrm>
            <a:off x="2838075" y="4176770"/>
            <a:ext cx="2214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entury Gothic" panose="020B0502020202020204" pitchFamily="34" charset="0"/>
                <a:ea typeface="HelloAbracadabra" pitchFamily="2" charset="0"/>
              </a:rPr>
              <a:t>45 mins. 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79EBE16E-1335-C949-8882-D89FAE47EC8F}"/>
              </a:ext>
            </a:extLst>
          </p:cNvPr>
          <p:cNvGrpSpPr/>
          <p:nvPr userDrawn="1"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137" name="Rounded Rectangular Callout 136">
              <a:extLst>
                <a:ext uri="{FF2B5EF4-FFF2-40B4-BE49-F238E27FC236}">
                  <a16:creationId xmlns:a16="http://schemas.microsoft.com/office/drawing/2014/main" id="{6E3FE990-9F51-3643-B26F-81134F4B4B98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366FF4A5-87E3-C241-802E-2E342C46D590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quick 45-minute nap. He got up at 7:15 p.m. What time did Sean go to sleep? </a:t>
              </a:r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id="{3BCEB915-3C95-2449-A77A-CC511BC700FC}"/>
              </a:ext>
            </a:extLst>
          </p:cNvPr>
          <p:cNvSpPr txBox="1"/>
          <p:nvPr userDrawn="1"/>
        </p:nvSpPr>
        <p:spPr>
          <a:xfrm>
            <a:off x="5769895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C665CD67-1D8B-7F47-98C3-CFD25D0FB32D}"/>
              </a:ext>
            </a:extLst>
          </p:cNvPr>
          <p:cNvGrpSpPr/>
          <p:nvPr userDrawn="1"/>
        </p:nvGrpSpPr>
        <p:grpSpPr>
          <a:xfrm>
            <a:off x="5451247" y="4633408"/>
            <a:ext cx="698032" cy="1486789"/>
            <a:chOff x="3448021" y="4461959"/>
            <a:chExt cx="1038299" cy="1486789"/>
          </a:xfrm>
        </p:grpSpPr>
        <p:sp>
          <p:nvSpPr>
            <p:cNvPr id="141" name="Arrow: Circular 23">
              <a:extLst>
                <a:ext uri="{FF2B5EF4-FFF2-40B4-BE49-F238E27FC236}">
                  <a16:creationId xmlns:a16="http://schemas.microsoft.com/office/drawing/2014/main" id="{BD7C4C82-6E19-0A4A-9962-E7849EBE33F0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89446C64-1762-734C-B093-43D641A64AE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705ED2AC-EF26-C640-BD31-3E4A4CDCA010}"/>
              </a:ext>
            </a:extLst>
          </p:cNvPr>
          <p:cNvGrpSpPr/>
          <p:nvPr userDrawn="1"/>
        </p:nvGrpSpPr>
        <p:grpSpPr>
          <a:xfrm>
            <a:off x="4894938" y="4622117"/>
            <a:ext cx="698032" cy="1486789"/>
            <a:chOff x="3448021" y="4461959"/>
            <a:chExt cx="1038299" cy="1486789"/>
          </a:xfrm>
        </p:grpSpPr>
        <p:sp>
          <p:nvSpPr>
            <p:cNvPr id="144" name="Arrow: Circular 23">
              <a:extLst>
                <a:ext uri="{FF2B5EF4-FFF2-40B4-BE49-F238E27FC236}">
                  <a16:creationId xmlns:a16="http://schemas.microsoft.com/office/drawing/2014/main" id="{F9F3FEB4-9376-1F45-9CAD-418C83586711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CDC148E5-C5BE-6545-8476-B0389243DCB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D09BA335-5C00-6647-9BFE-EE7656318EAA}"/>
              </a:ext>
            </a:extLst>
          </p:cNvPr>
          <p:cNvGrpSpPr/>
          <p:nvPr userDrawn="1"/>
        </p:nvGrpSpPr>
        <p:grpSpPr>
          <a:xfrm>
            <a:off x="4340907" y="4633408"/>
            <a:ext cx="698032" cy="1486789"/>
            <a:chOff x="3448021" y="4461959"/>
            <a:chExt cx="1038299" cy="1486789"/>
          </a:xfrm>
        </p:grpSpPr>
        <p:sp>
          <p:nvSpPr>
            <p:cNvPr id="147" name="Arrow: Circular 23">
              <a:extLst>
                <a:ext uri="{FF2B5EF4-FFF2-40B4-BE49-F238E27FC236}">
                  <a16:creationId xmlns:a16="http://schemas.microsoft.com/office/drawing/2014/main" id="{127BC041-61CB-4947-8090-45B0AFC212F4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8AC09460-F3B4-D647-BFF8-2602918BCE1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066623F4-EB45-994D-ACCF-F650CC3A7B31}"/>
              </a:ext>
            </a:extLst>
          </p:cNvPr>
          <p:cNvGrpSpPr/>
          <p:nvPr userDrawn="1"/>
        </p:nvGrpSpPr>
        <p:grpSpPr>
          <a:xfrm>
            <a:off x="3787301" y="4633408"/>
            <a:ext cx="698032" cy="1486789"/>
            <a:chOff x="3448021" y="4461959"/>
            <a:chExt cx="1038299" cy="1486789"/>
          </a:xfrm>
        </p:grpSpPr>
        <p:sp>
          <p:nvSpPr>
            <p:cNvPr id="150" name="Arrow: Circular 23">
              <a:extLst>
                <a:ext uri="{FF2B5EF4-FFF2-40B4-BE49-F238E27FC236}">
                  <a16:creationId xmlns:a16="http://schemas.microsoft.com/office/drawing/2014/main" id="{BAD878CF-2528-1B40-A1DB-3BB8804239D1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FEFE92CD-CEF0-1C44-BC4C-E078AC2E1DC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5E11E5A2-2B50-6B44-A08B-1635A3631FBA}"/>
              </a:ext>
            </a:extLst>
          </p:cNvPr>
          <p:cNvGrpSpPr/>
          <p:nvPr userDrawn="1"/>
        </p:nvGrpSpPr>
        <p:grpSpPr>
          <a:xfrm>
            <a:off x="3250283" y="4622117"/>
            <a:ext cx="698032" cy="1486789"/>
            <a:chOff x="3448021" y="4461959"/>
            <a:chExt cx="1038299" cy="1486789"/>
          </a:xfrm>
        </p:grpSpPr>
        <p:sp>
          <p:nvSpPr>
            <p:cNvPr id="153" name="Arrow: Circular 23">
              <a:extLst>
                <a:ext uri="{FF2B5EF4-FFF2-40B4-BE49-F238E27FC236}">
                  <a16:creationId xmlns:a16="http://schemas.microsoft.com/office/drawing/2014/main" id="{CFB6F8EB-852E-6944-8B30-38DAED8924D7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03BB19A8-81FA-D44E-BE6A-7E1C047AC9F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A3EE737C-42EC-C84E-A796-FD25A95CB389}"/>
              </a:ext>
            </a:extLst>
          </p:cNvPr>
          <p:cNvGrpSpPr/>
          <p:nvPr userDrawn="1"/>
        </p:nvGrpSpPr>
        <p:grpSpPr>
          <a:xfrm>
            <a:off x="2696677" y="4630135"/>
            <a:ext cx="698032" cy="1486789"/>
            <a:chOff x="3448021" y="4461959"/>
            <a:chExt cx="1038299" cy="1486789"/>
          </a:xfrm>
        </p:grpSpPr>
        <p:sp>
          <p:nvSpPr>
            <p:cNvPr id="156" name="Arrow: Circular 23">
              <a:extLst>
                <a:ext uri="{FF2B5EF4-FFF2-40B4-BE49-F238E27FC236}">
                  <a16:creationId xmlns:a16="http://schemas.microsoft.com/office/drawing/2014/main" id="{BE604C4E-C00D-0746-8DC0-39DED69F7A92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72CF9EFF-2291-7248-8190-518FC8EFBBB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9223298F-2BF6-4C40-9187-CD56D9102E40}"/>
              </a:ext>
            </a:extLst>
          </p:cNvPr>
          <p:cNvGrpSpPr/>
          <p:nvPr userDrawn="1"/>
        </p:nvGrpSpPr>
        <p:grpSpPr>
          <a:xfrm>
            <a:off x="2159659" y="4622117"/>
            <a:ext cx="698032" cy="1486789"/>
            <a:chOff x="3448021" y="4461959"/>
            <a:chExt cx="1038299" cy="1486789"/>
          </a:xfrm>
        </p:grpSpPr>
        <p:sp>
          <p:nvSpPr>
            <p:cNvPr id="159" name="Arrow: Circular 23">
              <a:extLst>
                <a:ext uri="{FF2B5EF4-FFF2-40B4-BE49-F238E27FC236}">
                  <a16:creationId xmlns:a16="http://schemas.microsoft.com/office/drawing/2014/main" id="{1C7357CF-6E71-B44C-9958-B45392104788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61B946ED-635C-504A-A70E-7F9FA358A27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AC465779-86D5-394C-83D4-1D77CF902AA3}"/>
              </a:ext>
            </a:extLst>
          </p:cNvPr>
          <p:cNvGrpSpPr/>
          <p:nvPr userDrawn="1"/>
        </p:nvGrpSpPr>
        <p:grpSpPr>
          <a:xfrm>
            <a:off x="1614257" y="4622117"/>
            <a:ext cx="698032" cy="1486789"/>
            <a:chOff x="3448021" y="4461959"/>
            <a:chExt cx="1038299" cy="1486789"/>
          </a:xfrm>
        </p:grpSpPr>
        <p:sp>
          <p:nvSpPr>
            <p:cNvPr id="162" name="Arrow: Circular 23">
              <a:extLst>
                <a:ext uri="{FF2B5EF4-FFF2-40B4-BE49-F238E27FC236}">
                  <a16:creationId xmlns:a16="http://schemas.microsoft.com/office/drawing/2014/main" id="{A997953A-5544-F346-AB6A-94AC8D22F854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1D8D8198-A65A-9C44-86C1-7E28C78559F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B7BFE7FD-F605-1B4C-BE52-9304DC42304F}"/>
              </a:ext>
            </a:extLst>
          </p:cNvPr>
          <p:cNvGrpSpPr/>
          <p:nvPr userDrawn="1"/>
        </p:nvGrpSpPr>
        <p:grpSpPr>
          <a:xfrm>
            <a:off x="904689" y="4622117"/>
            <a:ext cx="899063" cy="1486789"/>
            <a:chOff x="3448021" y="4461959"/>
            <a:chExt cx="1038299" cy="1486789"/>
          </a:xfrm>
        </p:grpSpPr>
        <p:sp>
          <p:nvSpPr>
            <p:cNvPr id="165" name="Arrow: Circular 23">
              <a:extLst>
                <a:ext uri="{FF2B5EF4-FFF2-40B4-BE49-F238E27FC236}">
                  <a16:creationId xmlns:a16="http://schemas.microsoft.com/office/drawing/2014/main" id="{8167C5F2-B460-F14F-B233-43BD3FC237F8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8D9BE092-983D-4842-AE63-8B6D2157225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887D9E1B-69A6-1649-B39E-8EA1E759C5D6}"/>
              </a:ext>
            </a:extLst>
          </p:cNvPr>
          <p:cNvGrpSpPr/>
          <p:nvPr userDrawn="1"/>
        </p:nvGrpSpPr>
        <p:grpSpPr>
          <a:xfrm>
            <a:off x="5891524" y="2063546"/>
            <a:ext cx="5629918" cy="2051377"/>
            <a:chOff x="6541826" y="410859"/>
            <a:chExt cx="5284052" cy="2387894"/>
          </a:xfrm>
        </p:grpSpPr>
        <p:sp>
          <p:nvSpPr>
            <p:cNvPr id="168" name="Rounded Rectangular Callout 167">
              <a:extLst>
                <a:ext uri="{FF2B5EF4-FFF2-40B4-BE49-F238E27FC236}">
                  <a16:creationId xmlns:a16="http://schemas.microsoft.com/office/drawing/2014/main" id="{AE824C21-C1E2-EF45-9A5E-EEA1E3C45B7D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E37763D5-71BD-8449-A97D-C450E287A13D}"/>
                </a:ext>
              </a:extLst>
            </p:cNvPr>
            <p:cNvSpPr txBox="1"/>
            <p:nvPr/>
          </p:nvSpPr>
          <p:spPr>
            <a:xfrm>
              <a:off x="6541826" y="694806"/>
              <a:ext cx="5268224" cy="1110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What time did Sean go to sleep?</a:t>
              </a: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E0587DC3-8C46-9E48-988B-788022CFBBA5}"/>
              </a:ext>
            </a:extLst>
          </p:cNvPr>
          <p:cNvGrpSpPr/>
          <p:nvPr userDrawn="1"/>
        </p:nvGrpSpPr>
        <p:grpSpPr>
          <a:xfrm>
            <a:off x="357258" y="2063546"/>
            <a:ext cx="5281543" cy="2051377"/>
            <a:chOff x="6557652" y="410859"/>
            <a:chExt cx="5268225" cy="2387894"/>
          </a:xfrm>
        </p:grpSpPr>
        <p:sp>
          <p:nvSpPr>
            <p:cNvPr id="171" name="Rounded Rectangular Callout 170">
              <a:extLst>
                <a:ext uri="{FF2B5EF4-FFF2-40B4-BE49-F238E27FC236}">
                  <a16:creationId xmlns:a16="http://schemas.microsoft.com/office/drawing/2014/main" id="{0ED42D34-3EF4-5345-908E-AF46D5E87214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B57C88A5-8EF7-B449-A0B5-2108CF7EAE86}"/>
                </a:ext>
              </a:extLst>
            </p:cNvPr>
            <p:cNvSpPr txBox="1"/>
            <p:nvPr/>
          </p:nvSpPr>
          <p:spPr>
            <a:xfrm>
              <a:off x="6557652" y="618798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Did you jump along the number line in a different way? Explain.</a:t>
              </a:r>
            </a:p>
          </p:txBody>
        </p:sp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E7DAD360-9A32-B940-96EF-B4413353746D}"/>
              </a:ext>
            </a:extLst>
          </p:cNvPr>
          <p:cNvSpPr txBox="1"/>
          <p:nvPr userDrawn="1"/>
        </p:nvSpPr>
        <p:spPr>
          <a:xfrm>
            <a:off x="5911187" y="3398226"/>
            <a:ext cx="56265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>
                <a:latin typeface="Century Gothic" panose="020B0502020202020204" pitchFamily="34" charset="0"/>
                <a:ea typeface="HelloAbracadabra" pitchFamily="2" charset="0"/>
              </a:rPr>
              <a:t>He went to sleep at 6:30 p.m.</a:t>
            </a:r>
          </a:p>
        </p:txBody>
      </p:sp>
    </p:spTree>
    <p:extLst>
      <p:ext uri="{BB962C8B-B14F-4D97-AF65-F5344CB8AC3E}">
        <p14:creationId xmlns:p14="http://schemas.microsoft.com/office/powerpoint/2010/main" val="48645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3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959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EAE5D33-F773-264C-AD7C-8BFE1C28C279}"/>
              </a:ext>
            </a:extLst>
          </p:cNvPr>
          <p:cNvSpPr/>
          <p:nvPr userDrawn="1"/>
        </p:nvSpPr>
        <p:spPr>
          <a:xfrm>
            <a:off x="1661577" y="939231"/>
            <a:ext cx="3786280" cy="153107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>
            <a:extLst>
              <a:ext uri="{FF2B5EF4-FFF2-40B4-BE49-F238E27FC236}">
                <a16:creationId xmlns:a16="http://schemas.microsoft.com/office/drawing/2014/main" id="{F2E4B719-6DFB-9B42-BA77-D83EF22B8C93}"/>
              </a:ext>
            </a:extLst>
          </p:cNvPr>
          <p:cNvSpPr/>
          <p:nvPr userDrawn="1"/>
        </p:nvSpPr>
        <p:spPr>
          <a:xfrm>
            <a:off x="1662377" y="1343565"/>
            <a:ext cx="8666479" cy="1900735"/>
          </a:xfrm>
          <a:prstGeom prst="wedgeRoundRectCallout">
            <a:avLst>
              <a:gd name="adj1" fmla="val -53667"/>
              <a:gd name="adj2" fmla="val -49186"/>
              <a:gd name="adj3" fmla="val 16667"/>
            </a:avLst>
          </a:prstGeom>
          <a:solidFill>
            <a:srgbClr val="FFE6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2F2E191-1311-9A4E-9227-95621662DBD8}"/>
              </a:ext>
            </a:extLst>
          </p:cNvPr>
          <p:cNvGrpSpPr/>
          <p:nvPr userDrawn="1"/>
        </p:nvGrpSpPr>
        <p:grpSpPr>
          <a:xfrm rot="20421438">
            <a:off x="-108946" y="8244"/>
            <a:ext cx="1554480" cy="1554480"/>
            <a:chOff x="67285" y="1040325"/>
            <a:chExt cx="1554480" cy="155448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BB66297-1E19-E241-9D71-46D45472B677}"/>
                </a:ext>
              </a:extLst>
            </p:cNvPr>
            <p:cNvSpPr/>
            <p:nvPr userDrawn="1"/>
          </p:nvSpPr>
          <p:spPr>
            <a:xfrm rot="21099380">
              <a:off x="594022" y="1376952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7E2E843B-D6B6-6741-BD84-99E0955AB8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85" y="1040325"/>
              <a:ext cx="1554480" cy="1554480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A0401F8-685A-DD4A-BF37-C8F45A02746C}"/>
              </a:ext>
            </a:extLst>
          </p:cNvPr>
          <p:cNvSpPr/>
          <p:nvPr userDrawn="1"/>
        </p:nvSpPr>
        <p:spPr>
          <a:xfrm>
            <a:off x="1856229" y="1527436"/>
            <a:ext cx="84726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3200" b="1" dirty="0">
                <a:latin typeface="Century Gothic" panose="020B0502020202020204" pitchFamily="34" charset="0"/>
              </a:rPr>
              <a:t>Fractions </a:t>
            </a:r>
            <a:r>
              <a:rPr lang="en-US" sz="3200" dirty="0">
                <a:latin typeface="Century Gothic" panose="020B0502020202020204" pitchFamily="34" charset="0"/>
              </a:rPr>
              <a:t>are numbers that name part of a whole, or part of a group. Fractions always show equal parts.</a:t>
            </a:r>
            <a:endParaRPr lang="en-US" sz="3200" i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5516E1-D35C-5340-A292-758D29EFE61E}"/>
              </a:ext>
            </a:extLst>
          </p:cNvPr>
          <p:cNvSpPr txBox="1"/>
          <p:nvPr userDrawn="1"/>
        </p:nvSpPr>
        <p:spPr>
          <a:xfrm>
            <a:off x="2202021" y="3609951"/>
            <a:ext cx="778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entury Gothic" panose="020B0502020202020204" pitchFamily="34" charset="0"/>
              </a:rPr>
              <a:t>Examples</a:t>
            </a:r>
          </a:p>
        </p:txBody>
      </p:sp>
      <p:pic>
        <p:nvPicPr>
          <p:cNvPr id="27" name="Picture 26" descr="Shape, square&#10;&#10;Description automatically generated">
            <a:extLst>
              <a:ext uri="{FF2B5EF4-FFF2-40B4-BE49-F238E27FC236}">
                <a16:creationId xmlns:a16="http://schemas.microsoft.com/office/drawing/2014/main" id="{4576D2B3-1FBE-D24D-943B-CE40D8AE79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148" y="4818348"/>
            <a:ext cx="2459255" cy="640080"/>
          </a:xfrm>
          <a:prstGeom prst="rect">
            <a:avLst/>
          </a:prstGeom>
        </p:spPr>
      </p:pic>
      <p:pic>
        <p:nvPicPr>
          <p:cNvPr id="28" name="Picture 27" descr="Chart, pie chart&#10;&#10;Description automatically generated">
            <a:extLst>
              <a:ext uri="{FF2B5EF4-FFF2-40B4-BE49-F238E27FC236}">
                <a16:creationId xmlns:a16="http://schemas.microsoft.com/office/drawing/2014/main" id="{D74AE78A-02F6-FE4E-BEAE-3B50D485CBC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334" y="4469931"/>
            <a:ext cx="1745331" cy="1737360"/>
          </a:xfrm>
          <a:prstGeom prst="rect">
            <a:avLst/>
          </a:prstGeom>
        </p:spPr>
      </p:pic>
      <p:pic>
        <p:nvPicPr>
          <p:cNvPr id="29" name="Picture 28" descr="Shape, square&#10;&#10;Description automatically generated">
            <a:extLst>
              <a:ext uri="{FF2B5EF4-FFF2-40B4-BE49-F238E27FC236}">
                <a16:creationId xmlns:a16="http://schemas.microsoft.com/office/drawing/2014/main" id="{B8379762-4AFE-0743-A41E-2578A2FA0E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50" y="4469931"/>
            <a:ext cx="1828800" cy="18288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21E089-396F-134F-AD40-1AD30728B26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176" y="5704371"/>
            <a:ext cx="479273" cy="9144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3981EC54-6E62-DE4A-9CAB-982645FB2324}"/>
              </a:ext>
            </a:extLst>
          </p:cNvPr>
          <p:cNvSpPr txBox="1"/>
          <p:nvPr userDrawn="1"/>
        </p:nvSpPr>
        <p:spPr>
          <a:xfrm>
            <a:off x="2202021" y="6207291"/>
            <a:ext cx="778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one third</a:t>
            </a:r>
          </a:p>
        </p:txBody>
      </p:sp>
      <p:pic>
        <p:nvPicPr>
          <p:cNvPr id="32" name="Picture 31" descr="Shape&#10;&#10;Description automatically generated with low confidence">
            <a:extLst>
              <a:ext uri="{FF2B5EF4-FFF2-40B4-BE49-F238E27FC236}">
                <a16:creationId xmlns:a16="http://schemas.microsoft.com/office/drawing/2014/main" id="{75482436-19F6-4746-9789-7F9048E37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215" y="4881411"/>
            <a:ext cx="479273" cy="91440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5DAE6A5B-28E9-9E4C-A364-C3B6B02DE604}"/>
              </a:ext>
            </a:extLst>
          </p:cNvPr>
          <p:cNvSpPr/>
          <p:nvPr userDrawn="1"/>
        </p:nvSpPr>
        <p:spPr>
          <a:xfrm>
            <a:off x="938010" y="223452"/>
            <a:ext cx="83774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Vocabulary Review </a:t>
            </a:r>
          </a:p>
        </p:txBody>
      </p:sp>
    </p:spTree>
    <p:extLst>
      <p:ext uri="{BB962C8B-B14F-4D97-AF65-F5344CB8AC3E}">
        <p14:creationId xmlns:p14="http://schemas.microsoft.com/office/powerpoint/2010/main" val="375148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1EBAB7A-A5E6-144C-BB8D-EB107198A68B}"/>
              </a:ext>
            </a:extLst>
          </p:cNvPr>
          <p:cNvSpPr/>
          <p:nvPr userDrawn="1"/>
        </p:nvSpPr>
        <p:spPr>
          <a:xfrm>
            <a:off x="1400148" y="970430"/>
            <a:ext cx="4292314" cy="174371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6FDF5F2-8DFA-A44F-BE80-198F588F7AE8}"/>
              </a:ext>
            </a:extLst>
          </p:cNvPr>
          <p:cNvGrpSpPr/>
          <p:nvPr userDrawn="1"/>
        </p:nvGrpSpPr>
        <p:grpSpPr>
          <a:xfrm>
            <a:off x="-108946" y="8244"/>
            <a:ext cx="11618948" cy="4567081"/>
            <a:chOff x="-21264" y="-65464"/>
            <a:chExt cx="11618948" cy="4567081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61CD275-B170-7E4F-AE93-6D1AA01C0B63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4567081"/>
              <a:chOff x="-21264" y="-65464"/>
              <a:chExt cx="11491845" cy="4567081"/>
            </a:xfrm>
          </p:grpSpPr>
          <p:sp>
            <p:nvSpPr>
              <p:cNvPr id="34" name="Rounded Rectangular Callout 33">
                <a:extLst>
                  <a:ext uri="{FF2B5EF4-FFF2-40B4-BE49-F238E27FC236}">
                    <a16:creationId xmlns:a16="http://schemas.microsoft.com/office/drawing/2014/main" id="{800A8C9C-F8F0-8E4C-A8BF-7822A346548C}"/>
                  </a:ext>
                </a:extLst>
              </p:cNvPr>
              <p:cNvSpPr/>
              <p:nvPr userDrawn="1"/>
            </p:nvSpPr>
            <p:spPr>
              <a:xfrm>
                <a:off x="1750059" y="1269856"/>
                <a:ext cx="9720522" cy="3231761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F24736F-B215-3E45-91B5-9E95182384EE}"/>
                  </a:ext>
                </a:extLst>
              </p:cNvPr>
              <p:cNvSpPr/>
              <p:nvPr userDrawn="1"/>
            </p:nvSpPr>
            <p:spPr>
              <a:xfrm>
                <a:off x="1217903" y="187116"/>
                <a:ext cx="617355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Did You Know?</a:t>
                </a: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FFFDC425-C10D-7F46-B62C-F41DB0CE303B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D12CDF90-89B6-4A44-8BBF-2DE59DB0AEE3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38" name="Picture 37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EF20018-DFA3-964B-9CA2-385999CC7E3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C1BDBDB-A9C1-8F44-9C60-90E2BE397590}"/>
                </a:ext>
              </a:extLst>
            </p:cNvPr>
            <p:cNvSpPr/>
            <p:nvPr userDrawn="1"/>
          </p:nvSpPr>
          <p:spPr>
            <a:xfrm>
              <a:off x="1877163" y="1407339"/>
              <a:ext cx="9720521" cy="29854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There are two important parts of a </a:t>
              </a:r>
              <a:r>
                <a:rPr lang="en-US" sz="2800" b="1" dirty="0">
                  <a:latin typeface="Century Gothic" panose="020B0502020202020204" pitchFamily="34" charset="0"/>
                </a:rPr>
                <a:t>fraction</a:t>
              </a:r>
              <a:r>
                <a:rPr lang="en-US" sz="2800" dirty="0">
                  <a:latin typeface="Century Gothic" panose="020B0502020202020204" pitchFamily="34" charset="0"/>
                </a:rPr>
                <a:t>:  </a:t>
              </a: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    • the </a:t>
              </a:r>
              <a:r>
                <a:rPr lang="en-US" sz="2800" b="1" dirty="0">
                  <a:latin typeface="Century Gothic" panose="020B0502020202020204" pitchFamily="34" charset="0"/>
                </a:rPr>
                <a:t>numerator</a:t>
              </a:r>
              <a:r>
                <a:rPr lang="en-US" sz="2800" dirty="0">
                  <a:latin typeface="Century Gothic" panose="020B0502020202020204" pitchFamily="34" charset="0"/>
                </a:rPr>
                <a:t> (top number) </a:t>
              </a:r>
            </a:p>
            <a:p>
              <a:pPr lvl="0">
                <a:spcAft>
                  <a:spcPts val="10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    • the </a:t>
              </a:r>
              <a:r>
                <a:rPr lang="en-US" sz="2800" b="1" dirty="0">
                  <a:latin typeface="Century Gothic" panose="020B0502020202020204" pitchFamily="34" charset="0"/>
                </a:rPr>
                <a:t>denominator</a:t>
              </a:r>
              <a:r>
                <a:rPr lang="en-US" sz="2800" dirty="0">
                  <a:latin typeface="Century Gothic" panose="020B0502020202020204" pitchFamily="34" charset="0"/>
                </a:rPr>
                <a:t> (bottom number)</a:t>
              </a:r>
            </a:p>
            <a:p>
              <a:pPr lvl="0">
                <a:spcAft>
                  <a:spcPts val="7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The </a:t>
              </a:r>
              <a:r>
                <a:rPr lang="en-US" sz="2800" b="1" dirty="0">
                  <a:latin typeface="Century Gothic" panose="020B0502020202020204" pitchFamily="34" charset="0"/>
                </a:rPr>
                <a:t>numerator</a:t>
              </a:r>
              <a:r>
                <a:rPr lang="en-US" sz="2800" dirty="0">
                  <a:latin typeface="Century Gothic" panose="020B0502020202020204" pitchFamily="34" charset="0"/>
                </a:rPr>
                <a:t> tells how many equal parts are being considered or counted. The </a:t>
              </a:r>
              <a:r>
                <a:rPr lang="en-US" sz="2800" b="1" dirty="0">
                  <a:latin typeface="Century Gothic" panose="020B0502020202020204" pitchFamily="34" charset="0"/>
                </a:rPr>
                <a:t>denominator</a:t>
              </a:r>
              <a:r>
                <a:rPr lang="en-US" sz="2800" dirty="0">
                  <a:latin typeface="Century Gothic" panose="020B0502020202020204" pitchFamily="34" charset="0"/>
                </a:rPr>
                <a:t> tells how many equal parts are in the whole.</a:t>
              </a:r>
              <a:endParaRPr lang="en-US" sz="28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F096470-6AB9-B142-BCBD-30BE3B702E59}"/>
              </a:ext>
            </a:extLst>
          </p:cNvPr>
          <p:cNvGrpSpPr/>
          <p:nvPr userDrawn="1"/>
        </p:nvGrpSpPr>
        <p:grpSpPr>
          <a:xfrm>
            <a:off x="2546948" y="4762297"/>
            <a:ext cx="7599751" cy="1834879"/>
            <a:chOff x="2687249" y="4228900"/>
            <a:chExt cx="7599751" cy="183487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E78DF81-A059-0F4B-B4C9-8AEDDC50753B}"/>
                </a:ext>
              </a:extLst>
            </p:cNvPr>
            <p:cNvGrpSpPr/>
            <p:nvPr/>
          </p:nvGrpSpPr>
          <p:grpSpPr>
            <a:xfrm>
              <a:off x="2687249" y="4228900"/>
              <a:ext cx="7599751" cy="1834879"/>
              <a:chOff x="2621935" y="4734859"/>
              <a:chExt cx="7599751" cy="1834879"/>
            </a:xfrm>
          </p:grpSpPr>
          <p:pic>
            <p:nvPicPr>
              <p:cNvPr id="42" name="Picture 41" descr="Shape, square&#10;&#10;Description automatically generated">
                <a:extLst>
                  <a:ext uri="{FF2B5EF4-FFF2-40B4-BE49-F238E27FC236}">
                    <a16:creationId xmlns:a16="http://schemas.microsoft.com/office/drawing/2014/main" id="{C7D71576-63E0-5847-8CAF-4828C90DB9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21935" y="5332259"/>
                <a:ext cx="2459255" cy="640080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52A3D93C-159E-7F4B-9DE7-0E8A5A4CAE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56150" y="4734859"/>
                <a:ext cx="961732" cy="1834879"/>
              </a:xfrm>
              <a:prstGeom prst="rect">
                <a:avLst/>
              </a:prstGeom>
            </p:spPr>
          </p:pic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CA3C494-DD20-5B4D-AC8A-2F7589A276AF}"/>
                  </a:ext>
                </a:extLst>
              </p:cNvPr>
              <p:cNvSpPr txBox="1"/>
              <p:nvPr/>
            </p:nvSpPr>
            <p:spPr>
              <a:xfrm>
                <a:off x="5206386" y="5279808"/>
                <a:ext cx="62456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dirty="0">
                    <a:latin typeface="Century Gothic" panose="020B0502020202020204" pitchFamily="34" charset="0"/>
                  </a:rPr>
                  <a:t>=</a:t>
                </a:r>
                <a:endParaRPr lang="en-US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AED310B-51F0-4E47-B652-713CB151C612}"/>
                  </a:ext>
                </a:extLst>
              </p:cNvPr>
              <p:cNvSpPr txBox="1"/>
              <p:nvPr/>
            </p:nvSpPr>
            <p:spPr>
              <a:xfrm>
                <a:off x="7248554" y="4860019"/>
                <a:ext cx="27867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numerator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66355BD-105C-DC4F-8D42-E5E62A4167B1}"/>
                  </a:ext>
                </a:extLst>
              </p:cNvPr>
              <p:cNvSpPr txBox="1"/>
              <p:nvPr/>
            </p:nvSpPr>
            <p:spPr>
              <a:xfrm>
                <a:off x="6977761" y="5799258"/>
                <a:ext cx="324392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600" dirty="0">
                    <a:latin typeface="Century Gothic" panose="020B0502020202020204" pitchFamily="34" charset="0"/>
                  </a:rPr>
                  <a:t>denominator</a:t>
                </a:r>
                <a:endParaRPr lang="en-US" sz="1600" dirty="0"/>
              </a:p>
            </p:txBody>
          </p:sp>
        </p:grp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37CDB96-6B25-7E45-BC39-F4E28336E1B9}"/>
                </a:ext>
              </a:extLst>
            </p:cNvPr>
            <p:cNvCxnSpPr/>
            <p:nvPr/>
          </p:nvCxnSpPr>
          <p:spPr>
            <a:xfrm>
              <a:off x="7179141" y="5146339"/>
              <a:ext cx="2917915" cy="18547"/>
            </a:xfrm>
            <a:prstGeom prst="line">
              <a:avLst/>
            </a:prstGeom>
            <a:ln w="698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308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0063489-A270-8248-B01C-D9BBB7574E71}"/>
              </a:ext>
            </a:extLst>
          </p:cNvPr>
          <p:cNvSpPr/>
          <p:nvPr userDrawn="1"/>
        </p:nvSpPr>
        <p:spPr>
          <a:xfrm>
            <a:off x="1400148" y="970430"/>
            <a:ext cx="4292314" cy="174371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A78EF4B-27E4-1740-A8B7-8A690AE50343}"/>
              </a:ext>
            </a:extLst>
          </p:cNvPr>
          <p:cNvGrpSpPr/>
          <p:nvPr userDrawn="1"/>
        </p:nvGrpSpPr>
        <p:grpSpPr>
          <a:xfrm>
            <a:off x="-108946" y="8244"/>
            <a:ext cx="11618948" cy="2650913"/>
            <a:chOff x="-21264" y="-65464"/>
            <a:chExt cx="11618948" cy="265091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2339B26-6C11-A641-83C1-DDE985097036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2650913"/>
              <a:chOff x="-21264" y="-65464"/>
              <a:chExt cx="11491845" cy="2650913"/>
            </a:xfrm>
          </p:grpSpPr>
          <p:sp>
            <p:nvSpPr>
              <p:cNvPr id="24" name="Rounded Rectangular Callout 23">
                <a:extLst>
                  <a:ext uri="{FF2B5EF4-FFF2-40B4-BE49-F238E27FC236}">
                    <a16:creationId xmlns:a16="http://schemas.microsoft.com/office/drawing/2014/main" id="{2C96547B-6B96-1642-87C2-F67C1E75CBD1}"/>
                  </a:ext>
                </a:extLst>
              </p:cNvPr>
              <p:cNvSpPr/>
              <p:nvPr userDrawn="1"/>
            </p:nvSpPr>
            <p:spPr>
              <a:xfrm>
                <a:off x="1750059" y="1269857"/>
                <a:ext cx="9720522" cy="1315592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A087985-113D-3446-9545-A5E3C7A2FC59}"/>
                  </a:ext>
                </a:extLst>
              </p:cNvPr>
              <p:cNvSpPr/>
              <p:nvPr userDrawn="1"/>
            </p:nvSpPr>
            <p:spPr>
              <a:xfrm>
                <a:off x="1217903" y="187116"/>
                <a:ext cx="823272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dirty="0">
                    <a:latin typeface="Century Gothic" panose="020B0502020202020204" pitchFamily="34" charset="0"/>
                  </a:rPr>
                  <a:t>Vocabulary Highlight</a:t>
                </a:r>
                <a:endParaRPr lang="en-US" sz="60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BACD4809-9911-224E-B31A-7FB44547B5F9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A3B25AD5-5D5E-2B40-8248-B9764507A7CE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8" name="Picture 27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2E9BF24D-06E2-F744-90D8-31ADE8C5F64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8556190-6C56-0748-B4DC-6819CA840A00}"/>
                </a:ext>
              </a:extLst>
            </p:cNvPr>
            <p:cNvSpPr/>
            <p:nvPr userDrawn="1"/>
          </p:nvSpPr>
          <p:spPr>
            <a:xfrm>
              <a:off x="1877163" y="1407339"/>
              <a:ext cx="9720521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800" dirty="0">
                  <a:latin typeface="Century Gothic" panose="020B0502020202020204" pitchFamily="34" charset="0"/>
                </a:rPr>
                <a:t>Any fraction with a </a:t>
              </a:r>
              <a:r>
                <a:rPr lang="en-US" sz="2800" b="1" dirty="0">
                  <a:latin typeface="Century Gothic" panose="020B0502020202020204" pitchFamily="34" charset="0"/>
                </a:rPr>
                <a:t>1</a:t>
              </a:r>
              <a:r>
                <a:rPr lang="en-US" sz="2800" dirty="0">
                  <a:latin typeface="Century Gothic" panose="020B0502020202020204" pitchFamily="34" charset="0"/>
                </a:rPr>
                <a:t> in the numerator is called a </a:t>
              </a:r>
              <a:r>
                <a:rPr lang="en-US" sz="2800" b="1" dirty="0">
                  <a:latin typeface="Century Gothic" panose="020B0502020202020204" pitchFamily="34" charset="0"/>
                </a:rPr>
                <a:t>unit fraction.  </a:t>
              </a:r>
            </a:p>
          </p:txBody>
        </p:sp>
      </p:grpSp>
      <p:pic>
        <p:nvPicPr>
          <p:cNvPr id="29" name="Picture 28" descr="Shape, square&#10;&#10;Description automatically generated">
            <a:extLst>
              <a:ext uri="{FF2B5EF4-FFF2-40B4-BE49-F238E27FC236}">
                <a16:creationId xmlns:a16="http://schemas.microsoft.com/office/drawing/2014/main" id="{23291B5C-A635-3D4D-96C9-1DFE85E48B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42" y="5877343"/>
            <a:ext cx="1522439" cy="457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72537F-8761-D648-ACDA-9BFCB2FDFF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45" y="3887659"/>
            <a:ext cx="830763" cy="18288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3A0002F-822B-984D-8FA8-F9BE5987F5F2}"/>
              </a:ext>
            </a:extLst>
          </p:cNvPr>
          <p:cNvSpPr txBox="1"/>
          <p:nvPr userDrawn="1"/>
        </p:nvSpPr>
        <p:spPr>
          <a:xfrm>
            <a:off x="2202021" y="2916657"/>
            <a:ext cx="778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entury Gothic" panose="020B0502020202020204" pitchFamily="34" charset="0"/>
              </a:rPr>
              <a:t>Examples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545009-FFD7-5644-ACEB-E1599DD745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9254" y="5877343"/>
            <a:ext cx="1534160" cy="457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D2D9302-F65C-0A40-8420-E9A63DF2289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6464" y="3887659"/>
            <a:ext cx="958544" cy="18288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C2ECB57-1B8B-A243-92F4-1D36E5BD258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03145" y="5877343"/>
            <a:ext cx="1534257" cy="45720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4F9B865D-3BAD-B84B-B2A9-ACAF5C51561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1140" y="3887659"/>
            <a:ext cx="958544" cy="1828800"/>
          </a:xfrm>
          <a:prstGeom prst="rect">
            <a:avLst/>
          </a:prstGeom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D61B703-30FC-2D47-B371-29F3F4CAB0DD}"/>
              </a:ext>
            </a:extLst>
          </p:cNvPr>
          <p:cNvCxnSpPr/>
          <p:nvPr userDrawn="1"/>
        </p:nvCxnSpPr>
        <p:spPr>
          <a:xfrm>
            <a:off x="8742060" y="7896608"/>
            <a:ext cx="307731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C1C0AAA-57A2-9C4E-AA25-077D4651BBE6}"/>
              </a:ext>
            </a:extLst>
          </p:cNvPr>
          <p:cNvSpPr txBox="1"/>
          <p:nvPr userDrawn="1"/>
        </p:nvSpPr>
        <p:spPr>
          <a:xfrm>
            <a:off x="9251356" y="7660576"/>
            <a:ext cx="2131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number of equal parts</a:t>
            </a:r>
          </a:p>
          <a:p>
            <a:r>
              <a:rPr lang="en-US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    being counted </a:t>
            </a:r>
            <a:endParaRPr lang="en-US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46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66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9147490-B074-4876-A83F-7EC547EBE539}"/>
              </a:ext>
            </a:extLst>
          </p:cNvPr>
          <p:cNvSpPr txBox="1"/>
          <p:nvPr userDrawn="1"/>
        </p:nvSpPr>
        <p:spPr>
          <a:xfrm>
            <a:off x="9556891" y="6685686"/>
            <a:ext cx="27702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© One Stop Teacher Shop  © Mr. Elementary Math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C16BB2-0215-1F4E-9C04-8E6A57A5E9AC}"/>
              </a:ext>
            </a:extLst>
          </p:cNvPr>
          <p:cNvSpPr txBox="1"/>
          <p:nvPr userDrawn="1"/>
        </p:nvSpPr>
        <p:spPr>
          <a:xfrm>
            <a:off x="-519289" y="6657945"/>
            <a:ext cx="2628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The Simplified Math Curriculum™ </a:t>
            </a:r>
          </a:p>
        </p:txBody>
      </p:sp>
    </p:spTree>
    <p:extLst>
      <p:ext uri="{BB962C8B-B14F-4D97-AF65-F5344CB8AC3E}">
        <p14:creationId xmlns:p14="http://schemas.microsoft.com/office/powerpoint/2010/main" val="227872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63" r:id="rId4"/>
    <p:sldLayoutId id="2147483664" r:id="rId5"/>
    <p:sldLayoutId id="2147483657" r:id="rId6"/>
    <p:sldLayoutId id="2147483661" r:id="rId7"/>
    <p:sldLayoutId id="2147483662" r:id="rId8"/>
    <p:sldLayoutId id="2147483656" r:id="rId9"/>
    <p:sldLayoutId id="2147483660" r:id="rId10"/>
    <p:sldLayoutId id="2147483650" r:id="rId11"/>
    <p:sldLayoutId id="2147483653" r:id="rId12"/>
    <p:sldLayoutId id="2147483659" r:id="rId13"/>
    <p:sldLayoutId id="2147483654" r:id="rId14"/>
    <p:sldLayoutId id="2147483655" r:id="rId15"/>
    <p:sldLayoutId id="2147483658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2.sv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7F7B73-BB11-5749-832B-7E488E627348}"/>
              </a:ext>
            </a:extLst>
          </p:cNvPr>
          <p:cNvSpPr txBox="1"/>
          <p:nvPr/>
        </p:nvSpPr>
        <p:spPr>
          <a:xfrm>
            <a:off x="1781368" y="4605399"/>
            <a:ext cx="8583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UNKNOWN START TIME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D72BA0-31F3-7546-8345-759612DF234E}"/>
              </a:ext>
            </a:extLst>
          </p:cNvPr>
          <p:cNvGrpSpPr>
            <a:grpSpLocks noChangeAspect="1"/>
          </p:cNvGrpSpPr>
          <p:nvPr/>
        </p:nvGrpSpPr>
        <p:grpSpPr>
          <a:xfrm>
            <a:off x="1735616" y="5394009"/>
            <a:ext cx="8720768" cy="1188720"/>
            <a:chOff x="2028645" y="143457"/>
            <a:chExt cx="8220970" cy="11205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0EF5F09-BDC9-6B41-9DE3-C1D9F918402A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CF905EC-15A5-0A4C-BC15-A7591F3ADC8E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61ADB3-096F-B748-8626-555D97D33623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4449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LESSON 8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4A92C3A-8AC1-0840-92B6-5E3821C8A3FC}"/>
              </a:ext>
            </a:extLst>
          </p:cNvPr>
          <p:cNvGrpSpPr/>
          <p:nvPr/>
        </p:nvGrpSpPr>
        <p:grpSpPr>
          <a:xfrm>
            <a:off x="91277" y="722128"/>
            <a:ext cx="12283603" cy="3299297"/>
            <a:chOff x="-91603" y="-758883"/>
            <a:chExt cx="12283603" cy="329929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FF1B9EA-143E-B64E-B546-0AD1E377855C}"/>
                </a:ext>
              </a:extLst>
            </p:cNvPr>
            <p:cNvSpPr txBox="1"/>
            <p:nvPr/>
          </p:nvSpPr>
          <p:spPr>
            <a:xfrm>
              <a:off x="-389" y="-629685"/>
              <a:ext cx="12192389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0" b="1" dirty="0">
                  <a:latin typeface="Century Gothic" panose="020B0502020202020204" pitchFamily="34" charset="0"/>
                  <a:ea typeface="HelloAbracadabra" pitchFamily="2" charset="0"/>
                </a:rPr>
                <a:t>TIME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EA87446-E03A-7B45-8A3D-CC34E4F1E6F9}"/>
                </a:ext>
              </a:extLst>
            </p:cNvPr>
            <p:cNvSpPr txBox="1"/>
            <p:nvPr/>
          </p:nvSpPr>
          <p:spPr>
            <a:xfrm>
              <a:off x="-91603" y="-758883"/>
              <a:ext cx="12192389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0" b="1" dirty="0">
                  <a:solidFill>
                    <a:srgbClr val="00B0F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TIME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903D9C2-C5CE-684E-983B-DFFABD835D97}"/>
              </a:ext>
            </a:extLst>
          </p:cNvPr>
          <p:cNvSpPr txBox="1"/>
          <p:nvPr/>
        </p:nvSpPr>
        <p:spPr>
          <a:xfrm>
            <a:off x="3404937" y="580017"/>
            <a:ext cx="528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EXPLORING</a:t>
            </a:r>
          </a:p>
        </p:txBody>
      </p:sp>
    </p:spTree>
    <p:extLst>
      <p:ext uri="{BB962C8B-B14F-4D97-AF65-F5344CB8AC3E}">
        <p14:creationId xmlns:p14="http://schemas.microsoft.com/office/powerpoint/2010/main" val="246847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60595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2F2EC082-34C5-0F4E-9DFF-3D8BA55C1BA6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E062193-8BE7-634B-9428-90DBBF874ABD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3A34816-8904-F542-B17B-D29FF9FC9C63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7476F7B-1071-1C4E-938D-DD87E4E0C0E7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EB6687E-B731-E941-9BFD-6A7F6DCA5864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91C00C-A466-9449-9A04-E1EE3DF6B1AB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B29950-DF27-8549-97D9-8006E8CCF782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C9999E5-E2C8-214A-AA26-8A55CC402B81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885B8F9-766D-6B4E-9098-23A1A9DE040C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832A2F-BC9B-4241-8FE8-90F999C3A43D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3DC469-708D-AB4B-99FA-0CCCFC45623E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2F470B0-15CF-9B4A-92A3-254FBB94026F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1BE7801-115D-8646-9806-F839CC2F4ECE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8E2169D-395F-B340-B273-394B6468C263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0DAC0DD-25E7-CC49-8A68-C3F01919E350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A62BEC-C34A-D84C-8FD3-48776CA76588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43AFD3A-5A4D-E447-B153-F3FAE27CC109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C82A6AC-8B62-0145-9877-53C63B7C476E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FDCEFD1-D605-3440-8DE2-0060F97AF979}"/>
              </a:ext>
            </a:extLst>
          </p:cNvPr>
          <p:cNvSpPr txBox="1"/>
          <p:nvPr/>
        </p:nvSpPr>
        <p:spPr>
          <a:xfrm>
            <a:off x="357748" y="5393460"/>
            <a:ext cx="9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621836-44DD-D243-A746-852872933E6A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75137E5-8D64-7F49-8251-FBFA6B83B9E9}"/>
              </a:ext>
            </a:extLst>
          </p:cNvPr>
          <p:cNvSpPr txBox="1"/>
          <p:nvPr/>
        </p:nvSpPr>
        <p:spPr>
          <a:xfrm>
            <a:off x="3980973" y="5438064"/>
            <a:ext cx="876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37930B2-952E-9B4C-818A-09B469DDDFB2}"/>
              </a:ext>
            </a:extLst>
          </p:cNvPr>
          <p:cNvSpPr txBox="1"/>
          <p:nvPr/>
        </p:nvSpPr>
        <p:spPr>
          <a:xfrm>
            <a:off x="7343713" y="5435787"/>
            <a:ext cx="822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CE7E816-70B9-B7A7-6106-B722CF6EF1D1}"/>
              </a:ext>
            </a:extLst>
          </p:cNvPr>
          <p:cNvGrpSpPr/>
          <p:nvPr/>
        </p:nvGrpSpPr>
        <p:grpSpPr>
          <a:xfrm>
            <a:off x="2483938" y="2831187"/>
            <a:ext cx="8260169" cy="1466806"/>
            <a:chOff x="6557653" y="614589"/>
            <a:chExt cx="6124339" cy="1548659"/>
          </a:xfrm>
        </p:grpSpPr>
        <p:sp>
          <p:nvSpPr>
            <p:cNvPr id="59" name="Rounded Rectangular Callout 58">
              <a:extLst>
                <a:ext uri="{FF2B5EF4-FFF2-40B4-BE49-F238E27FC236}">
                  <a16:creationId xmlns:a16="http://schemas.microsoft.com/office/drawing/2014/main" id="{3B1D2D00-4993-779F-B0A1-09B80F70F641}"/>
                </a:ext>
              </a:extLst>
            </p:cNvPr>
            <p:cNvSpPr/>
            <p:nvPr/>
          </p:nvSpPr>
          <p:spPr>
            <a:xfrm>
              <a:off x="6557653" y="614589"/>
              <a:ext cx="5980928" cy="1548659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671B15B-FB3A-7294-AB47-E07C531D07DD}"/>
                </a:ext>
              </a:extLst>
            </p:cNvPr>
            <p:cNvSpPr txBox="1"/>
            <p:nvPr/>
          </p:nvSpPr>
          <p:spPr>
            <a:xfrm>
              <a:off x="6717339" y="806113"/>
              <a:ext cx="5964653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Each equal segment in this number line represents a 5-minute interval.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CBE6E61-B90A-04FE-E82A-4DEDE5FDD10C}"/>
              </a:ext>
            </a:extLst>
          </p:cNvPr>
          <p:cNvGrpSpPr/>
          <p:nvPr/>
        </p:nvGrpSpPr>
        <p:grpSpPr>
          <a:xfrm>
            <a:off x="3463606" y="157576"/>
            <a:ext cx="8233118" cy="1233762"/>
            <a:chOff x="2544221" y="4661194"/>
            <a:chExt cx="10653040" cy="1937089"/>
          </a:xfrm>
        </p:grpSpPr>
        <p:sp>
          <p:nvSpPr>
            <p:cNvPr id="39" name="Rounded Rectangular Callout 38">
              <a:extLst>
                <a:ext uri="{FF2B5EF4-FFF2-40B4-BE49-F238E27FC236}">
                  <a16:creationId xmlns:a16="http://schemas.microsoft.com/office/drawing/2014/main" id="{3F16F3B7-346C-4E88-C4A8-383C0D727B09}"/>
                </a:ext>
              </a:extLst>
            </p:cNvPr>
            <p:cNvSpPr/>
            <p:nvPr/>
          </p:nvSpPr>
          <p:spPr>
            <a:xfrm rot="10800000">
              <a:off x="2544221" y="4661194"/>
              <a:ext cx="10481697" cy="1937089"/>
            </a:xfrm>
            <a:prstGeom prst="wedgeRoundRectCallout">
              <a:avLst>
                <a:gd name="adj1" fmla="val 4781"/>
                <a:gd name="adj2" fmla="val -67245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DD628C4-9AC1-4DB1-0666-CF9FB50C2FDC}"/>
                </a:ext>
              </a:extLst>
            </p:cNvPr>
            <p:cNvSpPr/>
            <p:nvPr/>
          </p:nvSpPr>
          <p:spPr>
            <a:xfrm>
              <a:off x="2556055" y="4915986"/>
              <a:ext cx="10641206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Sally left the library at 10:25 a.m.  She was there for 35 minutes.  What time did Sally arrive at the library?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19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3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6869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2F2EC082-34C5-0F4E-9DFF-3D8BA55C1BA6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E062193-8BE7-634B-9428-90DBBF874ABD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3A34816-8904-F542-B17B-D29FF9FC9C63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7476F7B-1071-1C4E-938D-DD87E4E0C0E7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EB6687E-B731-E941-9BFD-6A7F6DCA5864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91C00C-A466-9449-9A04-E1EE3DF6B1AB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B29950-DF27-8549-97D9-8006E8CCF782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C9999E5-E2C8-214A-AA26-8A55CC402B81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885B8F9-766D-6B4E-9098-23A1A9DE040C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832A2F-BC9B-4241-8FE8-90F999C3A43D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3DC469-708D-AB4B-99FA-0CCCFC45623E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2F470B0-15CF-9B4A-92A3-254FBB94026F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1BE7801-115D-8646-9806-F839CC2F4ECE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8E2169D-395F-B340-B273-394B6468C263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0DAC0DD-25E7-CC49-8A68-C3F01919E350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A62BEC-C34A-D84C-8FD3-48776CA76588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43AFD3A-5A4D-E447-B153-F3FAE27CC109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C82A6AC-8B62-0145-9877-53C63B7C476E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604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7988941" y="5429499"/>
            <a:ext cx="72131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37739" y="5429498"/>
            <a:ext cx="73838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18187" y="5433547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274527" y="5433547"/>
            <a:ext cx="7201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FDCEFD1-D605-3440-8DE2-0060F97AF979}"/>
              </a:ext>
            </a:extLst>
          </p:cNvPr>
          <p:cNvSpPr txBox="1"/>
          <p:nvPr/>
        </p:nvSpPr>
        <p:spPr>
          <a:xfrm>
            <a:off x="357748" y="5393460"/>
            <a:ext cx="9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621836-44DD-D243-A746-852872933E6A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75137E5-8D64-7F49-8251-FBFA6B83B9E9}"/>
              </a:ext>
            </a:extLst>
          </p:cNvPr>
          <p:cNvSpPr txBox="1"/>
          <p:nvPr/>
        </p:nvSpPr>
        <p:spPr>
          <a:xfrm>
            <a:off x="3980973" y="5438064"/>
            <a:ext cx="876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37930B2-952E-9B4C-818A-09B469DDDFB2}"/>
              </a:ext>
            </a:extLst>
          </p:cNvPr>
          <p:cNvSpPr txBox="1"/>
          <p:nvPr/>
        </p:nvSpPr>
        <p:spPr>
          <a:xfrm>
            <a:off x="7343713" y="5435787"/>
            <a:ext cx="822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9EF2A77-677C-9246-06CC-D14121E4CDD8}"/>
              </a:ext>
            </a:extLst>
          </p:cNvPr>
          <p:cNvGrpSpPr/>
          <p:nvPr/>
        </p:nvGrpSpPr>
        <p:grpSpPr>
          <a:xfrm>
            <a:off x="2544983" y="2697238"/>
            <a:ext cx="6996533" cy="1466806"/>
            <a:chOff x="6557653" y="614589"/>
            <a:chExt cx="5980928" cy="2184164"/>
          </a:xfrm>
        </p:grpSpPr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EB51FE3C-3859-06D1-9441-5C5F268B77D9}"/>
                </a:ext>
              </a:extLst>
            </p:cNvPr>
            <p:cNvSpPr/>
            <p:nvPr/>
          </p:nvSpPr>
          <p:spPr>
            <a:xfrm>
              <a:off x="6557653" y="614589"/>
              <a:ext cx="5980928" cy="218416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C37401B-FFE9-2C9D-19F1-1079AA79055E}"/>
                </a:ext>
              </a:extLst>
            </p:cNvPr>
            <p:cNvSpPr txBox="1"/>
            <p:nvPr/>
          </p:nvSpPr>
          <p:spPr>
            <a:xfrm>
              <a:off x="6676841" y="881451"/>
              <a:ext cx="5757585" cy="1604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Watch me label the times above each tick mark.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F393BCE-A93D-A38D-F059-55171263E292}"/>
              </a:ext>
            </a:extLst>
          </p:cNvPr>
          <p:cNvGrpSpPr/>
          <p:nvPr/>
        </p:nvGrpSpPr>
        <p:grpSpPr>
          <a:xfrm>
            <a:off x="3463606" y="157576"/>
            <a:ext cx="8233118" cy="1233762"/>
            <a:chOff x="2544221" y="4661194"/>
            <a:chExt cx="10653040" cy="1937089"/>
          </a:xfrm>
        </p:grpSpPr>
        <p:sp>
          <p:nvSpPr>
            <p:cNvPr id="57" name="Rounded Rectangular Callout 56">
              <a:extLst>
                <a:ext uri="{FF2B5EF4-FFF2-40B4-BE49-F238E27FC236}">
                  <a16:creationId xmlns:a16="http://schemas.microsoft.com/office/drawing/2014/main" id="{E8CA5F3C-03E9-FC3C-7AFF-F470C5FD7D39}"/>
                </a:ext>
              </a:extLst>
            </p:cNvPr>
            <p:cNvSpPr/>
            <p:nvPr/>
          </p:nvSpPr>
          <p:spPr>
            <a:xfrm rot="10800000">
              <a:off x="2544221" y="4661194"/>
              <a:ext cx="10481697" cy="1937089"/>
            </a:xfrm>
            <a:prstGeom prst="wedgeRoundRectCallout">
              <a:avLst>
                <a:gd name="adj1" fmla="val 4781"/>
                <a:gd name="adj2" fmla="val -67245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6A6ECBF-DA75-E7F2-EDDE-5F2CF36D62AD}"/>
                </a:ext>
              </a:extLst>
            </p:cNvPr>
            <p:cNvSpPr/>
            <p:nvPr/>
          </p:nvSpPr>
          <p:spPr>
            <a:xfrm>
              <a:off x="2556055" y="4915986"/>
              <a:ext cx="10641206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Sally left the library at 10:25 a.m.  She was there for 35 minutes.  What time did Sally arrive at the library?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859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103" grpId="0"/>
      <p:bldP spid="104" grpId="0"/>
      <p:bldP spid="105" grpId="0"/>
      <p:bldP spid="106" grpId="0"/>
      <p:bldP spid="108" grpId="0"/>
      <p:bldP spid="109" grpId="0"/>
      <p:bldP spid="110" grpId="0"/>
      <p:bldP spid="111" grpId="0"/>
      <p:bldP spid="112" grpId="0"/>
      <p:bldP spid="114" grpId="0"/>
      <p:bldP spid="115" grpId="0"/>
      <p:bldP spid="116" grpId="0"/>
      <p:bldP spid="118" grpId="0"/>
      <p:bldP spid="1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6869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604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7988941" y="5429499"/>
            <a:ext cx="72131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37739" y="5429498"/>
            <a:ext cx="73838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18187" y="5433547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274527" y="5433547"/>
            <a:ext cx="7201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FDCEFD1-D605-3440-8DE2-0060F97AF979}"/>
              </a:ext>
            </a:extLst>
          </p:cNvPr>
          <p:cNvSpPr txBox="1"/>
          <p:nvPr/>
        </p:nvSpPr>
        <p:spPr>
          <a:xfrm>
            <a:off x="357748" y="5393460"/>
            <a:ext cx="9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621836-44DD-D243-A746-852872933E6A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75137E5-8D64-7F49-8251-FBFA6B83B9E9}"/>
              </a:ext>
            </a:extLst>
          </p:cNvPr>
          <p:cNvSpPr txBox="1"/>
          <p:nvPr/>
        </p:nvSpPr>
        <p:spPr>
          <a:xfrm>
            <a:off x="3980973" y="5438064"/>
            <a:ext cx="876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37930B2-952E-9B4C-818A-09B469DDDFB2}"/>
              </a:ext>
            </a:extLst>
          </p:cNvPr>
          <p:cNvSpPr txBox="1"/>
          <p:nvPr/>
        </p:nvSpPr>
        <p:spPr>
          <a:xfrm>
            <a:off x="7343713" y="5435787"/>
            <a:ext cx="822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EA5F52E-B637-0F47-81D4-7F02530CEFE2}"/>
              </a:ext>
            </a:extLst>
          </p:cNvPr>
          <p:cNvGrpSpPr/>
          <p:nvPr/>
        </p:nvGrpSpPr>
        <p:grpSpPr>
          <a:xfrm>
            <a:off x="3380580" y="2824048"/>
            <a:ext cx="5400850" cy="1827081"/>
            <a:chOff x="6557653" y="614589"/>
            <a:chExt cx="5268224" cy="1929039"/>
          </a:xfrm>
        </p:grpSpPr>
        <p:sp>
          <p:nvSpPr>
            <p:cNvPr id="59" name="Rounded Rectangular Callout 58">
              <a:extLst>
                <a:ext uri="{FF2B5EF4-FFF2-40B4-BE49-F238E27FC236}">
                  <a16:creationId xmlns:a16="http://schemas.microsoft.com/office/drawing/2014/main" id="{DA3AAA11-09C8-C041-8325-3FFFAB8B6BBD}"/>
                </a:ext>
              </a:extLst>
            </p:cNvPr>
            <p:cNvSpPr/>
            <p:nvPr/>
          </p:nvSpPr>
          <p:spPr>
            <a:xfrm>
              <a:off x="6557653" y="614589"/>
              <a:ext cx="5268224" cy="1929039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A13FD36-06A4-1643-B6F6-7519B48FFDD7}"/>
                </a:ext>
              </a:extLst>
            </p:cNvPr>
            <p:cNvSpPr txBox="1"/>
            <p:nvPr/>
          </p:nvSpPr>
          <p:spPr>
            <a:xfrm>
              <a:off x="6705974" y="922254"/>
              <a:ext cx="4971582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Now I’ll locate the end time on the number line.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092C90D-CF3F-8121-FFB0-4D801FA18565}"/>
              </a:ext>
            </a:extLst>
          </p:cNvPr>
          <p:cNvGrpSpPr/>
          <p:nvPr/>
        </p:nvGrpSpPr>
        <p:grpSpPr>
          <a:xfrm>
            <a:off x="9773816" y="5436340"/>
            <a:ext cx="1616826" cy="1285760"/>
            <a:chOff x="9773816" y="5436340"/>
            <a:chExt cx="1616826" cy="128576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D25B5B4-C78A-B742-9B7A-E2FDFCEE245A}"/>
                </a:ext>
              </a:extLst>
            </p:cNvPr>
            <p:cNvSpPr txBox="1"/>
            <p:nvPr/>
          </p:nvSpPr>
          <p:spPr>
            <a:xfrm>
              <a:off x="9903231" y="5436340"/>
              <a:ext cx="146022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10:25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DA791D1-6327-5A2F-EADC-9040180D0672}"/>
                </a:ext>
              </a:extLst>
            </p:cNvPr>
            <p:cNvSpPr/>
            <p:nvPr/>
          </p:nvSpPr>
          <p:spPr>
            <a:xfrm>
              <a:off x="9773816" y="6117943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End Time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4BDE445-4A4F-485C-1436-51897CDCB277}"/>
              </a:ext>
            </a:extLst>
          </p:cNvPr>
          <p:cNvGrpSpPr/>
          <p:nvPr/>
        </p:nvGrpSpPr>
        <p:grpSpPr>
          <a:xfrm>
            <a:off x="3463606" y="157576"/>
            <a:ext cx="8233118" cy="1233762"/>
            <a:chOff x="2544221" y="4661194"/>
            <a:chExt cx="10653040" cy="1937089"/>
          </a:xfrm>
        </p:grpSpPr>
        <p:sp>
          <p:nvSpPr>
            <p:cNvPr id="39" name="Rounded Rectangular Callout 38">
              <a:extLst>
                <a:ext uri="{FF2B5EF4-FFF2-40B4-BE49-F238E27FC236}">
                  <a16:creationId xmlns:a16="http://schemas.microsoft.com/office/drawing/2014/main" id="{3B5C0CFC-EEC5-0FF8-9652-C72B883D5E56}"/>
                </a:ext>
              </a:extLst>
            </p:cNvPr>
            <p:cNvSpPr/>
            <p:nvPr/>
          </p:nvSpPr>
          <p:spPr>
            <a:xfrm rot="10800000">
              <a:off x="2544221" y="4661194"/>
              <a:ext cx="10481697" cy="1937089"/>
            </a:xfrm>
            <a:prstGeom prst="wedgeRoundRectCallout">
              <a:avLst>
                <a:gd name="adj1" fmla="val 4781"/>
                <a:gd name="adj2" fmla="val -67245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8D18C7C-1D4A-4838-3FEF-FB3EB479CE25}"/>
                </a:ext>
              </a:extLst>
            </p:cNvPr>
            <p:cNvSpPr/>
            <p:nvPr/>
          </p:nvSpPr>
          <p:spPr>
            <a:xfrm>
              <a:off x="2556055" y="4915986"/>
              <a:ext cx="10641206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Sally left the library at 10:25 a.m.  She was there for 35 minutes.  What time did Sally arrive at the library?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96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6869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604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7988941" y="5429499"/>
            <a:ext cx="72131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37739" y="5429498"/>
            <a:ext cx="73838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18187" y="5433547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274527" y="5433547"/>
            <a:ext cx="7201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FDCEFD1-D605-3440-8DE2-0060F97AF979}"/>
              </a:ext>
            </a:extLst>
          </p:cNvPr>
          <p:cNvSpPr txBox="1"/>
          <p:nvPr/>
        </p:nvSpPr>
        <p:spPr>
          <a:xfrm>
            <a:off x="357748" y="5393460"/>
            <a:ext cx="9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621836-44DD-D243-A746-852872933E6A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75137E5-8D64-7F49-8251-FBFA6B83B9E9}"/>
              </a:ext>
            </a:extLst>
          </p:cNvPr>
          <p:cNvSpPr txBox="1"/>
          <p:nvPr/>
        </p:nvSpPr>
        <p:spPr>
          <a:xfrm>
            <a:off x="3980973" y="5438064"/>
            <a:ext cx="876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37930B2-952E-9B4C-818A-09B469DDDFB2}"/>
              </a:ext>
            </a:extLst>
          </p:cNvPr>
          <p:cNvSpPr txBox="1"/>
          <p:nvPr/>
        </p:nvSpPr>
        <p:spPr>
          <a:xfrm>
            <a:off x="7343713" y="5435787"/>
            <a:ext cx="822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D25B5B4-C78A-B742-9B7A-E2FDFCEE245A}"/>
              </a:ext>
            </a:extLst>
          </p:cNvPr>
          <p:cNvSpPr txBox="1"/>
          <p:nvPr/>
        </p:nvSpPr>
        <p:spPr>
          <a:xfrm>
            <a:off x="9903231" y="5436340"/>
            <a:ext cx="14602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10:25</a:t>
            </a:r>
            <a:endParaRPr lang="en-US" sz="17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7B7A265-4608-3449-8677-F60AF9BA25B5}"/>
              </a:ext>
            </a:extLst>
          </p:cNvPr>
          <p:cNvGrpSpPr/>
          <p:nvPr/>
        </p:nvGrpSpPr>
        <p:grpSpPr>
          <a:xfrm>
            <a:off x="1989841" y="2109787"/>
            <a:ext cx="7560887" cy="1842123"/>
            <a:chOff x="6557655" y="296178"/>
            <a:chExt cx="4222997" cy="1944922"/>
          </a:xfrm>
        </p:grpSpPr>
        <p:sp>
          <p:nvSpPr>
            <p:cNvPr id="37" name="Rounded Rectangular Callout 36">
              <a:extLst>
                <a:ext uri="{FF2B5EF4-FFF2-40B4-BE49-F238E27FC236}">
                  <a16:creationId xmlns:a16="http://schemas.microsoft.com/office/drawing/2014/main" id="{ADE3397A-3C97-BC4D-BCB4-5AB7A90D362D}"/>
                </a:ext>
              </a:extLst>
            </p:cNvPr>
            <p:cNvSpPr/>
            <p:nvPr/>
          </p:nvSpPr>
          <p:spPr>
            <a:xfrm>
              <a:off x="6557655" y="296178"/>
              <a:ext cx="4222997" cy="194492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A4A4400-9B3E-9B47-BB85-9F2C914D07F9}"/>
                </a:ext>
              </a:extLst>
            </p:cNvPr>
            <p:cNvSpPr txBox="1"/>
            <p:nvPr/>
          </p:nvSpPr>
          <p:spPr>
            <a:xfrm>
              <a:off x="6655853" y="457284"/>
              <a:ext cx="4105883" cy="1657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I’ll hop backwards for 35 minutes to </a:t>
              </a:r>
            </a:p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find the start time (the time Sally </a:t>
              </a:r>
            </a:p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arrived at the library).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874BC9E-8069-184B-928E-3B0EFE29A6B2}"/>
              </a:ext>
            </a:extLst>
          </p:cNvPr>
          <p:cNvGrpSpPr/>
          <p:nvPr/>
        </p:nvGrpSpPr>
        <p:grpSpPr>
          <a:xfrm>
            <a:off x="10033525" y="4633408"/>
            <a:ext cx="698032" cy="1486789"/>
            <a:chOff x="3448021" y="4461959"/>
            <a:chExt cx="1038299" cy="1486789"/>
          </a:xfrm>
        </p:grpSpPr>
        <p:sp>
          <p:nvSpPr>
            <p:cNvPr id="43" name="Arrow: Circular 23">
              <a:extLst>
                <a:ext uri="{FF2B5EF4-FFF2-40B4-BE49-F238E27FC236}">
                  <a16:creationId xmlns:a16="http://schemas.microsoft.com/office/drawing/2014/main" id="{12D7F38E-F566-1845-A4B3-08AA79D37C2B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A9312ED-3C48-604B-9D4C-503FED727DF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A76150-6C5D-6247-B339-7EEA3013CAEF}"/>
              </a:ext>
            </a:extLst>
          </p:cNvPr>
          <p:cNvGrpSpPr/>
          <p:nvPr/>
        </p:nvGrpSpPr>
        <p:grpSpPr>
          <a:xfrm>
            <a:off x="9477216" y="4622117"/>
            <a:ext cx="698032" cy="1486789"/>
            <a:chOff x="3448021" y="4461959"/>
            <a:chExt cx="1038299" cy="1486789"/>
          </a:xfrm>
        </p:grpSpPr>
        <p:sp>
          <p:nvSpPr>
            <p:cNvPr id="46" name="Arrow: Circular 23">
              <a:extLst>
                <a:ext uri="{FF2B5EF4-FFF2-40B4-BE49-F238E27FC236}">
                  <a16:creationId xmlns:a16="http://schemas.microsoft.com/office/drawing/2014/main" id="{4EB16D80-ECDE-8E4B-8BF5-A1F2944EF27D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F013F86-22C1-4E44-A8A2-60AD5E31773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05D8629-2D41-294D-ACFD-D40458BFF655}"/>
              </a:ext>
            </a:extLst>
          </p:cNvPr>
          <p:cNvGrpSpPr/>
          <p:nvPr/>
        </p:nvGrpSpPr>
        <p:grpSpPr>
          <a:xfrm>
            <a:off x="8923185" y="4633408"/>
            <a:ext cx="698032" cy="1486789"/>
            <a:chOff x="3448021" y="4461959"/>
            <a:chExt cx="1038299" cy="1486789"/>
          </a:xfrm>
        </p:grpSpPr>
        <p:sp>
          <p:nvSpPr>
            <p:cNvPr id="49" name="Arrow: Circular 23">
              <a:extLst>
                <a:ext uri="{FF2B5EF4-FFF2-40B4-BE49-F238E27FC236}">
                  <a16:creationId xmlns:a16="http://schemas.microsoft.com/office/drawing/2014/main" id="{67AE3CD6-5210-4A48-8411-12A755342255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0E63206-20D4-084D-BE90-8C307B65E0D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B80A1D0-5A35-AA42-81DC-C601055C9FEF}"/>
              </a:ext>
            </a:extLst>
          </p:cNvPr>
          <p:cNvGrpSpPr/>
          <p:nvPr/>
        </p:nvGrpSpPr>
        <p:grpSpPr>
          <a:xfrm>
            <a:off x="8369579" y="4633408"/>
            <a:ext cx="698032" cy="1486789"/>
            <a:chOff x="3448021" y="4461959"/>
            <a:chExt cx="1038299" cy="1486789"/>
          </a:xfrm>
        </p:grpSpPr>
        <p:sp>
          <p:nvSpPr>
            <p:cNvPr id="53" name="Arrow: Circular 23">
              <a:extLst>
                <a:ext uri="{FF2B5EF4-FFF2-40B4-BE49-F238E27FC236}">
                  <a16:creationId xmlns:a16="http://schemas.microsoft.com/office/drawing/2014/main" id="{14D91F99-C132-144D-987E-0A72A5ECC457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919913D-EF4B-D14B-9FD9-536047D2D0D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0B5EB08-6F35-4A4D-B415-5F2BA5724AAD}"/>
              </a:ext>
            </a:extLst>
          </p:cNvPr>
          <p:cNvGrpSpPr/>
          <p:nvPr/>
        </p:nvGrpSpPr>
        <p:grpSpPr>
          <a:xfrm>
            <a:off x="7832561" y="4622117"/>
            <a:ext cx="698032" cy="1486789"/>
            <a:chOff x="3448021" y="4461959"/>
            <a:chExt cx="1038299" cy="1486789"/>
          </a:xfrm>
        </p:grpSpPr>
        <p:sp>
          <p:nvSpPr>
            <p:cNvPr id="57" name="Arrow: Circular 23">
              <a:extLst>
                <a:ext uri="{FF2B5EF4-FFF2-40B4-BE49-F238E27FC236}">
                  <a16:creationId xmlns:a16="http://schemas.microsoft.com/office/drawing/2014/main" id="{D6697191-2250-B244-ACDC-8856103DC5EE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1A0B012-AEB5-5348-8DEA-21805935CF3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1AE3588-D974-104C-B613-1EB6F9ECE91F}"/>
              </a:ext>
            </a:extLst>
          </p:cNvPr>
          <p:cNvGrpSpPr/>
          <p:nvPr/>
        </p:nvGrpSpPr>
        <p:grpSpPr>
          <a:xfrm>
            <a:off x="7278955" y="4630135"/>
            <a:ext cx="698032" cy="1486789"/>
            <a:chOff x="3448021" y="4461959"/>
            <a:chExt cx="1038299" cy="1486789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673E21AC-20F5-434A-9056-852C2E0ACE09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312D6E3-E2F8-FB4F-89F7-2D717FA1FD0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E0203E7-B29C-0248-B1BD-8366A0EA7641}"/>
              </a:ext>
            </a:extLst>
          </p:cNvPr>
          <p:cNvGrpSpPr/>
          <p:nvPr/>
        </p:nvGrpSpPr>
        <p:grpSpPr>
          <a:xfrm>
            <a:off x="6741937" y="4622117"/>
            <a:ext cx="698032" cy="1486789"/>
            <a:chOff x="3448021" y="4461959"/>
            <a:chExt cx="1038299" cy="1486789"/>
          </a:xfrm>
        </p:grpSpPr>
        <p:sp>
          <p:nvSpPr>
            <p:cNvPr id="77" name="Arrow: Circular 23">
              <a:extLst>
                <a:ext uri="{FF2B5EF4-FFF2-40B4-BE49-F238E27FC236}">
                  <a16:creationId xmlns:a16="http://schemas.microsoft.com/office/drawing/2014/main" id="{15847EE3-BAD1-D349-98BD-DE527A9EDBB4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8409D6C-5350-3B43-9935-A9C616B4548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2291A3B8-9385-37A4-118C-DE7B15FE3B67}"/>
              </a:ext>
            </a:extLst>
          </p:cNvPr>
          <p:cNvSpPr txBox="1"/>
          <p:nvPr/>
        </p:nvSpPr>
        <p:spPr>
          <a:xfrm>
            <a:off x="6663005" y="5788913"/>
            <a:ext cx="3895344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35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93AC49E-0025-C51E-9F5F-692EDD022C24}"/>
              </a:ext>
            </a:extLst>
          </p:cNvPr>
          <p:cNvSpPr/>
          <p:nvPr/>
        </p:nvSpPr>
        <p:spPr>
          <a:xfrm>
            <a:off x="9773816" y="611794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66032BE-5F11-A23F-FC19-B2AE7A5C0ED5}"/>
              </a:ext>
            </a:extLst>
          </p:cNvPr>
          <p:cNvGrpSpPr/>
          <p:nvPr/>
        </p:nvGrpSpPr>
        <p:grpSpPr>
          <a:xfrm>
            <a:off x="3463606" y="157576"/>
            <a:ext cx="8233118" cy="1233762"/>
            <a:chOff x="2544221" y="4661194"/>
            <a:chExt cx="10653040" cy="1937089"/>
          </a:xfrm>
        </p:grpSpPr>
        <p:sp>
          <p:nvSpPr>
            <p:cNvPr id="81" name="Rounded Rectangular Callout 80">
              <a:extLst>
                <a:ext uri="{FF2B5EF4-FFF2-40B4-BE49-F238E27FC236}">
                  <a16:creationId xmlns:a16="http://schemas.microsoft.com/office/drawing/2014/main" id="{CAEF5C21-AAF3-4B83-C124-9DDF2A9C6115}"/>
                </a:ext>
              </a:extLst>
            </p:cNvPr>
            <p:cNvSpPr/>
            <p:nvPr/>
          </p:nvSpPr>
          <p:spPr>
            <a:xfrm rot="10800000">
              <a:off x="2544221" y="4661194"/>
              <a:ext cx="10481697" cy="1937089"/>
            </a:xfrm>
            <a:prstGeom prst="wedgeRoundRectCallout">
              <a:avLst>
                <a:gd name="adj1" fmla="val 4781"/>
                <a:gd name="adj2" fmla="val -67245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B97E62DC-A163-7230-D896-462525EEA20A}"/>
                </a:ext>
              </a:extLst>
            </p:cNvPr>
            <p:cNvSpPr/>
            <p:nvPr/>
          </p:nvSpPr>
          <p:spPr>
            <a:xfrm>
              <a:off x="2556055" y="4915986"/>
              <a:ext cx="10641206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Sally left the library at 10:25 a.m.  She was there for 35 minutes.  What time did Sally arrive at the library?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01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6869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04851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604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7988941" y="5429499"/>
            <a:ext cx="72131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37739" y="5429498"/>
            <a:ext cx="73838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18187" y="5433547"/>
            <a:ext cx="7279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274527" y="5433547"/>
            <a:ext cx="7201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FDCEFD1-D605-3440-8DE2-0060F97AF979}"/>
              </a:ext>
            </a:extLst>
          </p:cNvPr>
          <p:cNvSpPr txBox="1"/>
          <p:nvPr/>
        </p:nvSpPr>
        <p:spPr>
          <a:xfrm>
            <a:off x="357748" y="5393460"/>
            <a:ext cx="9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621836-44DD-D243-A746-852872933E6A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75137E5-8D64-7F49-8251-FBFA6B83B9E9}"/>
              </a:ext>
            </a:extLst>
          </p:cNvPr>
          <p:cNvSpPr txBox="1"/>
          <p:nvPr/>
        </p:nvSpPr>
        <p:spPr>
          <a:xfrm>
            <a:off x="3980973" y="5438064"/>
            <a:ext cx="876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37930B2-952E-9B4C-818A-09B469DDDFB2}"/>
              </a:ext>
            </a:extLst>
          </p:cNvPr>
          <p:cNvSpPr txBox="1"/>
          <p:nvPr/>
        </p:nvSpPr>
        <p:spPr>
          <a:xfrm>
            <a:off x="7343713" y="5435787"/>
            <a:ext cx="822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D25B5B4-C78A-B742-9B7A-E2FDFCEE245A}"/>
              </a:ext>
            </a:extLst>
          </p:cNvPr>
          <p:cNvSpPr txBox="1"/>
          <p:nvPr/>
        </p:nvSpPr>
        <p:spPr>
          <a:xfrm>
            <a:off x="9903231" y="5436340"/>
            <a:ext cx="14602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10:25</a:t>
            </a:r>
            <a:endParaRPr lang="en-US" sz="17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874BC9E-8069-184B-928E-3B0EFE29A6B2}"/>
              </a:ext>
            </a:extLst>
          </p:cNvPr>
          <p:cNvGrpSpPr/>
          <p:nvPr/>
        </p:nvGrpSpPr>
        <p:grpSpPr>
          <a:xfrm>
            <a:off x="10033525" y="4633408"/>
            <a:ext cx="698032" cy="1486789"/>
            <a:chOff x="3448021" y="4461959"/>
            <a:chExt cx="1038299" cy="1486789"/>
          </a:xfrm>
        </p:grpSpPr>
        <p:sp>
          <p:nvSpPr>
            <p:cNvPr id="43" name="Arrow: Circular 23">
              <a:extLst>
                <a:ext uri="{FF2B5EF4-FFF2-40B4-BE49-F238E27FC236}">
                  <a16:creationId xmlns:a16="http://schemas.microsoft.com/office/drawing/2014/main" id="{12D7F38E-F566-1845-A4B3-08AA79D37C2B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A9312ED-3C48-604B-9D4C-503FED727DF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A76150-6C5D-6247-B339-7EEA3013CAEF}"/>
              </a:ext>
            </a:extLst>
          </p:cNvPr>
          <p:cNvGrpSpPr/>
          <p:nvPr/>
        </p:nvGrpSpPr>
        <p:grpSpPr>
          <a:xfrm>
            <a:off x="9477216" y="4622117"/>
            <a:ext cx="698032" cy="1486789"/>
            <a:chOff x="3448021" y="4461959"/>
            <a:chExt cx="1038299" cy="1486789"/>
          </a:xfrm>
        </p:grpSpPr>
        <p:sp>
          <p:nvSpPr>
            <p:cNvPr id="46" name="Arrow: Circular 23">
              <a:extLst>
                <a:ext uri="{FF2B5EF4-FFF2-40B4-BE49-F238E27FC236}">
                  <a16:creationId xmlns:a16="http://schemas.microsoft.com/office/drawing/2014/main" id="{4EB16D80-ECDE-8E4B-8BF5-A1F2944EF27D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F013F86-22C1-4E44-A8A2-60AD5E31773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05D8629-2D41-294D-ACFD-D40458BFF655}"/>
              </a:ext>
            </a:extLst>
          </p:cNvPr>
          <p:cNvGrpSpPr/>
          <p:nvPr/>
        </p:nvGrpSpPr>
        <p:grpSpPr>
          <a:xfrm>
            <a:off x="8923185" y="4633408"/>
            <a:ext cx="698032" cy="1486789"/>
            <a:chOff x="3448021" y="4461959"/>
            <a:chExt cx="1038299" cy="1486789"/>
          </a:xfrm>
        </p:grpSpPr>
        <p:sp>
          <p:nvSpPr>
            <p:cNvPr id="49" name="Arrow: Circular 23">
              <a:extLst>
                <a:ext uri="{FF2B5EF4-FFF2-40B4-BE49-F238E27FC236}">
                  <a16:creationId xmlns:a16="http://schemas.microsoft.com/office/drawing/2014/main" id="{67AE3CD6-5210-4A48-8411-12A755342255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0E63206-20D4-084D-BE90-8C307B65E0D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B80A1D0-5A35-AA42-81DC-C601055C9FEF}"/>
              </a:ext>
            </a:extLst>
          </p:cNvPr>
          <p:cNvGrpSpPr/>
          <p:nvPr/>
        </p:nvGrpSpPr>
        <p:grpSpPr>
          <a:xfrm>
            <a:off x="8369579" y="4633408"/>
            <a:ext cx="698032" cy="1486789"/>
            <a:chOff x="3448021" y="4461959"/>
            <a:chExt cx="1038299" cy="1486789"/>
          </a:xfrm>
        </p:grpSpPr>
        <p:sp>
          <p:nvSpPr>
            <p:cNvPr id="53" name="Arrow: Circular 23">
              <a:extLst>
                <a:ext uri="{FF2B5EF4-FFF2-40B4-BE49-F238E27FC236}">
                  <a16:creationId xmlns:a16="http://schemas.microsoft.com/office/drawing/2014/main" id="{14D91F99-C132-144D-987E-0A72A5ECC457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919913D-EF4B-D14B-9FD9-536047D2D0D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0B5EB08-6F35-4A4D-B415-5F2BA5724AAD}"/>
              </a:ext>
            </a:extLst>
          </p:cNvPr>
          <p:cNvGrpSpPr/>
          <p:nvPr/>
        </p:nvGrpSpPr>
        <p:grpSpPr>
          <a:xfrm>
            <a:off x="7832561" y="4622117"/>
            <a:ext cx="698032" cy="1486789"/>
            <a:chOff x="3448021" y="4461959"/>
            <a:chExt cx="1038299" cy="1486789"/>
          </a:xfrm>
        </p:grpSpPr>
        <p:sp>
          <p:nvSpPr>
            <p:cNvPr id="57" name="Arrow: Circular 23">
              <a:extLst>
                <a:ext uri="{FF2B5EF4-FFF2-40B4-BE49-F238E27FC236}">
                  <a16:creationId xmlns:a16="http://schemas.microsoft.com/office/drawing/2014/main" id="{D6697191-2250-B244-ACDC-8856103DC5EE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1A0B012-AEB5-5348-8DEA-21805935CF3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1AE3588-D974-104C-B613-1EB6F9ECE91F}"/>
              </a:ext>
            </a:extLst>
          </p:cNvPr>
          <p:cNvGrpSpPr/>
          <p:nvPr/>
        </p:nvGrpSpPr>
        <p:grpSpPr>
          <a:xfrm>
            <a:off x="7278955" y="4630135"/>
            <a:ext cx="698032" cy="1486789"/>
            <a:chOff x="3448021" y="4461959"/>
            <a:chExt cx="1038299" cy="1486789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673E21AC-20F5-434A-9056-852C2E0ACE09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312D6E3-E2F8-FB4F-89F7-2D717FA1FD0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E0203E7-B29C-0248-B1BD-8366A0EA7641}"/>
              </a:ext>
            </a:extLst>
          </p:cNvPr>
          <p:cNvGrpSpPr/>
          <p:nvPr/>
        </p:nvGrpSpPr>
        <p:grpSpPr>
          <a:xfrm>
            <a:off x="6741937" y="4622117"/>
            <a:ext cx="698032" cy="1486789"/>
            <a:chOff x="3448021" y="4461959"/>
            <a:chExt cx="1038299" cy="1486789"/>
          </a:xfrm>
        </p:grpSpPr>
        <p:sp>
          <p:nvSpPr>
            <p:cNvPr id="77" name="Arrow: Circular 23">
              <a:extLst>
                <a:ext uri="{FF2B5EF4-FFF2-40B4-BE49-F238E27FC236}">
                  <a16:creationId xmlns:a16="http://schemas.microsoft.com/office/drawing/2014/main" id="{15847EE3-BAD1-D349-98BD-DE527A9EDBB4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8409D6C-5350-3B43-9935-A9C616B4548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407BD65-1EED-4748-9C8C-548FC29095E9}"/>
              </a:ext>
            </a:extLst>
          </p:cNvPr>
          <p:cNvGrpSpPr/>
          <p:nvPr/>
        </p:nvGrpSpPr>
        <p:grpSpPr>
          <a:xfrm>
            <a:off x="846055" y="1990322"/>
            <a:ext cx="5969394" cy="1569659"/>
            <a:chOff x="6557653" y="614589"/>
            <a:chExt cx="5268224" cy="1657252"/>
          </a:xfrm>
        </p:grpSpPr>
        <p:sp>
          <p:nvSpPr>
            <p:cNvPr id="64" name="Rounded Rectangular Callout 63">
              <a:extLst>
                <a:ext uri="{FF2B5EF4-FFF2-40B4-BE49-F238E27FC236}">
                  <a16:creationId xmlns:a16="http://schemas.microsoft.com/office/drawing/2014/main" id="{FB77CC61-386C-2942-B660-05FDDD9DAD2F}"/>
                </a:ext>
              </a:extLst>
            </p:cNvPr>
            <p:cNvSpPr/>
            <p:nvPr/>
          </p:nvSpPr>
          <p:spPr>
            <a:xfrm>
              <a:off x="6557653" y="614589"/>
              <a:ext cx="5268224" cy="165725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609F6A33-D7B8-B849-B74A-A2551582901C}"/>
                </a:ext>
              </a:extLst>
            </p:cNvPr>
            <p:cNvSpPr txBox="1"/>
            <p:nvPr/>
          </p:nvSpPr>
          <p:spPr>
            <a:xfrm>
              <a:off x="6557653" y="863002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The last jump shows the time Sally arrived.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6CB3B55-2124-884C-B5FE-CAA51BBA24DE}"/>
              </a:ext>
            </a:extLst>
          </p:cNvPr>
          <p:cNvGrpSpPr/>
          <p:nvPr/>
        </p:nvGrpSpPr>
        <p:grpSpPr>
          <a:xfrm>
            <a:off x="6151520" y="2998432"/>
            <a:ext cx="4828626" cy="1233762"/>
            <a:chOff x="6557654" y="614589"/>
            <a:chExt cx="5268224" cy="1018425"/>
          </a:xfrm>
        </p:grpSpPr>
        <p:sp>
          <p:nvSpPr>
            <p:cNvPr id="86" name="Rounded Rectangular Callout 85">
              <a:extLst>
                <a:ext uri="{FF2B5EF4-FFF2-40B4-BE49-F238E27FC236}">
                  <a16:creationId xmlns:a16="http://schemas.microsoft.com/office/drawing/2014/main" id="{01F1EC6D-9F79-8144-9579-EB4FF6AD2DE9}"/>
                </a:ext>
              </a:extLst>
            </p:cNvPr>
            <p:cNvSpPr/>
            <p:nvPr/>
          </p:nvSpPr>
          <p:spPr>
            <a:xfrm>
              <a:off x="6557654" y="614589"/>
              <a:ext cx="5268224" cy="1018425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5640FD9-82F4-B945-ABC5-1352D9598ACC}"/>
                </a:ext>
              </a:extLst>
            </p:cNvPr>
            <p:cNvSpPr txBox="1"/>
            <p:nvPr/>
          </p:nvSpPr>
          <p:spPr>
            <a:xfrm>
              <a:off x="6557654" y="871069"/>
              <a:ext cx="5268224" cy="482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She arrived at 9:50 a.m.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646722C8-EDE0-6C35-857D-786A080C61A4}"/>
              </a:ext>
            </a:extLst>
          </p:cNvPr>
          <p:cNvSpPr txBox="1"/>
          <p:nvPr/>
        </p:nvSpPr>
        <p:spPr>
          <a:xfrm>
            <a:off x="6663005" y="5788913"/>
            <a:ext cx="3895344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35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7BAEF4F-2872-AFB9-EFDF-BDA80E0FCCE6}"/>
              </a:ext>
            </a:extLst>
          </p:cNvPr>
          <p:cNvSpPr/>
          <p:nvPr/>
        </p:nvSpPr>
        <p:spPr>
          <a:xfrm>
            <a:off x="9773816" y="611794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441E9F7-0428-B4B4-CD4E-4B8BD9E67E41}"/>
              </a:ext>
            </a:extLst>
          </p:cNvPr>
          <p:cNvGrpSpPr/>
          <p:nvPr/>
        </p:nvGrpSpPr>
        <p:grpSpPr>
          <a:xfrm>
            <a:off x="5871282" y="5422952"/>
            <a:ext cx="1616826" cy="1304813"/>
            <a:chOff x="5871282" y="5422952"/>
            <a:chExt cx="1616826" cy="1304813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B0CE623-9AAA-BC46-85EB-7D6A80B34514}"/>
                </a:ext>
              </a:extLst>
            </p:cNvPr>
            <p:cNvSpPr txBox="1"/>
            <p:nvPr/>
          </p:nvSpPr>
          <p:spPr>
            <a:xfrm>
              <a:off x="5916474" y="5422952"/>
              <a:ext cx="146022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9:50</a:t>
              </a:r>
              <a:endParaRPr lang="en-US" sz="17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EFC70EE4-CED6-F318-CF48-9C4D0AD3D550}"/>
                </a:ext>
              </a:extLst>
            </p:cNvPr>
            <p:cNvSpPr/>
            <p:nvPr/>
          </p:nvSpPr>
          <p:spPr>
            <a:xfrm>
              <a:off x="5871282" y="6123608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Time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5F72CB69-3830-548D-B45A-7103907083B0}"/>
              </a:ext>
            </a:extLst>
          </p:cNvPr>
          <p:cNvGrpSpPr/>
          <p:nvPr/>
        </p:nvGrpSpPr>
        <p:grpSpPr>
          <a:xfrm>
            <a:off x="3463606" y="157576"/>
            <a:ext cx="8233118" cy="1233762"/>
            <a:chOff x="2544221" y="4661194"/>
            <a:chExt cx="10653040" cy="1937089"/>
          </a:xfrm>
        </p:grpSpPr>
        <p:sp>
          <p:nvSpPr>
            <p:cNvPr id="92" name="Rounded Rectangular Callout 91">
              <a:extLst>
                <a:ext uri="{FF2B5EF4-FFF2-40B4-BE49-F238E27FC236}">
                  <a16:creationId xmlns:a16="http://schemas.microsoft.com/office/drawing/2014/main" id="{1C4D6DE4-3346-70F5-10F4-E8C43961A900}"/>
                </a:ext>
              </a:extLst>
            </p:cNvPr>
            <p:cNvSpPr/>
            <p:nvPr/>
          </p:nvSpPr>
          <p:spPr>
            <a:xfrm rot="10800000">
              <a:off x="2544221" y="4661194"/>
              <a:ext cx="10481697" cy="1937089"/>
            </a:xfrm>
            <a:prstGeom prst="wedgeRoundRectCallout">
              <a:avLst>
                <a:gd name="adj1" fmla="val 4781"/>
                <a:gd name="adj2" fmla="val -67245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82A8B810-2058-5906-4A13-BC6A88CE1316}"/>
                </a:ext>
              </a:extLst>
            </p:cNvPr>
            <p:cNvSpPr/>
            <p:nvPr/>
          </p:nvSpPr>
          <p:spPr>
            <a:xfrm>
              <a:off x="2556055" y="4915986"/>
              <a:ext cx="10641206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Sally left the library at 10:25 a.m.  She was there for 35 minutes.  What time did Sally arrive at the library?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5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F83D8DCB-F024-334F-85A7-00A0607ACD0E}"/>
              </a:ext>
            </a:extLst>
          </p:cNvPr>
          <p:cNvGrpSpPr/>
          <p:nvPr/>
        </p:nvGrpSpPr>
        <p:grpSpPr>
          <a:xfrm>
            <a:off x="444538" y="2707678"/>
            <a:ext cx="11302924" cy="1508480"/>
            <a:chOff x="444538" y="2707678"/>
            <a:chExt cx="11302924" cy="150848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9F137B5-2A8C-A04F-BD24-A7CC5CCF5EDE}"/>
                </a:ext>
              </a:extLst>
            </p:cNvPr>
            <p:cNvSpPr/>
            <p:nvPr userDrawn="1"/>
          </p:nvSpPr>
          <p:spPr>
            <a:xfrm>
              <a:off x="563137" y="2819734"/>
              <a:ext cx="11184325" cy="13964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BDE6B0C-451F-3E43-A43D-7CE8522EF818}"/>
                </a:ext>
              </a:extLst>
            </p:cNvPr>
            <p:cNvSpPr/>
            <p:nvPr userDrawn="1"/>
          </p:nvSpPr>
          <p:spPr>
            <a:xfrm>
              <a:off x="444538" y="2707678"/>
              <a:ext cx="11184325" cy="13964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D95B7E4-E7BE-3944-8C77-8A5670E5A0F3}"/>
                </a:ext>
              </a:extLst>
            </p:cNvPr>
            <p:cNvSpPr txBox="1"/>
            <p:nvPr userDrawn="1"/>
          </p:nvSpPr>
          <p:spPr>
            <a:xfrm>
              <a:off x="1435580" y="2753233"/>
              <a:ext cx="1014984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7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LET’S WORK TOGETHER</a:t>
              </a:r>
            </a:p>
          </p:txBody>
        </p:sp>
        <p:pic>
          <p:nvPicPr>
            <p:cNvPr id="69" name="Graphic 68" descr="Group brainstorm with solid fill">
              <a:extLst>
                <a:ext uri="{FF2B5EF4-FFF2-40B4-BE49-F238E27FC236}">
                  <a16:creationId xmlns:a16="http://schemas.microsoft.com/office/drawing/2014/main" id="{32D22DA1-C660-864F-8AE1-41A44C41D0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7069" y="2707678"/>
              <a:ext cx="1188720" cy="11887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4165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501689" y="1023433"/>
            <a:ext cx="9670381" cy="2657708"/>
            <a:chOff x="-658119" y="1690771"/>
            <a:chExt cx="7777592" cy="2797259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19" y="1690771"/>
              <a:ext cx="7777592" cy="2797259"/>
            </a:xfrm>
            <a:prstGeom prst="wedgeRoundRectCallout">
              <a:avLst>
                <a:gd name="adj1" fmla="val -49454"/>
                <a:gd name="adj2" fmla="val -67721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658118" y="2135474"/>
              <a:ext cx="7777591" cy="1652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800" dirty="0">
                  <a:latin typeface="Century Gothic" panose="020B0502020202020204" pitchFamily="34" charset="0"/>
                  <a:ea typeface="HelloAbracadabra" pitchFamily="2" charset="0"/>
                </a:rPr>
                <a:t>Now we’ll work together to solve more time problems. 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10009965" y="2478765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6186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8F5A3C9-7AA0-6C49-9893-DFAD0E6B00BB}"/>
              </a:ext>
            </a:extLst>
          </p:cNvPr>
          <p:cNvGrpSpPr/>
          <p:nvPr/>
        </p:nvGrpSpPr>
        <p:grpSpPr>
          <a:xfrm>
            <a:off x="3535798" y="158311"/>
            <a:ext cx="8017067" cy="1066986"/>
            <a:chOff x="2544223" y="4661193"/>
            <a:chExt cx="9928578" cy="2045997"/>
          </a:xfrm>
        </p:grpSpPr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A83B8658-4753-7749-B7FE-B44BA1EB3EC3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DAAF9C8-A75B-F649-969F-7DFAFC481B22}"/>
                </a:ext>
              </a:extLst>
            </p:cNvPr>
            <p:cNvSpPr/>
            <p:nvPr/>
          </p:nvSpPr>
          <p:spPr>
            <a:xfrm>
              <a:off x="2650576" y="4818509"/>
              <a:ext cx="9822225" cy="17115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45-minute nap. He woke up at 7:15 p.m. What time did Sean go to sleep? 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D71B2AB-80C2-7D44-BEA3-BBD6BCA2782B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17C86834-C19F-0B43-BD3B-B8FABE50B7B9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EBA084F5-EFDE-A54D-90A0-BC92C1F74E7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81935A7-1BF4-4E49-ABC7-30D19E9A30D3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3C44C6D1-99BF-D444-9222-122F21738892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6A2DE83-45B7-444B-B385-58151ABF4C99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40" name="Table 13">
            <a:extLst>
              <a:ext uri="{FF2B5EF4-FFF2-40B4-BE49-F238E27FC236}">
                <a16:creationId xmlns:a16="http://schemas.microsoft.com/office/drawing/2014/main" id="{10618F0B-B173-A649-B6CD-DB81D0FDA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37554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C528B545-D89B-B542-888B-2B03DE77EF49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F6F48FC-2E00-554D-99C3-9A05BF749DB0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10666B9-D4AD-C34C-8A68-310DF8A6BA9B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384F72-837C-D841-B65E-4E901DC62C3B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D7B1B78-9567-3840-9735-E4DC2AFA7AA0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A1F128-6755-1C43-BE78-82030CC669F1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B38756-C61B-4345-93A5-72F61E58707D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BE2A6ED-378A-CA43-9B21-8A3E2A423A90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D7D8D4F-7BD5-D748-96EE-7911BF389AFE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7C040BE-E5F1-3D49-9A8C-C920CF950109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749658D-4552-8A47-8018-ABAFE98EE048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C3F0F22-B77F-1148-AF41-2A0B704789A2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158B51A-8243-254C-8EC2-51ABFE539EA9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6D1E2E-31A3-4E42-AA97-DD92B82B2A90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93B9C9-3047-6644-9C04-9F7044622D58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B9784B-FC3A-254D-8758-661920D2576B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449C242-C8D7-1A42-BA64-81D9687B7650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44D692B-CCA9-404A-939E-EA0EF3B08FFF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C43BF47-83D6-09E7-3DF6-FEA15E9E8788}"/>
              </a:ext>
            </a:extLst>
          </p:cNvPr>
          <p:cNvGrpSpPr/>
          <p:nvPr/>
        </p:nvGrpSpPr>
        <p:grpSpPr>
          <a:xfrm>
            <a:off x="1024931" y="2473070"/>
            <a:ext cx="7152864" cy="2051377"/>
            <a:chOff x="6557653" y="410859"/>
            <a:chExt cx="5403734" cy="2387894"/>
          </a:xfrm>
        </p:grpSpPr>
        <p:sp>
          <p:nvSpPr>
            <p:cNvPr id="63" name="Rounded Rectangular Callout 62">
              <a:extLst>
                <a:ext uri="{FF2B5EF4-FFF2-40B4-BE49-F238E27FC236}">
                  <a16:creationId xmlns:a16="http://schemas.microsoft.com/office/drawing/2014/main" id="{23B07AD8-A339-E375-A11A-11C7BCADABB0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600F43-513F-41C0-255E-327071CF4DCF}"/>
                </a:ext>
              </a:extLst>
            </p:cNvPr>
            <p:cNvSpPr txBox="1"/>
            <p:nvPr/>
          </p:nvSpPr>
          <p:spPr>
            <a:xfrm>
              <a:off x="6693163" y="666645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How many minutes does each equal segment represent in this number line?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0C1B9C6-A935-1C39-7655-A56FC239FD1F}"/>
              </a:ext>
            </a:extLst>
          </p:cNvPr>
          <p:cNvGrpSpPr/>
          <p:nvPr/>
        </p:nvGrpSpPr>
        <p:grpSpPr>
          <a:xfrm>
            <a:off x="6424907" y="3907233"/>
            <a:ext cx="4712172" cy="1240137"/>
            <a:chOff x="6557654" y="614589"/>
            <a:chExt cx="5445044" cy="1309341"/>
          </a:xfrm>
        </p:grpSpPr>
        <p:sp>
          <p:nvSpPr>
            <p:cNvPr id="66" name="Rounded Rectangular Callout 65">
              <a:extLst>
                <a:ext uri="{FF2B5EF4-FFF2-40B4-BE49-F238E27FC236}">
                  <a16:creationId xmlns:a16="http://schemas.microsoft.com/office/drawing/2014/main" id="{FAE1DA06-2279-A148-895A-FFC83A7143B2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D4AFA44-98F0-C69E-FB8E-505E0A1D5D15}"/>
                </a:ext>
              </a:extLst>
            </p:cNvPr>
            <p:cNvSpPr txBox="1"/>
            <p:nvPr/>
          </p:nvSpPr>
          <p:spPr>
            <a:xfrm>
              <a:off x="6734474" y="699281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Each equal segment represents 5 minutes.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4045282C-783A-9B56-D393-ED8D8DC33734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F3F3A04-F4F8-470C-0EDB-27FFD39F38DC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191F99B-396C-64BD-FA47-0851116A7242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CB600D6-7CA5-B77B-5134-4852340051F0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2402F6A-093C-B0F3-8919-476AC84DA6A3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B089EFF-E182-EC33-D2B5-6C3E568EAB29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9B621A7-A1DE-FD41-37EF-4A88B81A4BF3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1C4212D-80A7-B7B6-9C9B-C0C5F7064A92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344C369-4A32-86B9-A315-F10660FF9F09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C35685C-AE81-2477-F3E5-56080408D9E6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205CB43-3ED3-4AF0-5579-BAFF1C689BCD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6A51887-6F3B-1F01-508F-695EC6F51AE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7CC1B76-6D07-7CEE-5109-8ECDBECD4DBA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BB08B15-0134-30B0-3AF4-D689C4A1D5E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E5AE5D5-FEF5-654C-ED4C-FB536000F1E6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18AAC03-E2EF-5842-840E-46DFDD98EDC4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2EE0CBF-1468-EE2E-1786-6D75339401DA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447A0CB-843A-904E-98D9-24CE9F53135B}"/>
              </a:ext>
            </a:extLst>
          </p:cNvPr>
          <p:cNvGrpSpPr/>
          <p:nvPr/>
        </p:nvGrpSpPr>
        <p:grpSpPr>
          <a:xfrm>
            <a:off x="4478215" y="2263045"/>
            <a:ext cx="7407037" cy="2051375"/>
            <a:chOff x="6388761" y="410859"/>
            <a:chExt cx="5352670" cy="2387893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5F528DD5-2324-3B44-BF70-88FE1A0B2F72}"/>
                </a:ext>
              </a:extLst>
            </p:cNvPr>
            <p:cNvSpPr/>
            <p:nvPr/>
          </p:nvSpPr>
          <p:spPr>
            <a:xfrm>
              <a:off x="6388761" y="410859"/>
              <a:ext cx="5352670" cy="238789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774CEC0-7336-6943-AF92-6A2058208683}"/>
                </a:ext>
              </a:extLst>
            </p:cNvPr>
            <p:cNvSpPr txBox="1"/>
            <p:nvPr/>
          </p:nvSpPr>
          <p:spPr>
            <a:xfrm>
              <a:off x="6448461" y="591479"/>
              <a:ext cx="5240106" cy="1815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3000" b="1" dirty="0">
                  <a:latin typeface="Century Gothic" panose="020B0502020202020204" pitchFamily="34" charset="0"/>
                  <a:ea typeface="HelloAbracadabra" pitchFamily="2" charset="0"/>
                </a:rPr>
                <a:t>We know the:</a:t>
              </a: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600" u="sng" dirty="0">
                  <a:latin typeface="Century Gothic" panose="020B0502020202020204" pitchFamily="34" charset="0"/>
                  <a:ea typeface="HelloAbracadabra" pitchFamily="2" charset="0"/>
                </a:rPr>
                <a:t>End Time: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 Sean woke up at </a:t>
              </a: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7:15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 p.m. </a:t>
              </a:r>
              <a:endParaRPr lang="en-US" sz="2600" b="1" dirty="0">
                <a:latin typeface="Century Gothic" panose="020B0502020202020204" pitchFamily="34" charset="0"/>
                <a:ea typeface="HelloAbracadabra" pitchFamily="2" charset="0"/>
              </a:endParaRP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600" u="sng" dirty="0">
                  <a:latin typeface="Century Gothic" panose="020B0502020202020204" pitchFamily="34" charset="0"/>
                  <a:ea typeface="HelloAbracadabra" pitchFamily="2" charset="0"/>
                </a:rPr>
                <a:t>Elapsed Time: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 He took a nap for </a:t>
              </a: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45 min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. </a:t>
              </a:r>
              <a:endParaRPr lang="en-US" sz="2600" b="1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D564E5A-4C90-7440-8605-0D19000D1247}"/>
              </a:ext>
            </a:extLst>
          </p:cNvPr>
          <p:cNvGrpSpPr/>
          <p:nvPr/>
        </p:nvGrpSpPr>
        <p:grpSpPr>
          <a:xfrm>
            <a:off x="260900" y="2263046"/>
            <a:ext cx="4010905" cy="2051374"/>
            <a:chOff x="6557653" y="410859"/>
            <a:chExt cx="5429308" cy="2387894"/>
          </a:xfrm>
        </p:grpSpPr>
        <p:sp>
          <p:nvSpPr>
            <p:cNvPr id="44" name="Rounded Rectangular Callout 43">
              <a:extLst>
                <a:ext uri="{FF2B5EF4-FFF2-40B4-BE49-F238E27FC236}">
                  <a16:creationId xmlns:a16="http://schemas.microsoft.com/office/drawing/2014/main" id="{BC24FD8E-8D3A-D24A-951F-0C12F9FC811B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7468B7D-B9C0-3D49-BD18-2E6509E85843}"/>
                </a:ext>
              </a:extLst>
            </p:cNvPr>
            <p:cNvSpPr txBox="1"/>
            <p:nvPr/>
          </p:nvSpPr>
          <p:spPr>
            <a:xfrm>
              <a:off x="6718737" y="719856"/>
              <a:ext cx="5268224" cy="155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information </a:t>
              </a:r>
            </a:p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do we know?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your Math Journal.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573185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032B178-E7FB-874D-BCF1-4D8F9CDB9CBD}"/>
              </a:ext>
            </a:extLst>
          </p:cNvPr>
          <p:cNvGrpSpPr/>
          <p:nvPr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E1426EA8-7D02-034E-9746-9F7EBF64C345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E55680E-927E-F14C-BCDB-4B62B23213C5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45-minute nap. He woke up at 7:15 p.m. What time did Sean go to sleep?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54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447A0CB-843A-904E-98D9-24CE9F53135B}"/>
              </a:ext>
            </a:extLst>
          </p:cNvPr>
          <p:cNvGrpSpPr/>
          <p:nvPr/>
        </p:nvGrpSpPr>
        <p:grpSpPr>
          <a:xfrm>
            <a:off x="4478215" y="2450613"/>
            <a:ext cx="7523895" cy="1629017"/>
            <a:chOff x="6388761" y="410859"/>
            <a:chExt cx="5437117" cy="2387893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5F528DD5-2324-3B44-BF70-88FE1A0B2F72}"/>
                </a:ext>
              </a:extLst>
            </p:cNvPr>
            <p:cNvSpPr/>
            <p:nvPr/>
          </p:nvSpPr>
          <p:spPr>
            <a:xfrm>
              <a:off x="6388761" y="410859"/>
              <a:ext cx="5437117" cy="238789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774CEC0-7336-6943-AF92-6A2058208683}"/>
                </a:ext>
              </a:extLst>
            </p:cNvPr>
            <p:cNvSpPr txBox="1"/>
            <p:nvPr/>
          </p:nvSpPr>
          <p:spPr>
            <a:xfrm>
              <a:off x="6473207" y="452221"/>
              <a:ext cx="5268224" cy="2067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2800" b="1" dirty="0">
                  <a:latin typeface="Century Gothic" panose="020B0502020202020204" pitchFamily="34" charset="0"/>
                  <a:ea typeface="HelloAbracadabra" pitchFamily="2" charset="0"/>
                </a:rPr>
                <a:t>We need to find:</a:t>
              </a:r>
            </a:p>
            <a:p>
              <a:pPr marL="457200" indent="-4572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time Sean went to sleep or the </a:t>
              </a:r>
              <a:r>
                <a:rPr lang="en-US" sz="2800" b="1" dirty="0">
                  <a:latin typeface="Century Gothic" panose="020B0502020202020204" pitchFamily="34" charset="0"/>
                  <a:ea typeface="HelloAbracadabra" pitchFamily="2" charset="0"/>
                </a:rPr>
                <a:t>start time</a:t>
              </a:r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D564E5A-4C90-7440-8605-0D19000D1247}"/>
              </a:ext>
            </a:extLst>
          </p:cNvPr>
          <p:cNvGrpSpPr/>
          <p:nvPr/>
        </p:nvGrpSpPr>
        <p:grpSpPr>
          <a:xfrm>
            <a:off x="260901" y="2450614"/>
            <a:ext cx="3950334" cy="1629019"/>
            <a:chOff x="6557653" y="410859"/>
            <a:chExt cx="5347316" cy="2387894"/>
          </a:xfrm>
        </p:grpSpPr>
        <p:sp>
          <p:nvSpPr>
            <p:cNvPr id="44" name="Rounded Rectangular Callout 43">
              <a:extLst>
                <a:ext uri="{FF2B5EF4-FFF2-40B4-BE49-F238E27FC236}">
                  <a16:creationId xmlns:a16="http://schemas.microsoft.com/office/drawing/2014/main" id="{BC24FD8E-8D3A-D24A-951F-0C12F9FC811B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7468B7D-B9C0-3D49-BD18-2E6509E85843}"/>
                </a:ext>
              </a:extLst>
            </p:cNvPr>
            <p:cNvSpPr txBox="1"/>
            <p:nvPr/>
          </p:nvSpPr>
          <p:spPr>
            <a:xfrm>
              <a:off x="6636745" y="656040"/>
              <a:ext cx="5268224" cy="1962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do we need to find?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your  Math Journal.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FE883A9-84E3-BB49-BC36-58252EA21A6F}"/>
              </a:ext>
            </a:extLst>
          </p:cNvPr>
          <p:cNvGrpSpPr/>
          <p:nvPr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86703405-A607-F14E-92F2-1C9478541FFC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59A7C82-125A-044E-A99F-B1A81D121C26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45-minute nap. He woke up at 7:15 p.m. What time did Sean go to sleep?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76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6E0A1-AD2B-5F4D-9AC4-3FB23FC2E1DD}"/>
              </a:ext>
            </a:extLst>
          </p:cNvPr>
          <p:cNvSpPr/>
          <p:nvPr/>
        </p:nvSpPr>
        <p:spPr>
          <a:xfrm>
            <a:off x="2114906" y="248387"/>
            <a:ext cx="8134709" cy="1015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0EE30F-827E-C04B-A259-BA2185CDAFA3}"/>
              </a:ext>
            </a:extLst>
          </p:cNvPr>
          <p:cNvSpPr/>
          <p:nvPr/>
        </p:nvSpPr>
        <p:spPr>
          <a:xfrm>
            <a:off x="2028645" y="166885"/>
            <a:ext cx="8134709" cy="10156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3EB4E-15B1-0B46-83FE-347F57455444}"/>
              </a:ext>
            </a:extLst>
          </p:cNvPr>
          <p:cNvSpPr txBox="1"/>
          <p:nvPr/>
        </p:nvSpPr>
        <p:spPr>
          <a:xfrm>
            <a:off x="2028645" y="143457"/>
            <a:ext cx="8134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TODAY’S OBJECTIVE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D10D59-13D1-C141-95D3-213B2522F906}"/>
              </a:ext>
            </a:extLst>
          </p:cNvPr>
          <p:cNvSpPr txBox="1"/>
          <p:nvPr/>
        </p:nvSpPr>
        <p:spPr>
          <a:xfrm>
            <a:off x="370278" y="2476788"/>
            <a:ext cx="116239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Today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we 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will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use a 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number line to find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the start time </a:t>
            </a:r>
          </a:p>
          <a:p>
            <a:pPr algn="ctr"/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in a problem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9680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447A0CB-843A-904E-98D9-24CE9F53135B}"/>
              </a:ext>
            </a:extLst>
          </p:cNvPr>
          <p:cNvGrpSpPr/>
          <p:nvPr/>
        </p:nvGrpSpPr>
        <p:grpSpPr>
          <a:xfrm>
            <a:off x="4478215" y="2633472"/>
            <a:ext cx="7523895" cy="1537475"/>
            <a:chOff x="6388761" y="410859"/>
            <a:chExt cx="5437117" cy="2387893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5F528DD5-2324-3B44-BF70-88FE1A0B2F72}"/>
                </a:ext>
              </a:extLst>
            </p:cNvPr>
            <p:cNvSpPr/>
            <p:nvPr/>
          </p:nvSpPr>
          <p:spPr>
            <a:xfrm>
              <a:off x="6388761" y="410859"/>
              <a:ext cx="5437117" cy="238789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774CEC0-7336-6943-AF92-6A2058208683}"/>
                </a:ext>
              </a:extLst>
            </p:cNvPr>
            <p:cNvSpPr txBox="1"/>
            <p:nvPr/>
          </p:nvSpPr>
          <p:spPr>
            <a:xfrm>
              <a:off x="6473207" y="760945"/>
              <a:ext cx="5268224" cy="157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800"/>
                </a:spcAft>
              </a:pPr>
              <a:r>
                <a:rPr lang="en-US" sz="3000" dirty="0">
                  <a:latin typeface="Century Gothic" panose="020B0502020202020204" pitchFamily="34" charset="0"/>
                  <a:ea typeface="HelloAbracadabra" pitchFamily="2" charset="0"/>
                </a:rPr>
                <a:t>Locate the end time, or the time Sean woke up on the number line.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D564E5A-4C90-7440-8605-0D19000D1247}"/>
              </a:ext>
            </a:extLst>
          </p:cNvPr>
          <p:cNvGrpSpPr/>
          <p:nvPr/>
        </p:nvGrpSpPr>
        <p:grpSpPr>
          <a:xfrm>
            <a:off x="783771" y="2633473"/>
            <a:ext cx="3343664" cy="1537477"/>
            <a:chOff x="6557653" y="410859"/>
            <a:chExt cx="5268224" cy="2387894"/>
          </a:xfrm>
        </p:grpSpPr>
        <p:sp>
          <p:nvSpPr>
            <p:cNvPr id="44" name="Rounded Rectangular Callout 43">
              <a:extLst>
                <a:ext uri="{FF2B5EF4-FFF2-40B4-BE49-F238E27FC236}">
                  <a16:creationId xmlns:a16="http://schemas.microsoft.com/office/drawing/2014/main" id="{BC24FD8E-8D3A-D24A-951F-0C12F9FC811B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7468B7D-B9C0-3D49-BD18-2E6509E85843}"/>
                </a:ext>
              </a:extLst>
            </p:cNvPr>
            <p:cNvSpPr txBox="1"/>
            <p:nvPr/>
          </p:nvSpPr>
          <p:spPr>
            <a:xfrm>
              <a:off x="6557653" y="806629"/>
              <a:ext cx="5268224" cy="1673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should </a:t>
              </a:r>
            </a:p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we do first?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7FD3D94-3534-FE47-A089-1E20C08C9814}"/>
              </a:ext>
            </a:extLst>
          </p:cNvPr>
          <p:cNvGrpSpPr/>
          <p:nvPr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ABA677D5-16E9-4240-8B3F-B04415F0450B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AEE4C95-C5DA-3B47-BB9F-169022253C4F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45-minute nap. He woke up at 7:15 p.m. What time did Sean go to sleep? 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1164C3A-4D26-39D6-CD26-286D93E268E7}"/>
              </a:ext>
            </a:extLst>
          </p:cNvPr>
          <p:cNvGrpSpPr/>
          <p:nvPr/>
        </p:nvGrpSpPr>
        <p:grpSpPr>
          <a:xfrm>
            <a:off x="5308144" y="5443266"/>
            <a:ext cx="1616826" cy="1236304"/>
            <a:chOff x="5308144" y="5443266"/>
            <a:chExt cx="1616826" cy="1236304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89A304F-EDEB-7E4C-9602-7496424130AC}"/>
                </a:ext>
              </a:extLst>
            </p:cNvPr>
            <p:cNvSpPr txBox="1"/>
            <p:nvPr/>
          </p:nvSpPr>
          <p:spPr>
            <a:xfrm>
              <a:off x="5769895" y="5443266"/>
              <a:ext cx="66442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7:15</a:t>
              </a:r>
              <a:endParaRPr lang="en-US" sz="15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E39E526-401F-8B65-AE62-E01CF3141E7F}"/>
                </a:ext>
              </a:extLst>
            </p:cNvPr>
            <p:cNvSpPr/>
            <p:nvPr/>
          </p:nvSpPr>
          <p:spPr>
            <a:xfrm>
              <a:off x="5308144" y="6075413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End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894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957A853-5209-6646-BA60-FA55897917FB}"/>
              </a:ext>
            </a:extLst>
          </p:cNvPr>
          <p:cNvGrpSpPr/>
          <p:nvPr/>
        </p:nvGrpSpPr>
        <p:grpSpPr>
          <a:xfrm>
            <a:off x="5096401" y="2137309"/>
            <a:ext cx="6588924" cy="1831576"/>
            <a:chOff x="6557654" y="410859"/>
            <a:chExt cx="5546234" cy="2387894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69C70BFA-56AA-D94F-9A6E-3EBFF5CAC1F7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E5B3826-52B7-1E48-A502-1ED5F2C35B24}"/>
                </a:ext>
              </a:extLst>
            </p:cNvPr>
            <p:cNvSpPr txBox="1"/>
            <p:nvPr/>
          </p:nvSpPr>
          <p:spPr>
            <a:xfrm>
              <a:off x="6835664" y="623293"/>
              <a:ext cx="5268224" cy="11636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Starting at 7:15 jump backwards </a:t>
              </a:r>
            </a:p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for 45 minutes.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D452774-6CE4-1F49-A7D8-EAF6FDCF1DB3}"/>
              </a:ext>
            </a:extLst>
          </p:cNvPr>
          <p:cNvGrpSpPr/>
          <p:nvPr/>
        </p:nvGrpSpPr>
        <p:grpSpPr>
          <a:xfrm>
            <a:off x="836951" y="2122804"/>
            <a:ext cx="3827625" cy="1831576"/>
            <a:chOff x="6557653" y="410859"/>
            <a:chExt cx="5268224" cy="2387894"/>
          </a:xfrm>
        </p:grpSpPr>
        <p:sp>
          <p:nvSpPr>
            <p:cNvPr id="57" name="Rounded Rectangular Callout 56">
              <a:extLst>
                <a:ext uri="{FF2B5EF4-FFF2-40B4-BE49-F238E27FC236}">
                  <a16:creationId xmlns:a16="http://schemas.microsoft.com/office/drawing/2014/main" id="{E9FD9845-7E77-9140-8F50-3258ED1F6E4B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E4F7A92-55AF-4848-8EE5-425F6B761407}"/>
                </a:ext>
              </a:extLst>
            </p:cNvPr>
            <p:cNvSpPr txBox="1"/>
            <p:nvPr/>
          </p:nvSpPr>
          <p:spPr>
            <a:xfrm>
              <a:off x="6557653" y="881375"/>
              <a:ext cx="5268224" cy="1253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What’s the next step?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12221A7-07AE-2F45-8443-1B4F262C17F6}"/>
              </a:ext>
            </a:extLst>
          </p:cNvPr>
          <p:cNvGrpSpPr/>
          <p:nvPr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93" name="Rounded Rectangular Callout 92">
              <a:extLst>
                <a:ext uri="{FF2B5EF4-FFF2-40B4-BE49-F238E27FC236}">
                  <a16:creationId xmlns:a16="http://schemas.microsoft.com/office/drawing/2014/main" id="{9E2496A1-BA73-3043-89E3-6FC06DD52C7A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055B4DD7-D865-F140-82D8-A84B753EBB72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45-minute nap. He woke up at 7:15 p.m. What time did Sean go to sleep? </a:t>
              </a: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55E7F83D-80F2-D240-BE23-86DBF2F95174}"/>
              </a:ext>
            </a:extLst>
          </p:cNvPr>
          <p:cNvSpPr txBox="1"/>
          <p:nvPr/>
        </p:nvSpPr>
        <p:spPr>
          <a:xfrm>
            <a:off x="5769895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A09E7FD-75A8-C040-A621-759FE42DE520}"/>
              </a:ext>
            </a:extLst>
          </p:cNvPr>
          <p:cNvGrpSpPr/>
          <p:nvPr/>
        </p:nvGrpSpPr>
        <p:grpSpPr>
          <a:xfrm>
            <a:off x="4855040" y="4633408"/>
            <a:ext cx="1435199" cy="1486789"/>
            <a:chOff x="3448020" y="4461959"/>
            <a:chExt cx="1204574" cy="1486789"/>
          </a:xfrm>
        </p:grpSpPr>
        <p:sp>
          <p:nvSpPr>
            <p:cNvPr id="103" name="Arrow: Circular 23">
              <a:extLst>
                <a:ext uri="{FF2B5EF4-FFF2-40B4-BE49-F238E27FC236}">
                  <a16:creationId xmlns:a16="http://schemas.microsoft.com/office/drawing/2014/main" id="{25F5069F-430E-024E-8D2D-923186109750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64DC51F-B99F-A244-B4BB-EB1C7219255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7C113DC5-0CD5-4A41-A949-16CFF5D490EB}"/>
              </a:ext>
            </a:extLst>
          </p:cNvPr>
          <p:cNvGrpSpPr/>
          <p:nvPr/>
        </p:nvGrpSpPr>
        <p:grpSpPr>
          <a:xfrm>
            <a:off x="904689" y="4622117"/>
            <a:ext cx="899063" cy="1486789"/>
            <a:chOff x="3448021" y="4461959"/>
            <a:chExt cx="1038299" cy="1486789"/>
          </a:xfrm>
        </p:grpSpPr>
        <p:sp>
          <p:nvSpPr>
            <p:cNvPr id="127" name="Arrow: Circular 23">
              <a:extLst>
                <a:ext uri="{FF2B5EF4-FFF2-40B4-BE49-F238E27FC236}">
                  <a16:creationId xmlns:a16="http://schemas.microsoft.com/office/drawing/2014/main" id="{D9A9264E-5F6B-384B-A239-E4784DF219EA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796E684-9CEB-0B48-A2D7-B0B853B06AA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6D3842E-E109-254B-BA44-2F68B29281D8}"/>
              </a:ext>
            </a:extLst>
          </p:cNvPr>
          <p:cNvGrpSpPr/>
          <p:nvPr/>
        </p:nvGrpSpPr>
        <p:grpSpPr>
          <a:xfrm>
            <a:off x="3793990" y="4630933"/>
            <a:ext cx="1346404" cy="1486789"/>
            <a:chOff x="3448021" y="4461959"/>
            <a:chExt cx="1038299" cy="1486789"/>
          </a:xfrm>
        </p:grpSpPr>
        <p:sp>
          <p:nvSpPr>
            <p:cNvPr id="82" name="Arrow: Circular 23">
              <a:extLst>
                <a:ext uri="{FF2B5EF4-FFF2-40B4-BE49-F238E27FC236}">
                  <a16:creationId xmlns:a16="http://schemas.microsoft.com/office/drawing/2014/main" id="{E6DA9B98-BE9E-3D46-BDEB-A1751B9B369F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1744B076-3037-CE41-B0DD-C5C1B2649BC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E4B8594-8413-9D4C-B9BB-E2F67F67E301}"/>
              </a:ext>
            </a:extLst>
          </p:cNvPr>
          <p:cNvGrpSpPr/>
          <p:nvPr/>
        </p:nvGrpSpPr>
        <p:grpSpPr>
          <a:xfrm>
            <a:off x="2745397" y="4630933"/>
            <a:ext cx="1346404" cy="1486789"/>
            <a:chOff x="3448021" y="4461959"/>
            <a:chExt cx="1038299" cy="1486789"/>
          </a:xfrm>
        </p:grpSpPr>
        <p:sp>
          <p:nvSpPr>
            <p:cNvPr id="96" name="Arrow: Circular 23">
              <a:extLst>
                <a:ext uri="{FF2B5EF4-FFF2-40B4-BE49-F238E27FC236}">
                  <a16:creationId xmlns:a16="http://schemas.microsoft.com/office/drawing/2014/main" id="{613BFD2A-EBAA-E84F-815A-86CDC70314A5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64D6B35-62EB-1742-AED3-B62D2612DF2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3B052C9-B508-0E48-A8FF-E9DA3DB78A61}"/>
              </a:ext>
            </a:extLst>
          </p:cNvPr>
          <p:cNvGrpSpPr/>
          <p:nvPr/>
        </p:nvGrpSpPr>
        <p:grpSpPr>
          <a:xfrm>
            <a:off x="1544086" y="4668444"/>
            <a:ext cx="1462657" cy="1485036"/>
            <a:chOff x="3345144" y="4461959"/>
            <a:chExt cx="1127949" cy="1485036"/>
          </a:xfrm>
        </p:grpSpPr>
        <p:sp>
          <p:nvSpPr>
            <p:cNvPr id="131" name="Arrow: Circular 23">
              <a:extLst>
                <a:ext uri="{FF2B5EF4-FFF2-40B4-BE49-F238E27FC236}">
                  <a16:creationId xmlns:a16="http://schemas.microsoft.com/office/drawing/2014/main" id="{C477C7A3-7F2D-DD4B-ADF8-9F9546D09330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A070E661-1AB8-BE40-9252-DE3D9C23710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33" name="TextBox 132">
            <a:extLst>
              <a:ext uri="{FF2B5EF4-FFF2-40B4-BE49-F238E27FC236}">
                <a16:creationId xmlns:a16="http://schemas.microsoft.com/office/drawing/2014/main" id="{9EEEE908-931F-4A4D-9028-4D191D58636E}"/>
              </a:ext>
            </a:extLst>
          </p:cNvPr>
          <p:cNvSpPr txBox="1"/>
          <p:nvPr/>
        </p:nvSpPr>
        <p:spPr>
          <a:xfrm>
            <a:off x="5393077" y="3264604"/>
            <a:ext cx="62586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Century Gothic" panose="020B0502020202020204" pitchFamily="34" charset="0"/>
                <a:ea typeface="HelloAbracadabra" pitchFamily="2" charset="0"/>
              </a:rPr>
              <a:t>Why jump backwards?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5A59320-67D7-404E-95F9-0AF5B5B8650C}"/>
              </a:ext>
            </a:extLst>
          </p:cNvPr>
          <p:cNvSpPr txBox="1"/>
          <p:nvPr/>
        </p:nvSpPr>
        <p:spPr>
          <a:xfrm>
            <a:off x="5127105" y="4040686"/>
            <a:ext cx="6339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  <a:ea typeface="HelloAbracadabra" pitchFamily="2" charset="0"/>
              </a:rPr>
              <a:t>Record in your Math Journal.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36B089F-D643-C65A-CD07-80711DA5C772}"/>
              </a:ext>
            </a:extLst>
          </p:cNvPr>
          <p:cNvSpPr/>
          <p:nvPr/>
        </p:nvSpPr>
        <p:spPr>
          <a:xfrm>
            <a:off x="5308144" y="607541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9B1D9F4-F83C-C1AD-549D-CB138105C94D}"/>
              </a:ext>
            </a:extLst>
          </p:cNvPr>
          <p:cNvSpPr txBox="1"/>
          <p:nvPr/>
        </p:nvSpPr>
        <p:spPr>
          <a:xfrm>
            <a:off x="1041835" y="5826544"/>
            <a:ext cx="5029200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45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56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34" grpId="0"/>
      <p:bldP spid="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12221A7-07AE-2F45-8443-1B4F262C17F6}"/>
              </a:ext>
            </a:extLst>
          </p:cNvPr>
          <p:cNvGrpSpPr/>
          <p:nvPr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93" name="Rounded Rectangular Callout 92">
              <a:extLst>
                <a:ext uri="{FF2B5EF4-FFF2-40B4-BE49-F238E27FC236}">
                  <a16:creationId xmlns:a16="http://schemas.microsoft.com/office/drawing/2014/main" id="{9E2496A1-BA73-3043-89E3-6FC06DD52C7A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055B4DD7-D865-F140-82D8-A84B753EBB72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45-minute nap. He woke up at 7:15 p.m. What time did Sean go to sleep? </a:t>
              </a: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55E7F83D-80F2-D240-BE23-86DBF2F95174}"/>
              </a:ext>
            </a:extLst>
          </p:cNvPr>
          <p:cNvSpPr txBox="1"/>
          <p:nvPr/>
        </p:nvSpPr>
        <p:spPr>
          <a:xfrm>
            <a:off x="5769895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A09E7FD-75A8-C040-A621-759FE42DE520}"/>
              </a:ext>
            </a:extLst>
          </p:cNvPr>
          <p:cNvGrpSpPr/>
          <p:nvPr/>
        </p:nvGrpSpPr>
        <p:grpSpPr>
          <a:xfrm>
            <a:off x="4855040" y="4633408"/>
            <a:ext cx="1435199" cy="1486789"/>
            <a:chOff x="3448020" y="4461959"/>
            <a:chExt cx="1204574" cy="1486789"/>
          </a:xfrm>
        </p:grpSpPr>
        <p:sp>
          <p:nvSpPr>
            <p:cNvPr id="103" name="Arrow: Circular 23">
              <a:extLst>
                <a:ext uri="{FF2B5EF4-FFF2-40B4-BE49-F238E27FC236}">
                  <a16:creationId xmlns:a16="http://schemas.microsoft.com/office/drawing/2014/main" id="{25F5069F-430E-024E-8D2D-923186109750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64DC51F-B99F-A244-B4BB-EB1C7219255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7C113DC5-0CD5-4A41-A949-16CFF5D490EB}"/>
              </a:ext>
            </a:extLst>
          </p:cNvPr>
          <p:cNvGrpSpPr/>
          <p:nvPr/>
        </p:nvGrpSpPr>
        <p:grpSpPr>
          <a:xfrm>
            <a:off x="904689" y="4622117"/>
            <a:ext cx="899063" cy="1486789"/>
            <a:chOff x="3448021" y="4461959"/>
            <a:chExt cx="1038299" cy="1486789"/>
          </a:xfrm>
        </p:grpSpPr>
        <p:sp>
          <p:nvSpPr>
            <p:cNvPr id="127" name="Arrow: Circular 23">
              <a:extLst>
                <a:ext uri="{FF2B5EF4-FFF2-40B4-BE49-F238E27FC236}">
                  <a16:creationId xmlns:a16="http://schemas.microsoft.com/office/drawing/2014/main" id="{D9A9264E-5F6B-384B-A239-E4784DF219EA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796E684-9CEB-0B48-A2D7-B0B853B06AA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6D3842E-E109-254B-BA44-2F68B29281D8}"/>
              </a:ext>
            </a:extLst>
          </p:cNvPr>
          <p:cNvGrpSpPr/>
          <p:nvPr/>
        </p:nvGrpSpPr>
        <p:grpSpPr>
          <a:xfrm>
            <a:off x="3793990" y="4630933"/>
            <a:ext cx="1346404" cy="1486789"/>
            <a:chOff x="3448021" y="4461959"/>
            <a:chExt cx="1038299" cy="1486789"/>
          </a:xfrm>
        </p:grpSpPr>
        <p:sp>
          <p:nvSpPr>
            <p:cNvPr id="82" name="Arrow: Circular 23">
              <a:extLst>
                <a:ext uri="{FF2B5EF4-FFF2-40B4-BE49-F238E27FC236}">
                  <a16:creationId xmlns:a16="http://schemas.microsoft.com/office/drawing/2014/main" id="{E6DA9B98-BE9E-3D46-BDEB-A1751B9B369F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1744B076-3037-CE41-B0DD-C5C1B2649BC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E4B8594-8413-9D4C-B9BB-E2F67F67E301}"/>
              </a:ext>
            </a:extLst>
          </p:cNvPr>
          <p:cNvGrpSpPr/>
          <p:nvPr/>
        </p:nvGrpSpPr>
        <p:grpSpPr>
          <a:xfrm>
            <a:off x="2745397" y="4630933"/>
            <a:ext cx="1346404" cy="1486789"/>
            <a:chOff x="3448021" y="4461959"/>
            <a:chExt cx="1038299" cy="1486789"/>
          </a:xfrm>
        </p:grpSpPr>
        <p:sp>
          <p:nvSpPr>
            <p:cNvPr id="96" name="Arrow: Circular 23">
              <a:extLst>
                <a:ext uri="{FF2B5EF4-FFF2-40B4-BE49-F238E27FC236}">
                  <a16:creationId xmlns:a16="http://schemas.microsoft.com/office/drawing/2014/main" id="{613BFD2A-EBAA-E84F-815A-86CDC70314A5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64D6B35-62EB-1742-AED3-B62D2612DF2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3B052C9-B508-0E48-A8FF-E9DA3DB78A61}"/>
              </a:ext>
            </a:extLst>
          </p:cNvPr>
          <p:cNvGrpSpPr/>
          <p:nvPr/>
        </p:nvGrpSpPr>
        <p:grpSpPr>
          <a:xfrm>
            <a:off x="1544086" y="4668444"/>
            <a:ext cx="1462657" cy="1485036"/>
            <a:chOff x="3345144" y="4461959"/>
            <a:chExt cx="1127949" cy="1485036"/>
          </a:xfrm>
        </p:grpSpPr>
        <p:sp>
          <p:nvSpPr>
            <p:cNvPr id="131" name="Arrow: Circular 23">
              <a:extLst>
                <a:ext uri="{FF2B5EF4-FFF2-40B4-BE49-F238E27FC236}">
                  <a16:creationId xmlns:a16="http://schemas.microsoft.com/office/drawing/2014/main" id="{C477C7A3-7F2D-DD4B-ADF8-9F9546D09330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A070E661-1AB8-BE40-9252-DE3D9C23710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7AE423F-8D45-8C4F-8ACA-BDC146C6CF48}"/>
              </a:ext>
            </a:extLst>
          </p:cNvPr>
          <p:cNvGrpSpPr/>
          <p:nvPr/>
        </p:nvGrpSpPr>
        <p:grpSpPr>
          <a:xfrm>
            <a:off x="1332942" y="2022658"/>
            <a:ext cx="5281542" cy="2051377"/>
            <a:chOff x="6557653" y="410859"/>
            <a:chExt cx="5268224" cy="2387894"/>
          </a:xfrm>
        </p:grpSpPr>
        <p:sp>
          <p:nvSpPr>
            <p:cNvPr id="65" name="Rounded Rectangular Callout 64">
              <a:extLst>
                <a:ext uri="{FF2B5EF4-FFF2-40B4-BE49-F238E27FC236}">
                  <a16:creationId xmlns:a16="http://schemas.microsoft.com/office/drawing/2014/main" id="{1230766C-D934-854E-B276-17BBA4E30E7B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B5C7289-3E61-E74A-97FB-1FF8D9A57B82}"/>
                </a:ext>
              </a:extLst>
            </p:cNvPr>
            <p:cNvSpPr txBox="1"/>
            <p:nvPr/>
          </p:nvSpPr>
          <p:spPr>
            <a:xfrm>
              <a:off x="6557653" y="817514"/>
              <a:ext cx="5268224" cy="1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time did Sean go to sleep?</a:t>
              </a:r>
            </a:p>
          </p:txBody>
        </p: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280B16F-88CB-616F-535C-CA02EF7508AA}"/>
              </a:ext>
            </a:extLst>
          </p:cNvPr>
          <p:cNvSpPr/>
          <p:nvPr/>
        </p:nvSpPr>
        <p:spPr>
          <a:xfrm>
            <a:off x="5308144" y="607541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F7AD495-2900-32EF-0719-95516FB5C554}"/>
              </a:ext>
            </a:extLst>
          </p:cNvPr>
          <p:cNvGrpSpPr/>
          <p:nvPr/>
        </p:nvGrpSpPr>
        <p:grpSpPr>
          <a:xfrm>
            <a:off x="193500" y="5394974"/>
            <a:ext cx="1616826" cy="1268996"/>
            <a:chOff x="193500" y="5394974"/>
            <a:chExt cx="1616826" cy="1268996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6BEC43B5-CB39-B242-9910-2C82296B58CD}"/>
                </a:ext>
              </a:extLst>
            </p:cNvPr>
            <p:cNvSpPr txBox="1"/>
            <p:nvPr/>
          </p:nvSpPr>
          <p:spPr>
            <a:xfrm>
              <a:off x="389759" y="5394974"/>
              <a:ext cx="9208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6:30</a:t>
              </a:r>
              <a:endParaRPr lang="en-US" sz="20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AC8A099-2F15-9B02-811A-9145F9B4DE63}"/>
                </a:ext>
              </a:extLst>
            </p:cNvPr>
            <p:cNvSpPr/>
            <p:nvPr/>
          </p:nvSpPr>
          <p:spPr>
            <a:xfrm>
              <a:off x="193500" y="6059813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Time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C3CE884-6AF1-7341-876A-7AC767311827}"/>
              </a:ext>
            </a:extLst>
          </p:cNvPr>
          <p:cNvGrpSpPr/>
          <p:nvPr/>
        </p:nvGrpSpPr>
        <p:grpSpPr>
          <a:xfrm>
            <a:off x="5913393" y="3153391"/>
            <a:ext cx="5326480" cy="1401799"/>
            <a:chOff x="6329995" y="410857"/>
            <a:chExt cx="5505422" cy="2788689"/>
          </a:xfrm>
        </p:grpSpPr>
        <p:sp>
          <p:nvSpPr>
            <p:cNvPr id="62" name="Rounded Rectangular Callout 61">
              <a:extLst>
                <a:ext uri="{FF2B5EF4-FFF2-40B4-BE49-F238E27FC236}">
                  <a16:creationId xmlns:a16="http://schemas.microsoft.com/office/drawing/2014/main" id="{CF5C1B91-3410-7E45-81A7-A155560364CD}"/>
                </a:ext>
              </a:extLst>
            </p:cNvPr>
            <p:cNvSpPr/>
            <p:nvPr/>
          </p:nvSpPr>
          <p:spPr>
            <a:xfrm>
              <a:off x="6557654" y="410857"/>
              <a:ext cx="5268224" cy="2788689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15EBD79-BFF0-BF4C-87A6-C35D68FC0407}"/>
                </a:ext>
              </a:extLst>
            </p:cNvPr>
            <p:cNvSpPr txBox="1"/>
            <p:nvPr/>
          </p:nvSpPr>
          <p:spPr>
            <a:xfrm>
              <a:off x="6329995" y="741400"/>
              <a:ext cx="5505422" cy="214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He went to sleep at </a:t>
              </a:r>
            </a:p>
            <a:p>
              <a:pPr algn="ctr"/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6:30 p.m.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5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12221A7-07AE-2F45-8443-1B4F262C17F6}"/>
              </a:ext>
            </a:extLst>
          </p:cNvPr>
          <p:cNvGrpSpPr/>
          <p:nvPr/>
        </p:nvGrpSpPr>
        <p:grpSpPr>
          <a:xfrm>
            <a:off x="3535798" y="158310"/>
            <a:ext cx="8017067" cy="1075499"/>
            <a:chOff x="2544223" y="4661193"/>
            <a:chExt cx="9928578" cy="2045997"/>
          </a:xfrm>
        </p:grpSpPr>
        <p:sp>
          <p:nvSpPr>
            <p:cNvPr id="93" name="Rounded Rectangular Callout 92">
              <a:extLst>
                <a:ext uri="{FF2B5EF4-FFF2-40B4-BE49-F238E27FC236}">
                  <a16:creationId xmlns:a16="http://schemas.microsoft.com/office/drawing/2014/main" id="{9E2496A1-BA73-3043-89E3-6FC06DD52C7A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055B4DD7-D865-F140-82D8-A84B753EBB72}"/>
                </a:ext>
              </a:extLst>
            </p:cNvPr>
            <p:cNvSpPr/>
            <p:nvPr/>
          </p:nvSpPr>
          <p:spPr>
            <a:xfrm>
              <a:off x="2650576" y="4854409"/>
              <a:ext cx="9822225" cy="1697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Sean took a 45-minute nap. He woke up at 7:15 p.m. What time did Sean go to sleep? </a:t>
              </a: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55E7F83D-80F2-D240-BE23-86DBF2F95174}"/>
              </a:ext>
            </a:extLst>
          </p:cNvPr>
          <p:cNvSpPr txBox="1"/>
          <p:nvPr/>
        </p:nvSpPr>
        <p:spPr>
          <a:xfrm>
            <a:off x="5769895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A09E7FD-75A8-C040-A621-759FE42DE520}"/>
              </a:ext>
            </a:extLst>
          </p:cNvPr>
          <p:cNvGrpSpPr/>
          <p:nvPr/>
        </p:nvGrpSpPr>
        <p:grpSpPr>
          <a:xfrm>
            <a:off x="4855040" y="4633408"/>
            <a:ext cx="1435199" cy="1486789"/>
            <a:chOff x="3448020" y="4461959"/>
            <a:chExt cx="1204574" cy="1486789"/>
          </a:xfrm>
        </p:grpSpPr>
        <p:sp>
          <p:nvSpPr>
            <p:cNvPr id="103" name="Arrow: Circular 23">
              <a:extLst>
                <a:ext uri="{FF2B5EF4-FFF2-40B4-BE49-F238E27FC236}">
                  <a16:creationId xmlns:a16="http://schemas.microsoft.com/office/drawing/2014/main" id="{25F5069F-430E-024E-8D2D-923186109750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64DC51F-B99F-A244-B4BB-EB1C7219255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7C113DC5-0CD5-4A41-A949-16CFF5D490EB}"/>
              </a:ext>
            </a:extLst>
          </p:cNvPr>
          <p:cNvGrpSpPr/>
          <p:nvPr/>
        </p:nvGrpSpPr>
        <p:grpSpPr>
          <a:xfrm>
            <a:off x="904689" y="4622117"/>
            <a:ext cx="899063" cy="1486789"/>
            <a:chOff x="3448021" y="4461959"/>
            <a:chExt cx="1038299" cy="1486789"/>
          </a:xfrm>
        </p:grpSpPr>
        <p:sp>
          <p:nvSpPr>
            <p:cNvPr id="127" name="Arrow: Circular 23">
              <a:extLst>
                <a:ext uri="{FF2B5EF4-FFF2-40B4-BE49-F238E27FC236}">
                  <a16:creationId xmlns:a16="http://schemas.microsoft.com/office/drawing/2014/main" id="{D9A9264E-5F6B-384B-A239-E4784DF219EA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796E684-9CEB-0B48-A2D7-B0B853B06AA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6D3842E-E109-254B-BA44-2F68B29281D8}"/>
              </a:ext>
            </a:extLst>
          </p:cNvPr>
          <p:cNvGrpSpPr/>
          <p:nvPr/>
        </p:nvGrpSpPr>
        <p:grpSpPr>
          <a:xfrm>
            <a:off x="3793990" y="4630933"/>
            <a:ext cx="1346404" cy="1486789"/>
            <a:chOff x="3448021" y="4461959"/>
            <a:chExt cx="1038299" cy="1486789"/>
          </a:xfrm>
        </p:grpSpPr>
        <p:sp>
          <p:nvSpPr>
            <p:cNvPr id="82" name="Arrow: Circular 23">
              <a:extLst>
                <a:ext uri="{FF2B5EF4-FFF2-40B4-BE49-F238E27FC236}">
                  <a16:creationId xmlns:a16="http://schemas.microsoft.com/office/drawing/2014/main" id="{E6DA9B98-BE9E-3D46-BDEB-A1751B9B369F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1744B076-3037-CE41-B0DD-C5C1B2649BC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E4B8594-8413-9D4C-B9BB-E2F67F67E301}"/>
              </a:ext>
            </a:extLst>
          </p:cNvPr>
          <p:cNvGrpSpPr/>
          <p:nvPr/>
        </p:nvGrpSpPr>
        <p:grpSpPr>
          <a:xfrm>
            <a:off x="2745397" y="4630933"/>
            <a:ext cx="1346404" cy="1486789"/>
            <a:chOff x="3448021" y="4461959"/>
            <a:chExt cx="1038299" cy="1486789"/>
          </a:xfrm>
        </p:grpSpPr>
        <p:sp>
          <p:nvSpPr>
            <p:cNvPr id="96" name="Arrow: Circular 23">
              <a:extLst>
                <a:ext uri="{FF2B5EF4-FFF2-40B4-BE49-F238E27FC236}">
                  <a16:creationId xmlns:a16="http://schemas.microsoft.com/office/drawing/2014/main" id="{613BFD2A-EBAA-E84F-815A-86CDC70314A5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64D6B35-62EB-1742-AED3-B62D2612DF2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3B052C9-B508-0E48-A8FF-E9DA3DB78A61}"/>
              </a:ext>
            </a:extLst>
          </p:cNvPr>
          <p:cNvGrpSpPr/>
          <p:nvPr/>
        </p:nvGrpSpPr>
        <p:grpSpPr>
          <a:xfrm>
            <a:off x="1544086" y="4668444"/>
            <a:ext cx="1462657" cy="1485036"/>
            <a:chOff x="3345144" y="4461959"/>
            <a:chExt cx="1127949" cy="1485036"/>
          </a:xfrm>
        </p:grpSpPr>
        <p:sp>
          <p:nvSpPr>
            <p:cNvPr id="131" name="Arrow: Circular 23">
              <a:extLst>
                <a:ext uri="{FF2B5EF4-FFF2-40B4-BE49-F238E27FC236}">
                  <a16:creationId xmlns:a16="http://schemas.microsoft.com/office/drawing/2014/main" id="{C477C7A3-7F2D-DD4B-ADF8-9F9546D09330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A070E661-1AB8-BE40-9252-DE3D9C23710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280B16F-88CB-616F-535C-CA02EF7508AA}"/>
              </a:ext>
            </a:extLst>
          </p:cNvPr>
          <p:cNvSpPr/>
          <p:nvPr/>
        </p:nvSpPr>
        <p:spPr>
          <a:xfrm>
            <a:off x="5308144" y="607541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F7AD495-2900-32EF-0719-95516FB5C554}"/>
              </a:ext>
            </a:extLst>
          </p:cNvPr>
          <p:cNvGrpSpPr/>
          <p:nvPr/>
        </p:nvGrpSpPr>
        <p:grpSpPr>
          <a:xfrm>
            <a:off x="193500" y="5394974"/>
            <a:ext cx="1616826" cy="1268996"/>
            <a:chOff x="193500" y="5394974"/>
            <a:chExt cx="1616826" cy="1268996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6BEC43B5-CB39-B242-9910-2C82296B58CD}"/>
                </a:ext>
              </a:extLst>
            </p:cNvPr>
            <p:cNvSpPr txBox="1"/>
            <p:nvPr/>
          </p:nvSpPr>
          <p:spPr>
            <a:xfrm>
              <a:off x="389759" y="5394974"/>
              <a:ext cx="9208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6:30</a:t>
              </a:r>
              <a:endParaRPr lang="en-US" sz="20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AC8A099-2F15-9B02-811A-9145F9B4DE63}"/>
                </a:ext>
              </a:extLst>
            </p:cNvPr>
            <p:cNvSpPr/>
            <p:nvPr/>
          </p:nvSpPr>
          <p:spPr>
            <a:xfrm>
              <a:off x="193500" y="6059813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Time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E3409FF6-DD2E-E85F-7496-002A1E907BCF}"/>
              </a:ext>
            </a:extLst>
          </p:cNvPr>
          <p:cNvGrpSpPr/>
          <p:nvPr/>
        </p:nvGrpSpPr>
        <p:grpSpPr>
          <a:xfrm>
            <a:off x="2515181" y="2366593"/>
            <a:ext cx="7494114" cy="1505792"/>
            <a:chOff x="6557653" y="410859"/>
            <a:chExt cx="5268224" cy="2387894"/>
          </a:xfrm>
        </p:grpSpPr>
        <p:sp>
          <p:nvSpPr>
            <p:cNvPr id="110" name="Rounded Rectangular Callout 109">
              <a:extLst>
                <a:ext uri="{FF2B5EF4-FFF2-40B4-BE49-F238E27FC236}">
                  <a16:creationId xmlns:a16="http://schemas.microsoft.com/office/drawing/2014/main" id="{3F204DC7-8492-3983-6F1C-C74DB7C64127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1795BF62-C46E-3363-F54A-8DB90BCFF7B6}"/>
                </a:ext>
              </a:extLst>
            </p:cNvPr>
            <p:cNvSpPr txBox="1"/>
            <p:nvPr/>
          </p:nvSpPr>
          <p:spPr>
            <a:xfrm>
              <a:off x="6875184" y="699648"/>
              <a:ext cx="4633160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Did you jump along the number line in a different way? Explain.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861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6BBF5C-B940-3747-B08F-E428FF5E6F67}"/>
              </a:ext>
            </a:extLst>
          </p:cNvPr>
          <p:cNvGrpSpPr/>
          <p:nvPr/>
        </p:nvGrpSpPr>
        <p:grpSpPr>
          <a:xfrm>
            <a:off x="200722" y="960466"/>
            <a:ext cx="11611180" cy="8256245"/>
            <a:chOff x="200722" y="960466"/>
            <a:chExt cx="11611180" cy="825624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027255A-24F1-A643-843F-2F84BC7B52C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 rot="1851997">
              <a:off x="2985075" y="960466"/>
              <a:ext cx="8826827" cy="8256245"/>
              <a:chOff x="-665131" y="1319646"/>
              <a:chExt cx="5556742" cy="5902666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229C85D-F641-5E47-A4A7-B1B56BC42C63}"/>
                  </a:ext>
                </a:extLst>
              </p:cNvPr>
              <p:cNvSpPr/>
              <p:nvPr userDrawn="1"/>
            </p:nvSpPr>
            <p:spPr>
              <a:xfrm>
                <a:off x="804314" y="1319646"/>
                <a:ext cx="2693730" cy="1347287"/>
              </a:xfrm>
              <a:prstGeom prst="rect">
                <a:avLst/>
              </a:prstGeom>
              <a:solidFill>
                <a:srgbClr val="FFF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" name="Picture 7" descr="A black and white logo&#10;&#10;Description automatically generated with medium confidence">
                <a:extLst>
                  <a:ext uri="{FF2B5EF4-FFF2-40B4-BE49-F238E27FC236}">
                    <a16:creationId xmlns:a16="http://schemas.microsoft.com/office/drawing/2014/main" id="{6D07F853-0C43-334A-921B-760E1943525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578771">
                <a:off x="-665131" y="1665563"/>
                <a:ext cx="5556742" cy="5556749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AF9D4BA-717C-0C46-9F39-CAEA2DB2146E}"/>
                </a:ext>
              </a:extLst>
            </p:cNvPr>
            <p:cNvGrpSpPr/>
            <p:nvPr/>
          </p:nvGrpSpPr>
          <p:grpSpPr>
            <a:xfrm>
              <a:off x="200722" y="960850"/>
              <a:ext cx="11072813" cy="923330"/>
              <a:chOff x="1314447" y="4229741"/>
              <a:chExt cx="11072813" cy="923330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270517C-899D-1A4A-84B6-5CF693789655}"/>
                  </a:ext>
                </a:extLst>
              </p:cNvPr>
              <p:cNvSpPr/>
              <p:nvPr userDrawn="1"/>
            </p:nvSpPr>
            <p:spPr>
              <a:xfrm>
                <a:off x="4416875" y="4830645"/>
                <a:ext cx="7053944" cy="212276"/>
              </a:xfrm>
              <a:prstGeom prst="rect">
                <a:avLst/>
              </a:prstGeom>
              <a:solidFill>
                <a:srgbClr val="00F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700B7FA-3C7B-3144-9510-DD630AD63FFA}"/>
                  </a:ext>
                </a:extLst>
              </p:cNvPr>
              <p:cNvSpPr/>
              <p:nvPr/>
            </p:nvSpPr>
            <p:spPr>
              <a:xfrm>
                <a:off x="1314447" y="4229741"/>
                <a:ext cx="1107281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5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LET’S DO ONE MORE TOGETHER…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5131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FF2684-0EB0-3047-ABD4-F0B8297BB812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30" name="Picture 29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84AAAD61-A697-9047-91E6-EA311A553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58AF277-BE63-E148-9424-432E39E3902F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8:55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C7D73E9-AE30-E842-8611-50FF841B3ABD}"/>
              </a:ext>
            </a:extLst>
          </p:cNvPr>
          <p:cNvGrpSpPr/>
          <p:nvPr/>
        </p:nvGrpSpPr>
        <p:grpSpPr>
          <a:xfrm>
            <a:off x="4502000" y="3020821"/>
            <a:ext cx="7445947" cy="1815340"/>
            <a:chOff x="6388761" y="410859"/>
            <a:chExt cx="5380788" cy="2387893"/>
          </a:xfrm>
        </p:grpSpPr>
        <p:sp>
          <p:nvSpPr>
            <p:cNvPr id="90" name="Rounded Rectangular Callout 89">
              <a:extLst>
                <a:ext uri="{FF2B5EF4-FFF2-40B4-BE49-F238E27FC236}">
                  <a16:creationId xmlns:a16="http://schemas.microsoft.com/office/drawing/2014/main" id="{E0CB46F2-F728-0B40-8377-313663798BF0}"/>
                </a:ext>
              </a:extLst>
            </p:cNvPr>
            <p:cNvSpPr/>
            <p:nvPr/>
          </p:nvSpPr>
          <p:spPr>
            <a:xfrm>
              <a:off x="6388761" y="410859"/>
              <a:ext cx="5352670" cy="238789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C36AA8A-F026-7149-A00D-7C3B1D0DDB4B}"/>
                </a:ext>
              </a:extLst>
            </p:cNvPr>
            <p:cNvSpPr txBox="1"/>
            <p:nvPr/>
          </p:nvSpPr>
          <p:spPr>
            <a:xfrm>
              <a:off x="6501325" y="629399"/>
              <a:ext cx="5268224" cy="1970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3000" b="1" dirty="0">
                  <a:latin typeface="Century Gothic" panose="020B0502020202020204" pitchFamily="34" charset="0"/>
                  <a:ea typeface="HelloAbracadabra" pitchFamily="2" charset="0"/>
                </a:rPr>
                <a:t>We know the:</a:t>
              </a: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u="sng" dirty="0">
                  <a:latin typeface="Century Gothic" panose="020B0502020202020204" pitchFamily="34" charset="0"/>
                  <a:ea typeface="HelloAbracadabra" pitchFamily="2" charset="0"/>
                </a:rPr>
                <a:t>End Time</a:t>
              </a:r>
              <a:r>
                <a:rPr lang="en-US" sz="2400" dirty="0">
                  <a:latin typeface="Century Gothic" panose="020B0502020202020204" pitchFamily="34" charset="0"/>
                  <a:ea typeface="HelloAbracadabra" pitchFamily="2" charset="0"/>
                </a:rPr>
                <a:t> - The movie ended at </a:t>
              </a:r>
              <a:r>
                <a:rPr lang="en-US" sz="2400" b="1" dirty="0">
                  <a:latin typeface="Century Gothic" panose="020B0502020202020204" pitchFamily="34" charset="0"/>
                  <a:ea typeface="HelloAbracadabra" pitchFamily="2" charset="0"/>
                </a:rPr>
                <a:t>8:55</a:t>
              </a:r>
              <a:r>
                <a:rPr lang="en-US" sz="2400" dirty="0"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u="sng" dirty="0">
                  <a:latin typeface="Century Gothic" panose="020B0502020202020204" pitchFamily="34" charset="0"/>
                  <a:ea typeface="HelloAbracadabra" pitchFamily="2" charset="0"/>
                </a:rPr>
                <a:t>Elapsed Time</a:t>
              </a:r>
              <a:r>
                <a:rPr lang="en-US" sz="2400" dirty="0">
                  <a:latin typeface="Century Gothic" panose="020B0502020202020204" pitchFamily="34" charset="0"/>
                  <a:ea typeface="HelloAbracadabra" pitchFamily="2" charset="0"/>
                </a:rPr>
                <a:t> - The movie was </a:t>
              </a:r>
              <a:r>
                <a:rPr lang="en-US" sz="2400" b="1" dirty="0">
                  <a:latin typeface="Century Gothic" panose="020B0502020202020204" pitchFamily="34" charset="0"/>
                  <a:ea typeface="HelloAbracadabra" pitchFamily="2" charset="0"/>
                </a:rPr>
                <a:t>70 min.</a:t>
              </a:r>
              <a:r>
                <a:rPr lang="en-US" sz="2400" dirty="0">
                  <a:latin typeface="Century Gothic" panose="020B0502020202020204" pitchFamily="34" charset="0"/>
                  <a:ea typeface="HelloAbracadabra" pitchFamily="2" charset="0"/>
                </a:rPr>
                <a:t> long.</a:t>
              </a:r>
              <a:endParaRPr lang="en-US" sz="2400" b="1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2C09F9-1DDB-EE46-B240-D2595335FDA5}"/>
              </a:ext>
            </a:extLst>
          </p:cNvPr>
          <p:cNvGrpSpPr/>
          <p:nvPr/>
        </p:nvGrpSpPr>
        <p:grpSpPr>
          <a:xfrm>
            <a:off x="3440544" y="157562"/>
            <a:ext cx="8581115" cy="1569659"/>
            <a:chOff x="2426589" y="4661183"/>
            <a:chExt cx="10406051" cy="1838876"/>
          </a:xfrm>
        </p:grpSpPr>
        <p:sp>
          <p:nvSpPr>
            <p:cNvPr id="45" name="Rounded Rectangular Callout 44">
              <a:extLst>
                <a:ext uri="{FF2B5EF4-FFF2-40B4-BE49-F238E27FC236}">
                  <a16:creationId xmlns:a16="http://schemas.microsoft.com/office/drawing/2014/main" id="{3CBC322A-A7AC-A643-9261-684EE8500D5A}"/>
                </a:ext>
              </a:extLst>
            </p:cNvPr>
            <p:cNvSpPr/>
            <p:nvPr/>
          </p:nvSpPr>
          <p:spPr>
            <a:xfrm rot="10800000">
              <a:off x="2426589" y="4661183"/>
              <a:ext cx="10406050" cy="1838876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B8B3CB1C-29E3-554D-856D-841E6D6CF64D}"/>
                </a:ext>
              </a:extLst>
            </p:cNvPr>
            <p:cNvSpPr/>
            <p:nvPr/>
          </p:nvSpPr>
          <p:spPr>
            <a:xfrm>
              <a:off x="2575132" y="4752055"/>
              <a:ext cx="10257508" cy="1622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movie ended at the time on the clock. It was 70 minutes long. What time did the movie begin?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C902CFF-3527-904A-9D63-21599DDF5B69}"/>
              </a:ext>
            </a:extLst>
          </p:cNvPr>
          <p:cNvGrpSpPr/>
          <p:nvPr/>
        </p:nvGrpSpPr>
        <p:grpSpPr>
          <a:xfrm>
            <a:off x="495439" y="6143478"/>
            <a:ext cx="11240219" cy="457200"/>
            <a:chOff x="475890" y="4902095"/>
            <a:chExt cx="11240219" cy="457200"/>
          </a:xfrm>
        </p:grpSpPr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A5F64C21-BA60-354B-93FF-A9617D667FB1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F7291A11-D326-D941-8C23-7AA40E0A5C0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191B7FF5-5DF8-E043-A2F1-9CE4310F3E4A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7DA8F529-C5C2-9D41-9F7F-483A9E5318D3}"/>
              </a:ext>
            </a:extLst>
          </p:cNvPr>
          <p:cNvSpPr txBox="1"/>
          <p:nvPr/>
        </p:nvSpPr>
        <p:spPr>
          <a:xfrm>
            <a:off x="144825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A6BC48C-DCE0-EF4F-81EE-F06D404349CF}"/>
              </a:ext>
            </a:extLst>
          </p:cNvPr>
          <p:cNvSpPr txBox="1"/>
          <p:nvPr/>
        </p:nvSpPr>
        <p:spPr>
          <a:xfrm>
            <a:off x="10561436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11" name="Table 13">
            <a:extLst>
              <a:ext uri="{FF2B5EF4-FFF2-40B4-BE49-F238E27FC236}">
                <a16:creationId xmlns:a16="http://schemas.microsoft.com/office/drawing/2014/main" id="{4F758854-79C1-8C47-8DFD-B515D4F48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272618"/>
              </p:ext>
            </p:extLst>
          </p:nvPr>
        </p:nvGraphicFramePr>
        <p:xfrm>
          <a:off x="1044480" y="6197099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2" name="TextBox 111">
            <a:extLst>
              <a:ext uri="{FF2B5EF4-FFF2-40B4-BE49-F238E27FC236}">
                <a16:creationId xmlns:a16="http://schemas.microsoft.com/office/drawing/2014/main" id="{AC120969-7C9C-EB46-A467-C479086B3157}"/>
              </a:ext>
            </a:extLst>
          </p:cNvPr>
          <p:cNvSpPr txBox="1"/>
          <p:nvPr/>
        </p:nvSpPr>
        <p:spPr>
          <a:xfrm>
            <a:off x="1829609" y="585942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AE8BB3C-191E-FA45-923E-2B9A73F47B23}"/>
              </a:ext>
            </a:extLst>
          </p:cNvPr>
          <p:cNvSpPr txBox="1"/>
          <p:nvPr/>
        </p:nvSpPr>
        <p:spPr>
          <a:xfrm>
            <a:off x="2379772" y="5859429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985BCF2-BBEB-AE4F-9FF5-E973475F6F4C}"/>
              </a:ext>
            </a:extLst>
          </p:cNvPr>
          <p:cNvSpPr txBox="1"/>
          <p:nvPr/>
        </p:nvSpPr>
        <p:spPr>
          <a:xfrm>
            <a:off x="2980269" y="5858333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B299DF01-9BB5-FA44-8782-88B513F60E83}"/>
              </a:ext>
            </a:extLst>
          </p:cNvPr>
          <p:cNvSpPr txBox="1"/>
          <p:nvPr/>
        </p:nvSpPr>
        <p:spPr>
          <a:xfrm>
            <a:off x="3543077" y="5858332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1C9FD8A-691B-C845-AA07-9A49D46789EA}"/>
              </a:ext>
            </a:extLst>
          </p:cNvPr>
          <p:cNvSpPr txBox="1"/>
          <p:nvPr/>
        </p:nvSpPr>
        <p:spPr>
          <a:xfrm>
            <a:off x="4108074" y="5858332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FEA6AA25-BAF8-134D-8F70-127A6EED8491}"/>
              </a:ext>
            </a:extLst>
          </p:cNvPr>
          <p:cNvSpPr txBox="1"/>
          <p:nvPr/>
        </p:nvSpPr>
        <p:spPr>
          <a:xfrm>
            <a:off x="4663568" y="5857236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33F4ABA-D75F-FA46-AFDF-98F115CE223A}"/>
              </a:ext>
            </a:extLst>
          </p:cNvPr>
          <p:cNvSpPr txBox="1"/>
          <p:nvPr/>
        </p:nvSpPr>
        <p:spPr>
          <a:xfrm>
            <a:off x="5241408" y="5857236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53AE242-C43F-3840-AC5A-A28B3AA4F841}"/>
              </a:ext>
            </a:extLst>
          </p:cNvPr>
          <p:cNvSpPr txBox="1"/>
          <p:nvPr/>
        </p:nvSpPr>
        <p:spPr>
          <a:xfrm>
            <a:off x="5788993" y="5856140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F5474799-91C1-E549-A79B-33B6AFC00D54}"/>
              </a:ext>
            </a:extLst>
          </p:cNvPr>
          <p:cNvSpPr txBox="1"/>
          <p:nvPr/>
        </p:nvSpPr>
        <p:spPr>
          <a:xfrm>
            <a:off x="6318203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C15DBCD-8C7A-A64E-8C28-C0ED63CE15D4}"/>
              </a:ext>
            </a:extLst>
          </p:cNvPr>
          <p:cNvSpPr txBox="1"/>
          <p:nvPr/>
        </p:nvSpPr>
        <p:spPr>
          <a:xfrm>
            <a:off x="6886059" y="585613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66FB2A2-D0D0-824D-B5F3-BFBC9EB0AF59}"/>
              </a:ext>
            </a:extLst>
          </p:cNvPr>
          <p:cNvSpPr txBox="1"/>
          <p:nvPr/>
        </p:nvSpPr>
        <p:spPr>
          <a:xfrm>
            <a:off x="7451531" y="5857236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61BE1B77-1E68-4B49-95AF-446527696E22}"/>
              </a:ext>
            </a:extLst>
          </p:cNvPr>
          <p:cNvSpPr txBox="1"/>
          <p:nvPr/>
        </p:nvSpPr>
        <p:spPr>
          <a:xfrm>
            <a:off x="8024488" y="585614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1F21B69-771F-924F-A844-AC6D37F74BA6}"/>
              </a:ext>
            </a:extLst>
          </p:cNvPr>
          <p:cNvSpPr txBox="1"/>
          <p:nvPr/>
        </p:nvSpPr>
        <p:spPr>
          <a:xfrm>
            <a:off x="8575550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D125D0F-082F-2842-95C3-9733EEEF11F8}"/>
              </a:ext>
            </a:extLst>
          </p:cNvPr>
          <p:cNvSpPr txBox="1"/>
          <p:nvPr/>
        </p:nvSpPr>
        <p:spPr>
          <a:xfrm>
            <a:off x="9131694" y="585613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A66B4E3-9473-2C48-903A-B77C803A1F20}"/>
              </a:ext>
            </a:extLst>
          </p:cNvPr>
          <p:cNvSpPr txBox="1"/>
          <p:nvPr/>
        </p:nvSpPr>
        <p:spPr>
          <a:xfrm>
            <a:off x="9743402" y="5860188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90565CE-B9C8-4348-837F-FFA8C8EAC2EE}"/>
              </a:ext>
            </a:extLst>
          </p:cNvPr>
          <p:cNvSpPr txBox="1"/>
          <p:nvPr/>
        </p:nvSpPr>
        <p:spPr>
          <a:xfrm>
            <a:off x="10274170" y="5860188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6523C04-11D6-4742-AE72-3A42CDEB316E}"/>
              </a:ext>
            </a:extLst>
          </p:cNvPr>
          <p:cNvSpPr txBox="1"/>
          <p:nvPr/>
        </p:nvSpPr>
        <p:spPr>
          <a:xfrm>
            <a:off x="1131195" y="5861664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8ADCC4A-5313-2E77-3940-D5B9E9754559}"/>
              </a:ext>
            </a:extLst>
          </p:cNvPr>
          <p:cNvGrpSpPr/>
          <p:nvPr/>
        </p:nvGrpSpPr>
        <p:grpSpPr>
          <a:xfrm>
            <a:off x="284650" y="2904311"/>
            <a:ext cx="3974840" cy="2051374"/>
            <a:chOff x="6557653" y="410859"/>
            <a:chExt cx="5380489" cy="2387894"/>
          </a:xfrm>
        </p:grpSpPr>
        <p:sp>
          <p:nvSpPr>
            <p:cNvPr id="48" name="Rounded Rectangular Callout 47">
              <a:extLst>
                <a:ext uri="{FF2B5EF4-FFF2-40B4-BE49-F238E27FC236}">
                  <a16:creationId xmlns:a16="http://schemas.microsoft.com/office/drawing/2014/main" id="{D4CA554D-10EF-A27E-CA1F-E7DF4B15FD90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42F0358-426A-EB15-6573-8DF93D736102}"/>
                </a:ext>
              </a:extLst>
            </p:cNvPr>
            <p:cNvSpPr txBox="1"/>
            <p:nvPr/>
          </p:nvSpPr>
          <p:spPr>
            <a:xfrm>
              <a:off x="6669918" y="778225"/>
              <a:ext cx="5268224" cy="155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information do we know?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your Math Journal.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179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3FCD831-6264-5D43-931C-E50470151007}"/>
              </a:ext>
            </a:extLst>
          </p:cNvPr>
          <p:cNvGrpSpPr/>
          <p:nvPr/>
        </p:nvGrpSpPr>
        <p:grpSpPr>
          <a:xfrm>
            <a:off x="4608845" y="3328521"/>
            <a:ext cx="6951786" cy="1488412"/>
            <a:chOff x="6388761" y="410859"/>
            <a:chExt cx="5437117" cy="2387893"/>
          </a:xfrm>
        </p:grpSpPr>
        <p:sp>
          <p:nvSpPr>
            <p:cNvPr id="43" name="Rounded Rectangular Callout 42">
              <a:extLst>
                <a:ext uri="{FF2B5EF4-FFF2-40B4-BE49-F238E27FC236}">
                  <a16:creationId xmlns:a16="http://schemas.microsoft.com/office/drawing/2014/main" id="{33F4193D-AA93-B941-921C-FABEBEF14A5F}"/>
                </a:ext>
              </a:extLst>
            </p:cNvPr>
            <p:cNvSpPr/>
            <p:nvPr/>
          </p:nvSpPr>
          <p:spPr>
            <a:xfrm>
              <a:off x="6388761" y="410859"/>
              <a:ext cx="5437117" cy="238789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16BA7BB-5198-1A43-BDC5-8DE829EA58F4}"/>
                </a:ext>
              </a:extLst>
            </p:cNvPr>
            <p:cNvSpPr txBox="1"/>
            <p:nvPr/>
          </p:nvSpPr>
          <p:spPr>
            <a:xfrm>
              <a:off x="6473207" y="572060"/>
              <a:ext cx="5268224" cy="211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We need to find:</a:t>
              </a:r>
            </a:p>
            <a:p>
              <a:pPr marL="457200" indent="-4572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The time the movie began or the </a:t>
              </a: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start time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C1B8792-A486-7340-A9F2-551F866EBA3A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49" name="Picture 48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22A6A305-8BAE-D948-981A-54DE911BA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A57D698-3B6C-A142-815D-628AEADD782F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8:55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AC21527-BBB0-574D-9332-F37E7BE9DC6A}"/>
              </a:ext>
            </a:extLst>
          </p:cNvPr>
          <p:cNvGrpSpPr/>
          <p:nvPr/>
        </p:nvGrpSpPr>
        <p:grpSpPr>
          <a:xfrm>
            <a:off x="3440544" y="157562"/>
            <a:ext cx="8581115" cy="1569659"/>
            <a:chOff x="2426589" y="4661183"/>
            <a:chExt cx="10406051" cy="1838876"/>
          </a:xfrm>
        </p:grpSpPr>
        <p:sp>
          <p:nvSpPr>
            <p:cNvPr id="52" name="Rounded Rectangular Callout 51">
              <a:extLst>
                <a:ext uri="{FF2B5EF4-FFF2-40B4-BE49-F238E27FC236}">
                  <a16:creationId xmlns:a16="http://schemas.microsoft.com/office/drawing/2014/main" id="{CA322E62-3142-A44C-B66D-5DF603214B8B}"/>
                </a:ext>
              </a:extLst>
            </p:cNvPr>
            <p:cNvSpPr/>
            <p:nvPr/>
          </p:nvSpPr>
          <p:spPr>
            <a:xfrm rot="10800000">
              <a:off x="2426589" y="4661183"/>
              <a:ext cx="10406050" cy="1838876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2F9D0FF-5ABE-4D46-A271-6456C0D8A2C9}"/>
                </a:ext>
              </a:extLst>
            </p:cNvPr>
            <p:cNvSpPr/>
            <p:nvPr/>
          </p:nvSpPr>
          <p:spPr>
            <a:xfrm>
              <a:off x="2575132" y="4752055"/>
              <a:ext cx="10257508" cy="1622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movie ended at the time on the clock. It was 70 minutes long. What time did the movie begin?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883241F4-25DE-0B42-9B7D-348D309F9F0B}"/>
              </a:ext>
            </a:extLst>
          </p:cNvPr>
          <p:cNvGrpSpPr/>
          <p:nvPr/>
        </p:nvGrpSpPr>
        <p:grpSpPr>
          <a:xfrm>
            <a:off x="495439" y="6143478"/>
            <a:ext cx="11240219" cy="457200"/>
            <a:chOff x="475890" y="4902095"/>
            <a:chExt cx="11240219" cy="457200"/>
          </a:xfrm>
        </p:grpSpPr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1F69FA80-144D-6345-879C-10747F0B14C0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F7E70C28-BB30-3F49-A490-175ED5E7D093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F47FCC1D-CF2C-8442-9298-4022B38AD4F6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E7E98944-CBE1-7549-BBD8-AD78CC88ED5D}"/>
              </a:ext>
            </a:extLst>
          </p:cNvPr>
          <p:cNvSpPr txBox="1"/>
          <p:nvPr/>
        </p:nvSpPr>
        <p:spPr>
          <a:xfrm>
            <a:off x="144825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DC11FC1-FB85-A04A-8DBF-DCE5C619ECF3}"/>
              </a:ext>
            </a:extLst>
          </p:cNvPr>
          <p:cNvSpPr txBox="1"/>
          <p:nvPr/>
        </p:nvSpPr>
        <p:spPr>
          <a:xfrm>
            <a:off x="10561436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12" name="Table 13">
            <a:extLst>
              <a:ext uri="{FF2B5EF4-FFF2-40B4-BE49-F238E27FC236}">
                <a16:creationId xmlns:a16="http://schemas.microsoft.com/office/drawing/2014/main" id="{384E701F-6847-8A4D-8593-8AEA551B4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22069"/>
              </p:ext>
            </p:extLst>
          </p:nvPr>
        </p:nvGraphicFramePr>
        <p:xfrm>
          <a:off x="1044480" y="6197099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3" name="TextBox 112">
            <a:extLst>
              <a:ext uri="{FF2B5EF4-FFF2-40B4-BE49-F238E27FC236}">
                <a16:creationId xmlns:a16="http://schemas.microsoft.com/office/drawing/2014/main" id="{B63171EA-173E-A84E-8499-FDB255F5BEB8}"/>
              </a:ext>
            </a:extLst>
          </p:cNvPr>
          <p:cNvSpPr txBox="1"/>
          <p:nvPr/>
        </p:nvSpPr>
        <p:spPr>
          <a:xfrm>
            <a:off x="1829609" y="585942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0905A24-731A-6848-A42A-804ABB0A4389}"/>
              </a:ext>
            </a:extLst>
          </p:cNvPr>
          <p:cNvSpPr txBox="1"/>
          <p:nvPr/>
        </p:nvSpPr>
        <p:spPr>
          <a:xfrm>
            <a:off x="2379772" y="5859429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55AB727-D2E3-A248-81B2-C54F23AA98E9}"/>
              </a:ext>
            </a:extLst>
          </p:cNvPr>
          <p:cNvSpPr txBox="1"/>
          <p:nvPr/>
        </p:nvSpPr>
        <p:spPr>
          <a:xfrm>
            <a:off x="2980269" y="5858333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514D6FE-3F68-4948-AE96-34D6587830FD}"/>
              </a:ext>
            </a:extLst>
          </p:cNvPr>
          <p:cNvSpPr txBox="1"/>
          <p:nvPr/>
        </p:nvSpPr>
        <p:spPr>
          <a:xfrm>
            <a:off x="3543077" y="5858332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BAC63FA-EE7D-814E-82C9-C9281D101E9E}"/>
              </a:ext>
            </a:extLst>
          </p:cNvPr>
          <p:cNvSpPr txBox="1"/>
          <p:nvPr/>
        </p:nvSpPr>
        <p:spPr>
          <a:xfrm>
            <a:off x="4108074" y="5858332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0751F3B6-6571-4D43-A519-69B1811849FD}"/>
              </a:ext>
            </a:extLst>
          </p:cNvPr>
          <p:cNvSpPr txBox="1"/>
          <p:nvPr/>
        </p:nvSpPr>
        <p:spPr>
          <a:xfrm>
            <a:off x="4663568" y="5857236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C68A667-EEED-8E4F-9CE4-E18881F01905}"/>
              </a:ext>
            </a:extLst>
          </p:cNvPr>
          <p:cNvSpPr txBox="1"/>
          <p:nvPr/>
        </p:nvSpPr>
        <p:spPr>
          <a:xfrm>
            <a:off x="5241408" y="5857236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638A896-7371-CE48-98A8-4B4596F5DD87}"/>
              </a:ext>
            </a:extLst>
          </p:cNvPr>
          <p:cNvSpPr txBox="1"/>
          <p:nvPr/>
        </p:nvSpPr>
        <p:spPr>
          <a:xfrm>
            <a:off x="5788993" y="5856140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5AE32CC-72BF-B540-AA3D-EA6A26441C76}"/>
              </a:ext>
            </a:extLst>
          </p:cNvPr>
          <p:cNvSpPr txBox="1"/>
          <p:nvPr/>
        </p:nvSpPr>
        <p:spPr>
          <a:xfrm>
            <a:off x="6318203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C023925-3A8D-D64A-B27B-4A0E399660B5}"/>
              </a:ext>
            </a:extLst>
          </p:cNvPr>
          <p:cNvSpPr txBox="1"/>
          <p:nvPr/>
        </p:nvSpPr>
        <p:spPr>
          <a:xfrm>
            <a:off x="6886059" y="585613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31EAE3E-3F17-9948-AB3D-DF920FB3E050}"/>
              </a:ext>
            </a:extLst>
          </p:cNvPr>
          <p:cNvSpPr txBox="1"/>
          <p:nvPr/>
        </p:nvSpPr>
        <p:spPr>
          <a:xfrm>
            <a:off x="7451531" y="5857236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CA2A7EE-76D7-D848-9B4C-4A52D5186CBD}"/>
              </a:ext>
            </a:extLst>
          </p:cNvPr>
          <p:cNvSpPr txBox="1"/>
          <p:nvPr/>
        </p:nvSpPr>
        <p:spPr>
          <a:xfrm>
            <a:off x="8024488" y="585614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2B49399-454D-5644-9A37-875FE7755354}"/>
              </a:ext>
            </a:extLst>
          </p:cNvPr>
          <p:cNvSpPr txBox="1"/>
          <p:nvPr/>
        </p:nvSpPr>
        <p:spPr>
          <a:xfrm>
            <a:off x="8575550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D9019FB-C63B-8E4B-B10D-0415EA1E5E98}"/>
              </a:ext>
            </a:extLst>
          </p:cNvPr>
          <p:cNvSpPr txBox="1"/>
          <p:nvPr/>
        </p:nvSpPr>
        <p:spPr>
          <a:xfrm>
            <a:off x="9131694" y="585613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8E14F72-4C11-8640-BD75-4F17F97C7594}"/>
              </a:ext>
            </a:extLst>
          </p:cNvPr>
          <p:cNvSpPr txBox="1"/>
          <p:nvPr/>
        </p:nvSpPr>
        <p:spPr>
          <a:xfrm>
            <a:off x="9743402" y="5860188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F5C7567-99D6-AB4F-A75D-2868D54DD926}"/>
              </a:ext>
            </a:extLst>
          </p:cNvPr>
          <p:cNvSpPr txBox="1"/>
          <p:nvPr/>
        </p:nvSpPr>
        <p:spPr>
          <a:xfrm>
            <a:off x="10274170" y="5860188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C7CDDCF4-37BE-2F47-A507-AE9616A21382}"/>
              </a:ext>
            </a:extLst>
          </p:cNvPr>
          <p:cNvSpPr txBox="1"/>
          <p:nvPr/>
        </p:nvSpPr>
        <p:spPr>
          <a:xfrm>
            <a:off x="1131195" y="5861664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B47F96B6-59D1-4ECE-10EB-FFA6C58FF0E6}"/>
              </a:ext>
            </a:extLst>
          </p:cNvPr>
          <p:cNvGrpSpPr/>
          <p:nvPr/>
        </p:nvGrpSpPr>
        <p:grpSpPr>
          <a:xfrm>
            <a:off x="325795" y="3244676"/>
            <a:ext cx="4031488" cy="1629019"/>
            <a:chOff x="6557653" y="410859"/>
            <a:chExt cx="5457170" cy="2387894"/>
          </a:xfrm>
        </p:grpSpPr>
        <p:sp>
          <p:nvSpPr>
            <p:cNvPr id="55" name="Rounded Rectangular Callout 54">
              <a:extLst>
                <a:ext uri="{FF2B5EF4-FFF2-40B4-BE49-F238E27FC236}">
                  <a16:creationId xmlns:a16="http://schemas.microsoft.com/office/drawing/2014/main" id="{D6724CDB-3DA9-ECD7-D054-577092E08F70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E35E777-0966-EA6F-94FD-3F53192EA1F2}"/>
                </a:ext>
              </a:extLst>
            </p:cNvPr>
            <p:cNvSpPr txBox="1"/>
            <p:nvPr/>
          </p:nvSpPr>
          <p:spPr>
            <a:xfrm>
              <a:off x="6746599" y="592025"/>
              <a:ext cx="5268224" cy="1962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do we need to find?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your Math Journal.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3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70CB01A1-4444-7B48-B70C-969497B73B29}"/>
              </a:ext>
            </a:extLst>
          </p:cNvPr>
          <p:cNvGrpSpPr/>
          <p:nvPr/>
        </p:nvGrpSpPr>
        <p:grpSpPr>
          <a:xfrm>
            <a:off x="3608861" y="2983539"/>
            <a:ext cx="5679051" cy="1102732"/>
            <a:chOff x="6557653" y="410859"/>
            <a:chExt cx="5268224" cy="2387894"/>
          </a:xfrm>
        </p:grpSpPr>
        <p:sp>
          <p:nvSpPr>
            <p:cNvPr id="119" name="Rounded Rectangular Callout 118">
              <a:extLst>
                <a:ext uri="{FF2B5EF4-FFF2-40B4-BE49-F238E27FC236}">
                  <a16:creationId xmlns:a16="http://schemas.microsoft.com/office/drawing/2014/main" id="{368BC8D4-28A8-4A47-8F06-52D7E3F4E09E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1892A4B-2777-4F41-8986-72084E2F3C9B}"/>
                </a:ext>
              </a:extLst>
            </p:cNvPr>
            <p:cNvSpPr txBox="1"/>
            <p:nvPr/>
          </p:nvSpPr>
          <p:spPr>
            <a:xfrm>
              <a:off x="6557653" y="856469"/>
              <a:ext cx="5268224" cy="1266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Solve in your </a:t>
              </a: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Math Journal</a:t>
              </a: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19778DF-C917-1E4F-ACBE-3824669A69D5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117" name="Picture 116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879CF36E-37C9-454C-8176-75B9CB2E8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6DE45CFC-CCC3-3D4B-B71C-28321E065222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8:55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F4C7496-FD22-F546-A3C7-5CFA134F4F32}"/>
              </a:ext>
            </a:extLst>
          </p:cNvPr>
          <p:cNvGrpSpPr/>
          <p:nvPr/>
        </p:nvGrpSpPr>
        <p:grpSpPr>
          <a:xfrm>
            <a:off x="3440544" y="157562"/>
            <a:ext cx="8581115" cy="1569659"/>
            <a:chOff x="2426589" y="4661183"/>
            <a:chExt cx="10406051" cy="1838876"/>
          </a:xfrm>
        </p:grpSpPr>
        <p:sp>
          <p:nvSpPr>
            <p:cNvPr id="123" name="Rounded Rectangular Callout 122">
              <a:extLst>
                <a:ext uri="{FF2B5EF4-FFF2-40B4-BE49-F238E27FC236}">
                  <a16:creationId xmlns:a16="http://schemas.microsoft.com/office/drawing/2014/main" id="{E57AF0E1-4248-2F41-A289-A5200E6AC575}"/>
                </a:ext>
              </a:extLst>
            </p:cNvPr>
            <p:cNvSpPr/>
            <p:nvPr/>
          </p:nvSpPr>
          <p:spPr>
            <a:xfrm rot="10800000">
              <a:off x="2426589" y="4661183"/>
              <a:ext cx="10406050" cy="1838876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BB6D82C-15BE-6D43-AC5A-E252E0324CF1}"/>
                </a:ext>
              </a:extLst>
            </p:cNvPr>
            <p:cNvSpPr/>
            <p:nvPr/>
          </p:nvSpPr>
          <p:spPr>
            <a:xfrm>
              <a:off x="2575132" y="4752055"/>
              <a:ext cx="10257508" cy="1622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movie ended at the time on the clock. It was 70 minutes long. What time did the movie begin?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03F3E59B-3F0A-B646-8CB4-ADB10B03F554}"/>
              </a:ext>
            </a:extLst>
          </p:cNvPr>
          <p:cNvGrpSpPr/>
          <p:nvPr/>
        </p:nvGrpSpPr>
        <p:grpSpPr>
          <a:xfrm>
            <a:off x="495439" y="6143478"/>
            <a:ext cx="11240219" cy="457200"/>
            <a:chOff x="475890" y="4902095"/>
            <a:chExt cx="11240219" cy="457200"/>
          </a:xfrm>
        </p:grpSpPr>
        <p:cxnSp>
          <p:nvCxnSpPr>
            <p:cNvPr id="150" name="Straight Arrow Connector 149">
              <a:extLst>
                <a:ext uri="{FF2B5EF4-FFF2-40B4-BE49-F238E27FC236}">
                  <a16:creationId xmlns:a16="http://schemas.microsoft.com/office/drawing/2014/main" id="{BB00B6B4-8E05-8440-8263-3BB98DBA7DD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D74DA3C6-0255-904E-AF3F-040152EF42E5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>
              <a:extLst>
                <a:ext uri="{FF2B5EF4-FFF2-40B4-BE49-F238E27FC236}">
                  <a16:creationId xmlns:a16="http://schemas.microsoft.com/office/drawing/2014/main" id="{03ADF7DE-6CEE-E341-81FC-9E83837B4650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>
            <a:extLst>
              <a:ext uri="{FF2B5EF4-FFF2-40B4-BE49-F238E27FC236}">
                <a16:creationId xmlns:a16="http://schemas.microsoft.com/office/drawing/2014/main" id="{406FD046-8762-6B46-9370-1CADA5B57629}"/>
              </a:ext>
            </a:extLst>
          </p:cNvPr>
          <p:cNvSpPr txBox="1"/>
          <p:nvPr/>
        </p:nvSpPr>
        <p:spPr>
          <a:xfrm>
            <a:off x="144825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FC401AD-5072-DF42-A5FF-FB7958270950}"/>
              </a:ext>
            </a:extLst>
          </p:cNvPr>
          <p:cNvSpPr txBox="1"/>
          <p:nvPr/>
        </p:nvSpPr>
        <p:spPr>
          <a:xfrm>
            <a:off x="10561436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55" name="Table 13">
            <a:extLst>
              <a:ext uri="{FF2B5EF4-FFF2-40B4-BE49-F238E27FC236}">
                <a16:creationId xmlns:a16="http://schemas.microsoft.com/office/drawing/2014/main" id="{7ED0C9DC-1B29-734F-A4C2-2EBAAB325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22069"/>
              </p:ext>
            </p:extLst>
          </p:nvPr>
        </p:nvGraphicFramePr>
        <p:xfrm>
          <a:off x="1044480" y="6197099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56" name="TextBox 155">
            <a:extLst>
              <a:ext uri="{FF2B5EF4-FFF2-40B4-BE49-F238E27FC236}">
                <a16:creationId xmlns:a16="http://schemas.microsoft.com/office/drawing/2014/main" id="{2943466F-1EB9-1F47-9317-806120C12F96}"/>
              </a:ext>
            </a:extLst>
          </p:cNvPr>
          <p:cNvSpPr txBox="1"/>
          <p:nvPr/>
        </p:nvSpPr>
        <p:spPr>
          <a:xfrm>
            <a:off x="1829609" y="585942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B9617859-1778-384B-A900-D2A2665DEF77}"/>
              </a:ext>
            </a:extLst>
          </p:cNvPr>
          <p:cNvSpPr txBox="1"/>
          <p:nvPr/>
        </p:nvSpPr>
        <p:spPr>
          <a:xfrm>
            <a:off x="2379772" y="5859429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579AF36-E096-4A4D-A5A3-9FD0E1456AF2}"/>
              </a:ext>
            </a:extLst>
          </p:cNvPr>
          <p:cNvSpPr txBox="1"/>
          <p:nvPr/>
        </p:nvSpPr>
        <p:spPr>
          <a:xfrm>
            <a:off x="2980269" y="5858333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B3C5E79-8BE1-D94F-B061-194FA4F9637B}"/>
              </a:ext>
            </a:extLst>
          </p:cNvPr>
          <p:cNvSpPr txBox="1"/>
          <p:nvPr/>
        </p:nvSpPr>
        <p:spPr>
          <a:xfrm>
            <a:off x="3543077" y="5858332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66CA1C3-65A2-DC4E-B62C-06613E044273}"/>
              </a:ext>
            </a:extLst>
          </p:cNvPr>
          <p:cNvSpPr txBox="1"/>
          <p:nvPr/>
        </p:nvSpPr>
        <p:spPr>
          <a:xfrm>
            <a:off x="4108074" y="5858332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27C3A-8C4C-BA4C-84FC-19BE22A40444}"/>
              </a:ext>
            </a:extLst>
          </p:cNvPr>
          <p:cNvSpPr txBox="1"/>
          <p:nvPr/>
        </p:nvSpPr>
        <p:spPr>
          <a:xfrm>
            <a:off x="4663568" y="5857236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147F7BEB-7845-7B40-A117-DB8A6D95E7B9}"/>
              </a:ext>
            </a:extLst>
          </p:cNvPr>
          <p:cNvSpPr txBox="1"/>
          <p:nvPr/>
        </p:nvSpPr>
        <p:spPr>
          <a:xfrm>
            <a:off x="5241408" y="5857236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70D0201-B223-5F4E-95B4-14164BFCC24D}"/>
              </a:ext>
            </a:extLst>
          </p:cNvPr>
          <p:cNvSpPr txBox="1"/>
          <p:nvPr/>
        </p:nvSpPr>
        <p:spPr>
          <a:xfrm>
            <a:off x="5788993" y="5856140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006582B-C0CE-084F-9CEB-D84FDE0FF259}"/>
              </a:ext>
            </a:extLst>
          </p:cNvPr>
          <p:cNvSpPr txBox="1"/>
          <p:nvPr/>
        </p:nvSpPr>
        <p:spPr>
          <a:xfrm>
            <a:off x="6318203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4BC3BDF-EF6B-E74F-8A54-70C37CAC3391}"/>
              </a:ext>
            </a:extLst>
          </p:cNvPr>
          <p:cNvSpPr txBox="1"/>
          <p:nvPr/>
        </p:nvSpPr>
        <p:spPr>
          <a:xfrm>
            <a:off x="6886059" y="585613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8E08E2-F29C-D94F-BA3A-2EFBB23C0E68}"/>
              </a:ext>
            </a:extLst>
          </p:cNvPr>
          <p:cNvSpPr txBox="1"/>
          <p:nvPr/>
        </p:nvSpPr>
        <p:spPr>
          <a:xfrm>
            <a:off x="7451531" y="5857236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A1E8713-2646-7B48-A40D-4A37DED471FC}"/>
              </a:ext>
            </a:extLst>
          </p:cNvPr>
          <p:cNvSpPr txBox="1"/>
          <p:nvPr/>
        </p:nvSpPr>
        <p:spPr>
          <a:xfrm>
            <a:off x="8024488" y="585614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7A10EA63-8A25-0348-8DE1-F7336CA7A39F}"/>
              </a:ext>
            </a:extLst>
          </p:cNvPr>
          <p:cNvSpPr txBox="1"/>
          <p:nvPr/>
        </p:nvSpPr>
        <p:spPr>
          <a:xfrm>
            <a:off x="8575550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1C2C02C8-6840-FD45-BA89-FABFE38B1CDF}"/>
              </a:ext>
            </a:extLst>
          </p:cNvPr>
          <p:cNvSpPr txBox="1"/>
          <p:nvPr/>
        </p:nvSpPr>
        <p:spPr>
          <a:xfrm>
            <a:off x="9131694" y="585613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BD8DBC7-0D0B-FE46-B498-6109FEBEB886}"/>
              </a:ext>
            </a:extLst>
          </p:cNvPr>
          <p:cNvSpPr txBox="1"/>
          <p:nvPr/>
        </p:nvSpPr>
        <p:spPr>
          <a:xfrm>
            <a:off x="9743402" y="5860188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C071515C-1353-7344-B32D-81A5AEA49F21}"/>
              </a:ext>
            </a:extLst>
          </p:cNvPr>
          <p:cNvSpPr txBox="1"/>
          <p:nvPr/>
        </p:nvSpPr>
        <p:spPr>
          <a:xfrm>
            <a:off x="10274170" y="5860188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63890F97-0716-244A-A028-A25CE57836C2}"/>
              </a:ext>
            </a:extLst>
          </p:cNvPr>
          <p:cNvSpPr txBox="1"/>
          <p:nvPr/>
        </p:nvSpPr>
        <p:spPr>
          <a:xfrm>
            <a:off x="1131195" y="5861664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9478DD96-939B-B44D-AF24-EEFB27E42CF6}"/>
              </a:ext>
            </a:extLst>
          </p:cNvPr>
          <p:cNvGrpSpPr/>
          <p:nvPr/>
        </p:nvGrpSpPr>
        <p:grpSpPr>
          <a:xfrm>
            <a:off x="9399902" y="5080585"/>
            <a:ext cx="1435199" cy="1486789"/>
            <a:chOff x="3448020" y="4461959"/>
            <a:chExt cx="1204574" cy="1486789"/>
          </a:xfrm>
        </p:grpSpPr>
        <p:sp>
          <p:nvSpPr>
            <p:cNvPr id="175" name="Arrow: Circular 23">
              <a:extLst>
                <a:ext uri="{FF2B5EF4-FFF2-40B4-BE49-F238E27FC236}">
                  <a16:creationId xmlns:a16="http://schemas.microsoft.com/office/drawing/2014/main" id="{6CDB1C25-96D5-B24D-A9DB-02FFE4AF82FD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061011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8E15DC77-5027-1D42-A4AC-F334B38C279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CD982075-10D7-554B-B62B-5FA16CC5A7C4}"/>
              </a:ext>
            </a:extLst>
          </p:cNvPr>
          <p:cNvGrpSpPr/>
          <p:nvPr/>
        </p:nvGrpSpPr>
        <p:grpSpPr>
          <a:xfrm>
            <a:off x="8338852" y="5078110"/>
            <a:ext cx="1346404" cy="1486789"/>
            <a:chOff x="3448021" y="4461959"/>
            <a:chExt cx="1038299" cy="1486789"/>
          </a:xfrm>
        </p:grpSpPr>
        <p:sp>
          <p:nvSpPr>
            <p:cNvPr id="181" name="Arrow: Circular 23">
              <a:extLst>
                <a:ext uri="{FF2B5EF4-FFF2-40B4-BE49-F238E27FC236}">
                  <a16:creationId xmlns:a16="http://schemas.microsoft.com/office/drawing/2014/main" id="{3F612202-9DEA-4044-B34D-A43DD35E9A4D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C137538C-4E8B-4144-904B-EDF9C565BB8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E1EFE389-D3DB-4142-9EAA-053A2E221E48}"/>
              </a:ext>
            </a:extLst>
          </p:cNvPr>
          <p:cNvGrpSpPr/>
          <p:nvPr/>
        </p:nvGrpSpPr>
        <p:grpSpPr>
          <a:xfrm>
            <a:off x="7290259" y="5078110"/>
            <a:ext cx="1346404" cy="1486789"/>
            <a:chOff x="3448021" y="4461959"/>
            <a:chExt cx="1038299" cy="1486789"/>
          </a:xfrm>
        </p:grpSpPr>
        <p:sp>
          <p:nvSpPr>
            <p:cNvPr id="184" name="Arrow: Circular 23">
              <a:extLst>
                <a:ext uri="{FF2B5EF4-FFF2-40B4-BE49-F238E27FC236}">
                  <a16:creationId xmlns:a16="http://schemas.microsoft.com/office/drawing/2014/main" id="{893E2771-A0AB-FF43-B47C-6C357601E070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46547076-E7F3-F34A-9323-567625F9383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0D78E5F4-9186-7E4C-9C6D-16D8F6F30547}"/>
              </a:ext>
            </a:extLst>
          </p:cNvPr>
          <p:cNvGrpSpPr/>
          <p:nvPr/>
        </p:nvGrpSpPr>
        <p:grpSpPr>
          <a:xfrm>
            <a:off x="6088948" y="5115621"/>
            <a:ext cx="1462657" cy="1485036"/>
            <a:chOff x="3345144" y="4461959"/>
            <a:chExt cx="1127949" cy="1485036"/>
          </a:xfrm>
        </p:grpSpPr>
        <p:sp>
          <p:nvSpPr>
            <p:cNvPr id="187" name="Arrow: Circular 23">
              <a:extLst>
                <a:ext uri="{FF2B5EF4-FFF2-40B4-BE49-F238E27FC236}">
                  <a16:creationId xmlns:a16="http://schemas.microsoft.com/office/drawing/2014/main" id="{3E54635B-B14B-3641-8A38-E831F35C7EBA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C9B2FA8D-C272-6C47-B82C-C6325C761D4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0A512062-694B-B944-BF77-8CA76D03A9F6}"/>
              </a:ext>
            </a:extLst>
          </p:cNvPr>
          <p:cNvGrpSpPr/>
          <p:nvPr/>
        </p:nvGrpSpPr>
        <p:grpSpPr>
          <a:xfrm>
            <a:off x="4945948" y="5104663"/>
            <a:ext cx="1462657" cy="1485036"/>
            <a:chOff x="3345144" y="4461959"/>
            <a:chExt cx="1127949" cy="1485036"/>
          </a:xfrm>
        </p:grpSpPr>
        <p:sp>
          <p:nvSpPr>
            <p:cNvPr id="190" name="Arrow: Circular 23">
              <a:extLst>
                <a:ext uri="{FF2B5EF4-FFF2-40B4-BE49-F238E27FC236}">
                  <a16:creationId xmlns:a16="http://schemas.microsoft.com/office/drawing/2014/main" id="{FBE9FD89-0EE5-EC49-8E5C-62F9B77178FF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F3E5D5BA-7316-F841-910C-94345F26CCD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D14488AA-6B52-3E46-ACDB-E6B7DC22E6B0}"/>
              </a:ext>
            </a:extLst>
          </p:cNvPr>
          <p:cNvGrpSpPr/>
          <p:nvPr/>
        </p:nvGrpSpPr>
        <p:grpSpPr>
          <a:xfrm>
            <a:off x="3802948" y="5116071"/>
            <a:ext cx="1462657" cy="1485036"/>
            <a:chOff x="3345144" y="4461959"/>
            <a:chExt cx="1127949" cy="1485036"/>
          </a:xfrm>
        </p:grpSpPr>
        <p:sp>
          <p:nvSpPr>
            <p:cNvPr id="193" name="Arrow: Circular 23">
              <a:extLst>
                <a:ext uri="{FF2B5EF4-FFF2-40B4-BE49-F238E27FC236}">
                  <a16:creationId xmlns:a16="http://schemas.microsoft.com/office/drawing/2014/main" id="{9DE628A7-B4BA-D64D-ADC9-63DE9756BDB5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E7D782B4-0481-D542-9D68-80CA2B06562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548E2774-2D1E-744E-B3E8-F1C2A893E3C3}"/>
              </a:ext>
            </a:extLst>
          </p:cNvPr>
          <p:cNvGrpSpPr/>
          <p:nvPr/>
        </p:nvGrpSpPr>
        <p:grpSpPr>
          <a:xfrm>
            <a:off x="2672063" y="5115621"/>
            <a:ext cx="1462657" cy="1485036"/>
            <a:chOff x="3345144" y="4461959"/>
            <a:chExt cx="1127949" cy="1485036"/>
          </a:xfrm>
        </p:grpSpPr>
        <p:sp>
          <p:nvSpPr>
            <p:cNvPr id="196" name="Arrow: Circular 23">
              <a:extLst>
                <a:ext uri="{FF2B5EF4-FFF2-40B4-BE49-F238E27FC236}">
                  <a16:creationId xmlns:a16="http://schemas.microsoft.com/office/drawing/2014/main" id="{4471F7A8-8EF7-1B46-9F74-8359D7AB5A9B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B8BB95A2-4443-7149-8BD0-4005D066FD2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29DE665-7590-95E6-883B-D21E4A290AE3}"/>
              </a:ext>
            </a:extLst>
          </p:cNvPr>
          <p:cNvGrpSpPr/>
          <p:nvPr/>
        </p:nvGrpSpPr>
        <p:grpSpPr>
          <a:xfrm>
            <a:off x="9858867" y="5863361"/>
            <a:ext cx="1616826" cy="1071389"/>
            <a:chOff x="9858867" y="5863361"/>
            <a:chExt cx="1616826" cy="1071389"/>
          </a:xfrm>
        </p:grpSpPr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9770E324-6286-BA47-8493-171EDBF38AEA}"/>
                </a:ext>
              </a:extLst>
            </p:cNvPr>
            <p:cNvSpPr txBox="1"/>
            <p:nvPr/>
          </p:nvSpPr>
          <p:spPr>
            <a:xfrm>
              <a:off x="10300235" y="5863361"/>
              <a:ext cx="66442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8:55</a:t>
              </a:r>
              <a:endParaRPr lang="en-US" sz="15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BD629FC-4A9D-9467-F6F2-4382F7B054FD}"/>
                </a:ext>
              </a:extLst>
            </p:cNvPr>
            <p:cNvSpPr/>
            <p:nvPr/>
          </p:nvSpPr>
          <p:spPr>
            <a:xfrm>
              <a:off x="9858867" y="6330593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End Time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15B38E28-E7A1-2D99-9E5E-A9A5798CEC93}"/>
              </a:ext>
            </a:extLst>
          </p:cNvPr>
          <p:cNvSpPr txBox="1"/>
          <p:nvPr/>
        </p:nvSpPr>
        <p:spPr>
          <a:xfrm>
            <a:off x="2750229" y="6186981"/>
            <a:ext cx="7820858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70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1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C2EEC1FE-1EB9-DF46-910A-9659EFD283DC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125" name="Picture 124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62AF1DC8-4742-4643-B2C2-F8CAA28AD0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51E48CCB-CE95-D443-B867-85EF02D8C454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8:55</a:t>
              </a: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0F4CA31B-3D08-2847-A096-5829C82CCB73}"/>
              </a:ext>
            </a:extLst>
          </p:cNvPr>
          <p:cNvGrpSpPr/>
          <p:nvPr/>
        </p:nvGrpSpPr>
        <p:grpSpPr>
          <a:xfrm>
            <a:off x="3440544" y="157562"/>
            <a:ext cx="8581115" cy="1569659"/>
            <a:chOff x="2426589" y="4661183"/>
            <a:chExt cx="10406051" cy="1838876"/>
          </a:xfrm>
        </p:grpSpPr>
        <p:sp>
          <p:nvSpPr>
            <p:cNvPr id="128" name="Rounded Rectangular Callout 127">
              <a:extLst>
                <a:ext uri="{FF2B5EF4-FFF2-40B4-BE49-F238E27FC236}">
                  <a16:creationId xmlns:a16="http://schemas.microsoft.com/office/drawing/2014/main" id="{A3F32856-2E1A-514F-9058-A661888ECA30}"/>
                </a:ext>
              </a:extLst>
            </p:cNvPr>
            <p:cNvSpPr/>
            <p:nvPr/>
          </p:nvSpPr>
          <p:spPr>
            <a:xfrm rot="10800000">
              <a:off x="2426589" y="4661183"/>
              <a:ext cx="10406050" cy="1838876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9788EC4F-4A72-1041-AFA6-4F8BCEA67E4F}"/>
                </a:ext>
              </a:extLst>
            </p:cNvPr>
            <p:cNvSpPr/>
            <p:nvPr/>
          </p:nvSpPr>
          <p:spPr>
            <a:xfrm>
              <a:off x="2575132" y="4752055"/>
              <a:ext cx="10257508" cy="1622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movie ended at the time on the clock. It was 70 minutes long. What time did the movie begin?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E24D34A-366B-414A-B167-0F16C642C492}"/>
              </a:ext>
            </a:extLst>
          </p:cNvPr>
          <p:cNvGrpSpPr/>
          <p:nvPr/>
        </p:nvGrpSpPr>
        <p:grpSpPr>
          <a:xfrm>
            <a:off x="495439" y="6143478"/>
            <a:ext cx="11240219" cy="457200"/>
            <a:chOff x="475890" y="4902095"/>
            <a:chExt cx="11240219" cy="457200"/>
          </a:xfrm>
        </p:grpSpPr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A0507B9A-4FF6-7E42-90D1-4E4EE1F0BF61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C59E51E1-8AD7-6540-80AD-910FC4D44B0D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2FBD57F0-687E-FA47-BB3D-B0F6284F5200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36EC3369-A7F0-314D-B301-CB373DAA7FF5}"/>
              </a:ext>
            </a:extLst>
          </p:cNvPr>
          <p:cNvSpPr txBox="1"/>
          <p:nvPr/>
        </p:nvSpPr>
        <p:spPr>
          <a:xfrm>
            <a:off x="144825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99DFD756-A2F3-BE45-84A1-90C8446561D3}"/>
              </a:ext>
            </a:extLst>
          </p:cNvPr>
          <p:cNvSpPr txBox="1"/>
          <p:nvPr/>
        </p:nvSpPr>
        <p:spPr>
          <a:xfrm>
            <a:off x="10561436" y="5805642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9:00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60" name="Table 13">
            <a:extLst>
              <a:ext uri="{FF2B5EF4-FFF2-40B4-BE49-F238E27FC236}">
                <a16:creationId xmlns:a16="http://schemas.microsoft.com/office/drawing/2014/main" id="{BCF63B3F-A942-8140-9B3D-F07AD0D35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655928"/>
              </p:ext>
            </p:extLst>
          </p:nvPr>
        </p:nvGraphicFramePr>
        <p:xfrm>
          <a:off x="1044480" y="6197099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61" name="TextBox 160">
            <a:extLst>
              <a:ext uri="{FF2B5EF4-FFF2-40B4-BE49-F238E27FC236}">
                <a16:creationId xmlns:a16="http://schemas.microsoft.com/office/drawing/2014/main" id="{D4D90657-A994-2541-B7CB-A1E0557430A7}"/>
              </a:ext>
            </a:extLst>
          </p:cNvPr>
          <p:cNvSpPr txBox="1"/>
          <p:nvPr/>
        </p:nvSpPr>
        <p:spPr>
          <a:xfrm>
            <a:off x="1829609" y="585942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98AD6049-616D-8947-B439-0DA3A29FFE53}"/>
              </a:ext>
            </a:extLst>
          </p:cNvPr>
          <p:cNvSpPr txBox="1"/>
          <p:nvPr/>
        </p:nvSpPr>
        <p:spPr>
          <a:xfrm>
            <a:off x="2379772" y="5859429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9416EBE-F967-D142-BD40-49CD7005656A}"/>
              </a:ext>
            </a:extLst>
          </p:cNvPr>
          <p:cNvSpPr txBox="1"/>
          <p:nvPr/>
        </p:nvSpPr>
        <p:spPr>
          <a:xfrm>
            <a:off x="2980269" y="5858333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4B2C29FC-CD76-6E47-983A-39991216FDA1}"/>
              </a:ext>
            </a:extLst>
          </p:cNvPr>
          <p:cNvSpPr txBox="1"/>
          <p:nvPr/>
        </p:nvSpPr>
        <p:spPr>
          <a:xfrm>
            <a:off x="3543077" y="5858332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77FE80CE-80A1-8A40-A437-E7436FF64312}"/>
              </a:ext>
            </a:extLst>
          </p:cNvPr>
          <p:cNvSpPr txBox="1"/>
          <p:nvPr/>
        </p:nvSpPr>
        <p:spPr>
          <a:xfrm>
            <a:off x="4108074" y="5858332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21154E6-7880-ED43-87F0-9AD0786C9550}"/>
              </a:ext>
            </a:extLst>
          </p:cNvPr>
          <p:cNvSpPr txBox="1"/>
          <p:nvPr/>
        </p:nvSpPr>
        <p:spPr>
          <a:xfrm>
            <a:off x="4663568" y="5857236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F8677C00-6AD4-7A44-A8AC-FF5668687D10}"/>
              </a:ext>
            </a:extLst>
          </p:cNvPr>
          <p:cNvSpPr txBox="1"/>
          <p:nvPr/>
        </p:nvSpPr>
        <p:spPr>
          <a:xfrm>
            <a:off x="5241408" y="5857236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00FA6D0B-A5B3-6541-9364-58B0DCFDE70F}"/>
              </a:ext>
            </a:extLst>
          </p:cNvPr>
          <p:cNvSpPr txBox="1"/>
          <p:nvPr/>
        </p:nvSpPr>
        <p:spPr>
          <a:xfrm>
            <a:off x="5788993" y="5856140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CC0CC958-D8C1-5048-B7FF-77159524DAFB}"/>
              </a:ext>
            </a:extLst>
          </p:cNvPr>
          <p:cNvSpPr txBox="1"/>
          <p:nvPr/>
        </p:nvSpPr>
        <p:spPr>
          <a:xfrm>
            <a:off x="6318203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50473561-0ED4-2C48-AFD0-A097D2A20599}"/>
              </a:ext>
            </a:extLst>
          </p:cNvPr>
          <p:cNvSpPr txBox="1"/>
          <p:nvPr/>
        </p:nvSpPr>
        <p:spPr>
          <a:xfrm>
            <a:off x="6886059" y="585613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7B06CCFC-9ACD-774E-8BA6-8BFBF8FC9475}"/>
              </a:ext>
            </a:extLst>
          </p:cNvPr>
          <p:cNvSpPr txBox="1"/>
          <p:nvPr/>
        </p:nvSpPr>
        <p:spPr>
          <a:xfrm>
            <a:off x="7451531" y="5857236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5FC03751-DEA8-6D4C-A694-39D3338D0A38}"/>
              </a:ext>
            </a:extLst>
          </p:cNvPr>
          <p:cNvSpPr txBox="1"/>
          <p:nvPr/>
        </p:nvSpPr>
        <p:spPr>
          <a:xfrm>
            <a:off x="8024488" y="585614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29474C3-B392-9845-99C5-AF6E53659421}"/>
              </a:ext>
            </a:extLst>
          </p:cNvPr>
          <p:cNvSpPr txBox="1"/>
          <p:nvPr/>
        </p:nvSpPr>
        <p:spPr>
          <a:xfrm>
            <a:off x="8575550" y="585613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17568771-3E0C-1C43-AF6D-F7BEE6683113}"/>
              </a:ext>
            </a:extLst>
          </p:cNvPr>
          <p:cNvSpPr txBox="1"/>
          <p:nvPr/>
        </p:nvSpPr>
        <p:spPr>
          <a:xfrm>
            <a:off x="9131694" y="585613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F61C932-9839-314A-8A56-86C1F40D77DD}"/>
              </a:ext>
            </a:extLst>
          </p:cNvPr>
          <p:cNvSpPr txBox="1"/>
          <p:nvPr/>
        </p:nvSpPr>
        <p:spPr>
          <a:xfrm>
            <a:off x="9743402" y="5860188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6877B89F-4778-DD4F-BCCA-EA06494CECC4}"/>
              </a:ext>
            </a:extLst>
          </p:cNvPr>
          <p:cNvSpPr txBox="1"/>
          <p:nvPr/>
        </p:nvSpPr>
        <p:spPr>
          <a:xfrm>
            <a:off x="10274170" y="5860188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4429249C-11EE-214D-B2FF-018A7728D94E}"/>
              </a:ext>
            </a:extLst>
          </p:cNvPr>
          <p:cNvSpPr txBox="1"/>
          <p:nvPr/>
        </p:nvSpPr>
        <p:spPr>
          <a:xfrm>
            <a:off x="1131195" y="5861664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D11A54F2-D679-9447-84FE-FC463F48753F}"/>
              </a:ext>
            </a:extLst>
          </p:cNvPr>
          <p:cNvSpPr txBox="1"/>
          <p:nvPr/>
        </p:nvSpPr>
        <p:spPr>
          <a:xfrm>
            <a:off x="10300235" y="5863361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8:55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D65FCC4D-DC0A-724B-8BE1-C5D3C456462A}"/>
              </a:ext>
            </a:extLst>
          </p:cNvPr>
          <p:cNvGrpSpPr/>
          <p:nvPr/>
        </p:nvGrpSpPr>
        <p:grpSpPr>
          <a:xfrm>
            <a:off x="9399902" y="5080585"/>
            <a:ext cx="1435199" cy="1486789"/>
            <a:chOff x="3448020" y="4461959"/>
            <a:chExt cx="1204574" cy="1486789"/>
          </a:xfrm>
        </p:grpSpPr>
        <p:sp>
          <p:nvSpPr>
            <p:cNvPr id="180" name="Arrow: Circular 23">
              <a:extLst>
                <a:ext uri="{FF2B5EF4-FFF2-40B4-BE49-F238E27FC236}">
                  <a16:creationId xmlns:a16="http://schemas.microsoft.com/office/drawing/2014/main" id="{944E2DB1-566A-F04A-BF50-7575D411DEED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061011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B43ED72D-1772-AC49-A0AB-CE30A614244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3F0D5E0C-0618-D54E-A3D4-F743196D2B89}"/>
              </a:ext>
            </a:extLst>
          </p:cNvPr>
          <p:cNvGrpSpPr/>
          <p:nvPr/>
        </p:nvGrpSpPr>
        <p:grpSpPr>
          <a:xfrm>
            <a:off x="8338852" y="5078110"/>
            <a:ext cx="1346404" cy="1486789"/>
            <a:chOff x="3448021" y="4461959"/>
            <a:chExt cx="1038299" cy="1486789"/>
          </a:xfrm>
        </p:grpSpPr>
        <p:sp>
          <p:nvSpPr>
            <p:cNvPr id="183" name="Arrow: Circular 23">
              <a:extLst>
                <a:ext uri="{FF2B5EF4-FFF2-40B4-BE49-F238E27FC236}">
                  <a16:creationId xmlns:a16="http://schemas.microsoft.com/office/drawing/2014/main" id="{8F641D4D-7908-124C-8C95-64A5680387DD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DF183860-880E-1847-80EF-1B31981F01E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178D6F3-6670-F341-8ED4-DE14C4E0F48A}"/>
              </a:ext>
            </a:extLst>
          </p:cNvPr>
          <p:cNvGrpSpPr/>
          <p:nvPr/>
        </p:nvGrpSpPr>
        <p:grpSpPr>
          <a:xfrm>
            <a:off x="7290259" y="5078110"/>
            <a:ext cx="1346404" cy="1486789"/>
            <a:chOff x="3448021" y="4461959"/>
            <a:chExt cx="1038299" cy="1486789"/>
          </a:xfrm>
        </p:grpSpPr>
        <p:sp>
          <p:nvSpPr>
            <p:cNvPr id="186" name="Arrow: Circular 23">
              <a:extLst>
                <a:ext uri="{FF2B5EF4-FFF2-40B4-BE49-F238E27FC236}">
                  <a16:creationId xmlns:a16="http://schemas.microsoft.com/office/drawing/2014/main" id="{5D814984-A587-0942-B336-13715EC06D00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278B7B87-4124-704C-8586-2320FCB8337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1F304ECB-08ED-F145-B95F-EE2A54379951}"/>
              </a:ext>
            </a:extLst>
          </p:cNvPr>
          <p:cNvGrpSpPr/>
          <p:nvPr/>
        </p:nvGrpSpPr>
        <p:grpSpPr>
          <a:xfrm>
            <a:off x="6088948" y="5115621"/>
            <a:ext cx="1462657" cy="1485036"/>
            <a:chOff x="3345144" y="4461959"/>
            <a:chExt cx="1127949" cy="1485036"/>
          </a:xfrm>
        </p:grpSpPr>
        <p:sp>
          <p:nvSpPr>
            <p:cNvPr id="189" name="Arrow: Circular 23">
              <a:extLst>
                <a:ext uri="{FF2B5EF4-FFF2-40B4-BE49-F238E27FC236}">
                  <a16:creationId xmlns:a16="http://schemas.microsoft.com/office/drawing/2014/main" id="{BFC9391C-7F22-6249-B2E4-9ECF5C273769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802E94A9-F44E-1F4F-A002-019306877D6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F637E1A0-E077-C046-953D-C5A829DA43AF}"/>
              </a:ext>
            </a:extLst>
          </p:cNvPr>
          <p:cNvGrpSpPr/>
          <p:nvPr/>
        </p:nvGrpSpPr>
        <p:grpSpPr>
          <a:xfrm>
            <a:off x="4945948" y="5104663"/>
            <a:ext cx="1462657" cy="1485036"/>
            <a:chOff x="3345144" y="4461959"/>
            <a:chExt cx="1127949" cy="1485036"/>
          </a:xfrm>
        </p:grpSpPr>
        <p:sp>
          <p:nvSpPr>
            <p:cNvPr id="192" name="Arrow: Circular 23">
              <a:extLst>
                <a:ext uri="{FF2B5EF4-FFF2-40B4-BE49-F238E27FC236}">
                  <a16:creationId xmlns:a16="http://schemas.microsoft.com/office/drawing/2014/main" id="{DE77CBBE-6436-A94A-B5D5-CABE16122F72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6F9DFDD5-5477-AB45-B025-B4C2F5557B9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1C6DC7B2-83FC-0547-9F3F-8F9973BFA5ED}"/>
              </a:ext>
            </a:extLst>
          </p:cNvPr>
          <p:cNvGrpSpPr/>
          <p:nvPr/>
        </p:nvGrpSpPr>
        <p:grpSpPr>
          <a:xfrm>
            <a:off x="3802948" y="5116071"/>
            <a:ext cx="1462657" cy="1485036"/>
            <a:chOff x="3345144" y="4461959"/>
            <a:chExt cx="1127949" cy="1485036"/>
          </a:xfrm>
        </p:grpSpPr>
        <p:sp>
          <p:nvSpPr>
            <p:cNvPr id="195" name="Arrow: Circular 23">
              <a:extLst>
                <a:ext uri="{FF2B5EF4-FFF2-40B4-BE49-F238E27FC236}">
                  <a16:creationId xmlns:a16="http://schemas.microsoft.com/office/drawing/2014/main" id="{BE5EAE68-BB4F-5F46-B40D-98094A584F64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73D35429-4D6C-5342-B788-C89B2DA646F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A379A03C-3DD5-5949-A1B4-014EFB350FD3}"/>
              </a:ext>
            </a:extLst>
          </p:cNvPr>
          <p:cNvGrpSpPr/>
          <p:nvPr/>
        </p:nvGrpSpPr>
        <p:grpSpPr>
          <a:xfrm>
            <a:off x="2672063" y="5115621"/>
            <a:ext cx="1462657" cy="1485036"/>
            <a:chOff x="3345144" y="4461959"/>
            <a:chExt cx="1127949" cy="1485036"/>
          </a:xfrm>
        </p:grpSpPr>
        <p:sp>
          <p:nvSpPr>
            <p:cNvPr id="198" name="Arrow: Circular 23">
              <a:extLst>
                <a:ext uri="{FF2B5EF4-FFF2-40B4-BE49-F238E27FC236}">
                  <a16:creationId xmlns:a16="http://schemas.microsoft.com/office/drawing/2014/main" id="{5F542CEB-6A34-1740-A5A8-628BB3E13B7B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D632D505-BA58-924E-9D3E-B22933DCF77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3731500-FAB6-4BF2-4C81-9E5E55E613A7}"/>
              </a:ext>
            </a:extLst>
          </p:cNvPr>
          <p:cNvGrpSpPr/>
          <p:nvPr/>
        </p:nvGrpSpPr>
        <p:grpSpPr>
          <a:xfrm>
            <a:off x="170327" y="2722317"/>
            <a:ext cx="5777746" cy="1507145"/>
            <a:chOff x="6487047" y="410859"/>
            <a:chExt cx="5422798" cy="2387894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E9022E4B-4280-8BA8-8FAB-924A5DFCFB82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9B103EC-8951-B47C-3422-FD54F4DF0734}"/>
                </a:ext>
              </a:extLst>
            </p:cNvPr>
            <p:cNvSpPr txBox="1"/>
            <p:nvPr/>
          </p:nvSpPr>
          <p:spPr>
            <a:xfrm>
              <a:off x="6487047" y="694806"/>
              <a:ext cx="5422798" cy="828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time did the movie begin?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554D5E70-FC07-170A-9612-B1CECE07E791}"/>
              </a:ext>
            </a:extLst>
          </p:cNvPr>
          <p:cNvGrpSpPr/>
          <p:nvPr/>
        </p:nvGrpSpPr>
        <p:grpSpPr>
          <a:xfrm>
            <a:off x="6395151" y="2671180"/>
            <a:ext cx="5808063" cy="1507145"/>
            <a:chOff x="6376554" y="410859"/>
            <a:chExt cx="5793417" cy="2387894"/>
          </a:xfrm>
        </p:grpSpPr>
        <p:sp>
          <p:nvSpPr>
            <p:cNvPr id="73" name="Rounded Rectangular Callout 72">
              <a:extLst>
                <a:ext uri="{FF2B5EF4-FFF2-40B4-BE49-F238E27FC236}">
                  <a16:creationId xmlns:a16="http://schemas.microsoft.com/office/drawing/2014/main" id="{31D5B1A8-6299-4357-1482-44A4566C6C73}"/>
                </a:ext>
              </a:extLst>
            </p:cNvPr>
            <p:cNvSpPr/>
            <p:nvPr/>
          </p:nvSpPr>
          <p:spPr>
            <a:xfrm>
              <a:off x="6376554" y="410859"/>
              <a:ext cx="5612319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FA693BA-2939-EBF5-F479-A36BD6240DAD}"/>
                </a:ext>
              </a:extLst>
            </p:cNvPr>
            <p:cNvSpPr txBox="1"/>
            <p:nvPr/>
          </p:nvSpPr>
          <p:spPr>
            <a:xfrm>
              <a:off x="6426801" y="550083"/>
              <a:ext cx="5743170" cy="2194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Can you think of another way to jump along the number line? Explain.</a:t>
              </a: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581B9F2B-5664-F8FE-47E6-F6B33EFBBCEB}"/>
              </a:ext>
            </a:extLst>
          </p:cNvPr>
          <p:cNvSpPr txBox="1"/>
          <p:nvPr/>
        </p:nvSpPr>
        <p:spPr>
          <a:xfrm>
            <a:off x="482918" y="3503732"/>
            <a:ext cx="4994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The movie began at 7:45.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EFADC36-A351-426A-DCF9-A3353F4999AE}"/>
              </a:ext>
            </a:extLst>
          </p:cNvPr>
          <p:cNvSpPr txBox="1"/>
          <p:nvPr/>
        </p:nvSpPr>
        <p:spPr>
          <a:xfrm>
            <a:off x="2750229" y="6186981"/>
            <a:ext cx="7820858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70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4DC51DA-0A6E-E498-4D06-6123A7016489}"/>
              </a:ext>
            </a:extLst>
          </p:cNvPr>
          <p:cNvSpPr/>
          <p:nvPr/>
        </p:nvSpPr>
        <p:spPr>
          <a:xfrm>
            <a:off x="9858867" y="6330593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53C0B93-9D67-6D43-8CB1-68406E1CDEDF}"/>
              </a:ext>
            </a:extLst>
          </p:cNvPr>
          <p:cNvGrpSpPr/>
          <p:nvPr/>
        </p:nvGrpSpPr>
        <p:grpSpPr>
          <a:xfrm>
            <a:off x="1923907" y="5863360"/>
            <a:ext cx="1616826" cy="1071390"/>
            <a:chOff x="1923907" y="5863360"/>
            <a:chExt cx="1616826" cy="1071390"/>
          </a:xfrm>
        </p:grpSpPr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6F49770B-FA4A-F044-873D-E7C024DF5432}"/>
                </a:ext>
              </a:extLst>
            </p:cNvPr>
            <p:cNvSpPr txBox="1"/>
            <p:nvPr/>
          </p:nvSpPr>
          <p:spPr>
            <a:xfrm>
              <a:off x="2439753" y="5863360"/>
              <a:ext cx="66442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7:45</a:t>
              </a:r>
              <a:endParaRPr lang="en-US" sz="15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69EBE38-C08A-A038-DED0-13977A5866CD}"/>
                </a:ext>
              </a:extLst>
            </p:cNvPr>
            <p:cNvSpPr/>
            <p:nvPr/>
          </p:nvSpPr>
          <p:spPr>
            <a:xfrm>
              <a:off x="1923907" y="6330593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535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9A9771-D7BE-4C42-B927-71AF560135A0}"/>
              </a:ext>
            </a:extLst>
          </p:cNvPr>
          <p:cNvSpPr/>
          <p:nvPr/>
        </p:nvSpPr>
        <p:spPr>
          <a:xfrm>
            <a:off x="2114906" y="248387"/>
            <a:ext cx="8134709" cy="1015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14EE73-BD53-AD4A-B899-83BB841A999E}"/>
              </a:ext>
            </a:extLst>
          </p:cNvPr>
          <p:cNvSpPr/>
          <p:nvPr/>
        </p:nvSpPr>
        <p:spPr>
          <a:xfrm>
            <a:off x="2028645" y="166885"/>
            <a:ext cx="8134709" cy="10156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BB04AB-2F7C-EE47-ACCE-3E762488A700}"/>
              </a:ext>
            </a:extLst>
          </p:cNvPr>
          <p:cNvSpPr txBox="1"/>
          <p:nvPr/>
        </p:nvSpPr>
        <p:spPr>
          <a:xfrm>
            <a:off x="1942385" y="213051"/>
            <a:ext cx="8134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CHECK - 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AA132A-30CA-B84A-A477-429362C2C121}"/>
              </a:ext>
            </a:extLst>
          </p:cNvPr>
          <p:cNvSpPr txBox="1"/>
          <p:nvPr/>
        </p:nvSpPr>
        <p:spPr>
          <a:xfrm>
            <a:off x="370278" y="2290226"/>
            <a:ext cx="11623964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What did you notice?</a:t>
            </a:r>
          </a:p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Can you make a connection to anything else you already know? How?</a:t>
            </a:r>
          </a:p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Do you have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45785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A68F10-413B-3F4F-8D17-D4106FD9D71C}"/>
              </a:ext>
            </a:extLst>
          </p:cNvPr>
          <p:cNvSpPr txBox="1"/>
          <p:nvPr/>
        </p:nvSpPr>
        <p:spPr>
          <a:xfrm>
            <a:off x="-52333" y="1915634"/>
            <a:ext cx="121923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MATH JOURNALS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834200-1FCF-4E4A-82D4-AE8E9BF9242E}"/>
              </a:ext>
            </a:extLst>
          </p:cNvPr>
          <p:cNvSpPr txBox="1"/>
          <p:nvPr/>
        </p:nvSpPr>
        <p:spPr>
          <a:xfrm>
            <a:off x="-194" y="1428187"/>
            <a:ext cx="1219238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B0F0"/>
                </a:solidFill>
                <a:latin typeface="Century Gothic" panose="020B0502020202020204" pitchFamily="34" charset="0"/>
                <a:ea typeface="HelloAbracadabra" pitchFamily="2" charset="0"/>
              </a:rPr>
              <a:t>MATH JOURNALS</a:t>
            </a:r>
            <a:r>
              <a:rPr lang="en-US" sz="13800" b="1" dirty="0">
                <a:solidFill>
                  <a:srgbClr val="00B0F0"/>
                </a:solidFill>
                <a:latin typeface="Century Gothic" panose="020B0502020202020204" pitchFamily="34" charset="0"/>
                <a:ea typeface="HelloAbracadabra" pitchFamily="2" charset="0"/>
              </a:rPr>
              <a:t> </a:t>
            </a:r>
            <a:endParaRPr lang="en-US" sz="16600" b="1" dirty="0">
              <a:solidFill>
                <a:srgbClr val="00B0F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E218B5-24CF-364A-A21F-CAF049B2B20E}"/>
              </a:ext>
            </a:extLst>
          </p:cNvPr>
          <p:cNvGrpSpPr>
            <a:grpSpLocks noChangeAspect="1"/>
          </p:cNvGrpSpPr>
          <p:nvPr/>
        </p:nvGrpSpPr>
        <p:grpSpPr>
          <a:xfrm rot="20886559">
            <a:off x="4377604" y="3516245"/>
            <a:ext cx="2926080" cy="2926080"/>
            <a:chOff x="51944" y="281458"/>
            <a:chExt cx="2108704" cy="2108704"/>
          </a:xfrm>
        </p:grpSpPr>
        <p:pic>
          <p:nvPicPr>
            <p:cNvPr id="5" name="Picture 4" descr="A picture containing text, outdoor, sign&#10;&#10;Description automatically generated">
              <a:extLst>
                <a:ext uri="{FF2B5EF4-FFF2-40B4-BE49-F238E27FC236}">
                  <a16:creationId xmlns:a16="http://schemas.microsoft.com/office/drawing/2014/main" id="{7D5D1878-F90D-7442-808A-7FE7D36DD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44" y="281458"/>
              <a:ext cx="2108704" cy="210870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39F092-AFF4-6C4E-A668-B59CF07A62A2}"/>
                </a:ext>
              </a:extLst>
            </p:cNvPr>
            <p:cNvSpPr/>
            <p:nvPr userDrawn="1"/>
          </p:nvSpPr>
          <p:spPr>
            <a:xfrm>
              <a:off x="1436913" y="824709"/>
              <a:ext cx="209006" cy="533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9714D5D-BD25-C049-A4D5-B8C9AA5380A4}"/>
              </a:ext>
            </a:extLst>
          </p:cNvPr>
          <p:cNvSpPr txBox="1"/>
          <p:nvPr/>
        </p:nvSpPr>
        <p:spPr>
          <a:xfrm>
            <a:off x="192463" y="687159"/>
            <a:ext cx="11702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TAKE OUT YOUR</a:t>
            </a:r>
          </a:p>
        </p:txBody>
      </p:sp>
    </p:spTree>
    <p:extLst>
      <p:ext uri="{BB962C8B-B14F-4D97-AF65-F5344CB8AC3E}">
        <p14:creationId xmlns:p14="http://schemas.microsoft.com/office/powerpoint/2010/main" val="17719049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31E969-7A11-E544-AACF-4DD8E62D3CE9}"/>
              </a:ext>
            </a:extLst>
          </p:cNvPr>
          <p:cNvGrpSpPr>
            <a:grpSpLocks noChangeAspect="1"/>
          </p:cNvGrpSpPr>
          <p:nvPr/>
        </p:nvGrpSpPr>
        <p:grpSpPr>
          <a:xfrm>
            <a:off x="1064788" y="2621465"/>
            <a:ext cx="10062424" cy="1371600"/>
            <a:chOff x="2028645" y="143457"/>
            <a:chExt cx="8220970" cy="112059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D544B23-6705-A74C-B5CF-20F9546CEACF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A240AF2-5DB2-5447-AAD9-D19151DDAAD8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9D02B1-B35D-0644-959D-914BC7220D67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156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 IT’S YOUR TURN</a:t>
              </a:r>
            </a:p>
          </p:txBody>
        </p:sp>
      </p:grpSp>
      <p:pic>
        <p:nvPicPr>
          <p:cNvPr id="6" name="Graphic 5" descr="Document with solid fill">
            <a:extLst>
              <a:ext uri="{FF2B5EF4-FFF2-40B4-BE49-F238E27FC236}">
                <a16:creationId xmlns:a16="http://schemas.microsoft.com/office/drawing/2014/main" id="{81343187-AF5F-E24E-881D-AC44B1914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0371" y="2664315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81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85608C9-5ED5-B240-BBDD-AC4051541727}"/>
              </a:ext>
            </a:extLst>
          </p:cNvPr>
          <p:cNvGrpSpPr/>
          <p:nvPr/>
        </p:nvGrpSpPr>
        <p:grpSpPr>
          <a:xfrm>
            <a:off x="-812723" y="303882"/>
            <a:ext cx="14483902" cy="6409500"/>
            <a:chOff x="-812723" y="303882"/>
            <a:chExt cx="14483902" cy="6409500"/>
          </a:xfrm>
        </p:grpSpPr>
        <p:pic>
          <p:nvPicPr>
            <p:cNvPr id="3" name="Graphic 2" descr="Clock outline">
              <a:extLst>
                <a:ext uri="{FF2B5EF4-FFF2-40B4-BE49-F238E27FC236}">
                  <a16:creationId xmlns:a16="http://schemas.microsoft.com/office/drawing/2014/main" id="{3E8B1CCD-F561-1E4C-80FA-8F8E35715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95070" y="303882"/>
              <a:ext cx="6276109" cy="6276109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7A2CD96-D2C8-5246-B2A2-F73D5726A3C4}"/>
                </a:ext>
              </a:extLst>
            </p:cNvPr>
            <p:cNvGrpSpPr/>
            <p:nvPr/>
          </p:nvGrpSpPr>
          <p:grpSpPr>
            <a:xfrm>
              <a:off x="168965" y="5158902"/>
              <a:ext cx="1554480" cy="1554480"/>
              <a:chOff x="67285" y="1040325"/>
              <a:chExt cx="1554480" cy="155448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D71CBBA-132F-3F4A-827B-964F52EFF99A}"/>
                  </a:ext>
                </a:extLst>
              </p:cNvPr>
              <p:cNvSpPr/>
              <p:nvPr userDrawn="1"/>
            </p:nvSpPr>
            <p:spPr>
              <a:xfrm rot="21099380">
                <a:off x="594022" y="1376952"/>
                <a:ext cx="538895" cy="87969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A black and white logo&#10;&#10;Description automatically generated with low confidence">
                <a:extLst>
                  <a:ext uri="{FF2B5EF4-FFF2-40B4-BE49-F238E27FC236}">
                    <a16:creationId xmlns:a16="http://schemas.microsoft.com/office/drawing/2014/main" id="{97EC0FF6-8E15-DD49-BF07-CEE435EE43A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285" y="1040325"/>
                <a:ext cx="1554480" cy="155448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FC815C3-0A63-4B4B-9027-47476888CE1B}"/>
                </a:ext>
              </a:extLst>
            </p:cNvPr>
            <p:cNvGrpSpPr/>
            <p:nvPr/>
          </p:nvGrpSpPr>
          <p:grpSpPr>
            <a:xfrm>
              <a:off x="2063697" y="5158902"/>
              <a:ext cx="6616477" cy="1025545"/>
              <a:chOff x="2189207" y="5158902"/>
              <a:chExt cx="6616477" cy="1025545"/>
            </a:xfrm>
          </p:grpSpPr>
          <p:sp>
            <p:nvSpPr>
              <p:cNvPr id="10" name="Rounded Rectangular Callout 9">
                <a:extLst>
                  <a:ext uri="{FF2B5EF4-FFF2-40B4-BE49-F238E27FC236}">
                    <a16:creationId xmlns:a16="http://schemas.microsoft.com/office/drawing/2014/main" id="{EA030701-1ADC-7340-AC23-FADD107DB1B9}"/>
                  </a:ext>
                </a:extLst>
              </p:cNvPr>
              <p:cNvSpPr/>
              <p:nvPr userDrawn="1"/>
            </p:nvSpPr>
            <p:spPr>
              <a:xfrm>
                <a:off x="2189207" y="5158902"/>
                <a:ext cx="6616477" cy="1025545"/>
              </a:xfrm>
              <a:prstGeom prst="wedgeRoundRectCallout">
                <a:avLst>
                  <a:gd name="adj1" fmla="val -55293"/>
                  <a:gd name="adj2" fmla="val 37775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3D25BF9-4AA0-C84F-80E2-6D467120A629}"/>
                  </a:ext>
                </a:extLst>
              </p:cNvPr>
              <p:cNvSpPr/>
              <p:nvPr userDrawn="1"/>
            </p:nvSpPr>
            <p:spPr>
              <a:xfrm>
                <a:off x="2314717" y="5223028"/>
                <a:ext cx="649096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4800" b="1" dirty="0">
                    <a:latin typeface="Century Gothic" panose="020B0502020202020204" pitchFamily="34" charset="0"/>
                  </a:rPr>
                  <a:t>How did you solve it? </a:t>
                </a:r>
                <a:endParaRPr lang="en-US" sz="48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BD9E2B1-6FE9-074E-AFBF-FA22FAE0CF69}"/>
                </a:ext>
              </a:extLst>
            </p:cNvPr>
            <p:cNvSpPr/>
            <p:nvPr/>
          </p:nvSpPr>
          <p:spPr>
            <a:xfrm>
              <a:off x="575071" y="2492551"/>
              <a:ext cx="2296747" cy="362303"/>
            </a:xfrm>
            <a:prstGeom prst="rect">
              <a:avLst/>
            </a:prstGeom>
            <a:solidFill>
              <a:srgbClr val="00F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096DE2D-F247-E04B-8A4F-9382A39C3A3E}"/>
                </a:ext>
              </a:extLst>
            </p:cNvPr>
            <p:cNvSpPr/>
            <p:nvPr/>
          </p:nvSpPr>
          <p:spPr>
            <a:xfrm>
              <a:off x="3183382" y="1413491"/>
              <a:ext cx="2580109" cy="362303"/>
            </a:xfrm>
            <a:prstGeom prst="rect">
              <a:avLst/>
            </a:prstGeom>
            <a:solidFill>
              <a:srgbClr val="00F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DB036C-FB52-E148-80AB-1B32895638C4}"/>
                </a:ext>
              </a:extLst>
            </p:cNvPr>
            <p:cNvSpPr/>
            <p:nvPr/>
          </p:nvSpPr>
          <p:spPr>
            <a:xfrm>
              <a:off x="-812723" y="1908754"/>
              <a:ext cx="978639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6000" b="1" dirty="0">
                  <a:latin typeface="Century Gothic" panose="020B0502020202020204" pitchFamily="34" charset="0"/>
                </a:rPr>
                <a:t>Check Your Answers </a:t>
              </a:r>
              <a:endPara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6233C6-D261-654F-9F26-525367E3243E}"/>
                </a:ext>
              </a:extLst>
            </p:cNvPr>
            <p:cNvSpPr/>
            <p:nvPr/>
          </p:nvSpPr>
          <p:spPr>
            <a:xfrm>
              <a:off x="-579632" y="825831"/>
              <a:ext cx="863374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6000" b="1" dirty="0">
                  <a:latin typeface="Century Gothic" panose="020B0502020202020204" pitchFamily="34" charset="0"/>
                </a:rPr>
                <a:t>Time to Discuss and</a:t>
              </a:r>
              <a:endPara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526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</a:t>
                </a:r>
                <a:r>
                  <a:rPr lang="en-US" sz="3000" b="1" dirty="0">
                    <a:latin typeface="Century Gothic" panose="020B0502020202020204" pitchFamily="34" charset="0"/>
                    <a:ea typeface="HelloAbracadabra" pitchFamily="2" charset="0"/>
                  </a:rPr>
                  <a:t>1</a:t>
                </a:r>
                <a:endParaRPr lang="en-US" sz="3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13CEFA5-8E35-954D-8114-F246F58E6CE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DEEAD8B-5416-B249-9749-1972DD28EF5D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C9F55B6-F753-6141-AD6F-676AF649B092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07AD099-A0E7-5744-89C8-EABBB8FFD1CB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8B11D22-E1FA-004A-937D-6D5CD3A4EC7C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7E2211E-88CD-BF45-AA99-A164AF523263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id="{74A7C25E-F7B5-A84F-9C50-63211C03C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313644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56" name="Group 55">
            <a:extLst>
              <a:ext uri="{FF2B5EF4-FFF2-40B4-BE49-F238E27FC236}">
                <a16:creationId xmlns:a16="http://schemas.microsoft.com/office/drawing/2014/main" id="{46FE351D-0118-DF43-BAFF-805A57511516}"/>
              </a:ext>
            </a:extLst>
          </p:cNvPr>
          <p:cNvGrpSpPr>
            <a:grpSpLocks noChangeAspect="1"/>
          </p:cNvGrpSpPr>
          <p:nvPr/>
        </p:nvGrpSpPr>
        <p:grpSpPr>
          <a:xfrm>
            <a:off x="240048" y="2370681"/>
            <a:ext cx="2400300" cy="1371600"/>
            <a:chOff x="2560507" y="2277930"/>
            <a:chExt cx="2643665" cy="1510666"/>
          </a:xfrm>
        </p:grpSpPr>
        <p:pic>
          <p:nvPicPr>
            <p:cNvPr id="57" name="Picture 56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E691EC6F-29A8-C049-95FF-0C0FF98E3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5133154-5CFD-EB4F-BF7A-17585476E015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10169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7:20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F39E8877-3253-37AF-0F00-47D5E29A5A59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6:10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CEF706-312A-AD59-7A7B-47DD5AB8E0D5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6:15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55A10D-374C-8C09-1294-43F64BF0E0AA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6:20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1E38E7-34CA-D3BB-C24A-91FF1F3F2BF7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6:25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6A7FCC-2E10-6C05-E561-FB8530454A72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6:30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96E100-8C25-64E1-86F8-890B489B8AA7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9D3F7B-5B82-0F86-8C3B-F37679736C7A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12FA8C-43B8-CEFA-2E13-0A900E433E28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9975DB-1E55-E266-6D49-F105E6B01995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6:50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E908065-F87F-6E73-309F-4CA6C3CA0225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124957-4BE3-EF92-BE15-B65EF144BF91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7:00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2CC99D7-C086-FCBB-71A8-C05F515B86D2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3E71D57-DC3B-5341-7024-FAFDF859BCE7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7:10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E69472-2F89-0805-F46F-0577D42DFE09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382694-1452-83C2-FD60-4F42B68C03E9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7:20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4E73B2E-4851-3020-E7D9-5922B40B8BA2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7:25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633EC7-4E36-87DA-3368-2B049AA8DC04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67528F3-F9F0-54BD-6052-66016DBEDB58}"/>
              </a:ext>
            </a:extLst>
          </p:cNvPr>
          <p:cNvSpPr txBox="1"/>
          <p:nvPr/>
        </p:nvSpPr>
        <p:spPr>
          <a:xfrm>
            <a:off x="94879" y="1078010"/>
            <a:ext cx="119083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3000" b="1" dirty="0">
                <a:latin typeface="Century Gothic" panose="020B0502020202020204" pitchFamily="34" charset="0"/>
              </a:rPr>
              <a:t>Isabella studied for 65 minutes. She finished at the time on the clock. What time did Isabella begin studying?</a:t>
            </a:r>
          </a:p>
        </p:txBody>
      </p:sp>
    </p:spTree>
    <p:extLst>
      <p:ext uri="{BB962C8B-B14F-4D97-AF65-F5344CB8AC3E}">
        <p14:creationId xmlns:p14="http://schemas.microsoft.com/office/powerpoint/2010/main" val="2678183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</a:t>
                </a:r>
                <a:r>
                  <a:rPr lang="en-US" sz="3000" b="1" dirty="0">
                    <a:latin typeface="Century Gothic" panose="020B0502020202020204" pitchFamily="34" charset="0"/>
                    <a:ea typeface="HelloAbracadabra" pitchFamily="2" charset="0"/>
                  </a:rPr>
                  <a:t>1</a:t>
                </a:r>
                <a:endParaRPr lang="en-US" sz="3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13CEFA5-8E35-954D-8114-F246F58E6CE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DEEAD8B-5416-B249-9749-1972DD28EF5D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C9F55B6-F753-6141-AD6F-676AF649B092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07AD099-A0E7-5744-89C8-EABBB8FFD1CB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8B11D22-E1FA-004A-937D-6D5CD3A4EC7C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7E2211E-88CD-BF45-AA99-A164AF523263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id="{74A7C25E-F7B5-A84F-9C50-63211C03CD35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AEA5A360-BD37-B741-B954-93C3415D8281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6:10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D12F6F-3D7C-6646-8F0E-6BD66448BAE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6:15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14C39A9-DB88-FE42-B8E6-0ED1503389E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4418D7-7AF7-154C-A610-B09516F569FF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795FD5-1830-1143-9A9E-F4539C37768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F6C31E-CB59-B74A-8B5B-7ADDF7B4B553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168021-457A-3944-BD4C-86D922739A9F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804EFD-83C9-3548-8D74-8A42581B9AFD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0A89CE-2C20-B74A-A921-2E8E01769FF8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BF8A4A-017B-1B4A-9C76-A2715C7BC115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7F0A9B-EF8E-EC41-96DB-D734C704F7BD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1229A1-C68B-9240-B559-972CA55844EE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62B8E7-1031-DE43-8443-40BF7492985B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F50729-955C-7342-B002-0337765E8472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899A007-0893-0845-A349-45E8DC2A08EB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7:20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22B47CA-4C5A-AA41-AC69-DCDE1BBE36B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2F1F89A-7EE0-6F4C-8113-0C113D7E94D4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6:05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ED8A275-D4B9-8449-AF36-9D77C376526D}"/>
              </a:ext>
            </a:extLst>
          </p:cNvPr>
          <p:cNvSpPr txBox="1"/>
          <p:nvPr/>
        </p:nvSpPr>
        <p:spPr>
          <a:xfrm>
            <a:off x="4329321" y="2528131"/>
            <a:ext cx="6942677" cy="1056700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Isabella began studying at </a:t>
            </a:r>
            <a:r>
              <a:rPr lang="en-US" sz="32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32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:15.</a:t>
            </a:r>
          </a:p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966830E0-4069-B247-B688-E54930D4049F}"/>
              </a:ext>
            </a:extLst>
          </p:cNvPr>
          <p:cNvGrpSpPr>
            <a:grpSpLocks noChangeAspect="1"/>
          </p:cNvGrpSpPr>
          <p:nvPr/>
        </p:nvGrpSpPr>
        <p:grpSpPr>
          <a:xfrm>
            <a:off x="240048" y="2370681"/>
            <a:ext cx="2400300" cy="1371600"/>
            <a:chOff x="2560507" y="2277930"/>
            <a:chExt cx="2643665" cy="1510666"/>
          </a:xfrm>
        </p:grpSpPr>
        <p:pic>
          <p:nvPicPr>
            <p:cNvPr id="90" name="Picture 89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A88FA5D9-EAAB-C944-8364-1EFDC6ACA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ED84C204-C2B5-8348-81CC-09D6814A4C71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10169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7:20</a:t>
              </a:r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80AD5719-5038-764F-B844-240B0D6547E5}"/>
              </a:ext>
            </a:extLst>
          </p:cNvPr>
          <p:cNvSpPr txBox="1"/>
          <p:nvPr/>
        </p:nvSpPr>
        <p:spPr>
          <a:xfrm>
            <a:off x="94879" y="1078010"/>
            <a:ext cx="119083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3000" b="1" dirty="0">
                <a:latin typeface="Century Gothic" panose="020B0502020202020204" pitchFamily="34" charset="0"/>
              </a:rPr>
              <a:t>Isabella studied for 65 minutes. She finished at the time on the clock. What time did Isabella begin studying?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D685D7F-B1CB-8549-ACAF-C19C09EFBE23}"/>
              </a:ext>
            </a:extLst>
          </p:cNvPr>
          <p:cNvGrpSpPr/>
          <p:nvPr/>
        </p:nvGrpSpPr>
        <p:grpSpPr>
          <a:xfrm>
            <a:off x="8809111" y="4596835"/>
            <a:ext cx="1435199" cy="1486789"/>
            <a:chOff x="3448020" y="4461959"/>
            <a:chExt cx="1204574" cy="1486789"/>
          </a:xfrm>
        </p:grpSpPr>
        <p:sp>
          <p:nvSpPr>
            <p:cNvPr id="94" name="Arrow: Circular 23">
              <a:extLst>
                <a:ext uri="{FF2B5EF4-FFF2-40B4-BE49-F238E27FC236}">
                  <a16:creationId xmlns:a16="http://schemas.microsoft.com/office/drawing/2014/main" id="{496FB344-B0BE-0849-AC71-C78923378C81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061011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F562E2C-AB35-D54B-A9AD-BC3A1A7EA3C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03986333-0207-0348-96B7-AC32CC6C0ACE}"/>
              </a:ext>
            </a:extLst>
          </p:cNvPr>
          <p:cNvGrpSpPr/>
          <p:nvPr/>
        </p:nvGrpSpPr>
        <p:grpSpPr>
          <a:xfrm>
            <a:off x="7748061" y="4594360"/>
            <a:ext cx="1346404" cy="1486789"/>
            <a:chOff x="3448021" y="4461959"/>
            <a:chExt cx="1038299" cy="1486789"/>
          </a:xfrm>
        </p:grpSpPr>
        <p:sp>
          <p:nvSpPr>
            <p:cNvPr id="97" name="Arrow: Circular 23">
              <a:extLst>
                <a:ext uri="{FF2B5EF4-FFF2-40B4-BE49-F238E27FC236}">
                  <a16:creationId xmlns:a16="http://schemas.microsoft.com/office/drawing/2014/main" id="{743B3F73-6791-EC4F-9F98-89F701A50733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5F60C99-A9E8-C246-87C9-A054193288D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22A8087-E4AB-0341-9B83-DCDDFA672AD0}"/>
              </a:ext>
            </a:extLst>
          </p:cNvPr>
          <p:cNvGrpSpPr/>
          <p:nvPr/>
        </p:nvGrpSpPr>
        <p:grpSpPr>
          <a:xfrm>
            <a:off x="6699468" y="4594360"/>
            <a:ext cx="1346404" cy="1486789"/>
            <a:chOff x="3448021" y="4461959"/>
            <a:chExt cx="1038299" cy="1486789"/>
          </a:xfrm>
        </p:grpSpPr>
        <p:sp>
          <p:nvSpPr>
            <p:cNvPr id="100" name="Arrow: Circular 23">
              <a:extLst>
                <a:ext uri="{FF2B5EF4-FFF2-40B4-BE49-F238E27FC236}">
                  <a16:creationId xmlns:a16="http://schemas.microsoft.com/office/drawing/2014/main" id="{28C8F67D-E690-9040-B62B-3196613A1141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35D88CB-2DBF-7F48-A472-254D28C007D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F3E9198-684F-5B49-A3D5-4E7B4ED4EF5D}"/>
              </a:ext>
            </a:extLst>
          </p:cNvPr>
          <p:cNvGrpSpPr/>
          <p:nvPr/>
        </p:nvGrpSpPr>
        <p:grpSpPr>
          <a:xfrm>
            <a:off x="5498157" y="4631871"/>
            <a:ext cx="1462657" cy="1485036"/>
            <a:chOff x="3345144" y="4461959"/>
            <a:chExt cx="1127949" cy="1485036"/>
          </a:xfrm>
        </p:grpSpPr>
        <p:sp>
          <p:nvSpPr>
            <p:cNvPr id="103" name="Arrow: Circular 23">
              <a:extLst>
                <a:ext uri="{FF2B5EF4-FFF2-40B4-BE49-F238E27FC236}">
                  <a16:creationId xmlns:a16="http://schemas.microsoft.com/office/drawing/2014/main" id="{E4336606-AD59-CF4B-BF73-F9132EB38187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BC328244-8DD3-3347-AD9A-F0BE01DFDB3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C43A450-E470-6245-9CAC-2F80C82A51BB}"/>
              </a:ext>
            </a:extLst>
          </p:cNvPr>
          <p:cNvGrpSpPr/>
          <p:nvPr/>
        </p:nvGrpSpPr>
        <p:grpSpPr>
          <a:xfrm>
            <a:off x="4355157" y="4620913"/>
            <a:ext cx="1462657" cy="1485036"/>
            <a:chOff x="3345144" y="4461959"/>
            <a:chExt cx="1127949" cy="1485036"/>
          </a:xfrm>
        </p:grpSpPr>
        <p:sp>
          <p:nvSpPr>
            <p:cNvPr id="106" name="Arrow: Circular 23">
              <a:extLst>
                <a:ext uri="{FF2B5EF4-FFF2-40B4-BE49-F238E27FC236}">
                  <a16:creationId xmlns:a16="http://schemas.microsoft.com/office/drawing/2014/main" id="{A028C069-B0C6-7D44-BB7D-89B223C9B6C9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2C61085-1D73-B347-A6B5-9F8E9595A97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B863D43-D9DF-2947-9B04-343450506E71}"/>
              </a:ext>
            </a:extLst>
          </p:cNvPr>
          <p:cNvGrpSpPr/>
          <p:nvPr/>
        </p:nvGrpSpPr>
        <p:grpSpPr>
          <a:xfrm>
            <a:off x="3212157" y="4632321"/>
            <a:ext cx="1462657" cy="1485036"/>
            <a:chOff x="3345144" y="4461959"/>
            <a:chExt cx="1127949" cy="1485036"/>
          </a:xfrm>
        </p:grpSpPr>
        <p:sp>
          <p:nvSpPr>
            <p:cNvPr id="109" name="Arrow: Circular 23">
              <a:extLst>
                <a:ext uri="{FF2B5EF4-FFF2-40B4-BE49-F238E27FC236}">
                  <a16:creationId xmlns:a16="http://schemas.microsoft.com/office/drawing/2014/main" id="{DD3CACC3-C566-0F4D-A92D-548ABC55E439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9B6F4C05-6FBE-D54D-846F-9CBBB24BB84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73A4F846-36E1-6B43-861A-3AC6E0D6B682}"/>
              </a:ext>
            </a:extLst>
          </p:cNvPr>
          <p:cNvGrpSpPr/>
          <p:nvPr/>
        </p:nvGrpSpPr>
        <p:grpSpPr>
          <a:xfrm>
            <a:off x="2590051" y="4622117"/>
            <a:ext cx="899063" cy="1486789"/>
            <a:chOff x="3448021" y="4461959"/>
            <a:chExt cx="1038299" cy="1486789"/>
          </a:xfrm>
        </p:grpSpPr>
        <p:sp>
          <p:nvSpPr>
            <p:cNvPr id="112" name="Arrow: Circular 23">
              <a:extLst>
                <a:ext uri="{FF2B5EF4-FFF2-40B4-BE49-F238E27FC236}">
                  <a16:creationId xmlns:a16="http://schemas.microsoft.com/office/drawing/2014/main" id="{AF157A98-9CDA-DF45-8CB3-0008E2213110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F3B3B912-3C23-4B4A-B447-BB3090A3E8A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EFDC0970-29D6-25EC-C6C7-127691C26D31}"/>
              </a:ext>
            </a:extLst>
          </p:cNvPr>
          <p:cNvSpPr txBox="1"/>
          <p:nvPr/>
        </p:nvSpPr>
        <p:spPr>
          <a:xfrm>
            <a:off x="2733973" y="5765620"/>
            <a:ext cx="7243884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65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043BDAA-0CA8-3E22-821D-84F1CE55936C}"/>
              </a:ext>
            </a:extLst>
          </p:cNvPr>
          <p:cNvSpPr/>
          <p:nvPr/>
        </p:nvSpPr>
        <p:spPr>
          <a:xfrm>
            <a:off x="1952544" y="6055590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B60AD0F-487C-A12E-A9A0-3CB335CBEE3D}"/>
              </a:ext>
            </a:extLst>
          </p:cNvPr>
          <p:cNvSpPr/>
          <p:nvPr/>
        </p:nvSpPr>
        <p:spPr>
          <a:xfrm>
            <a:off x="9164057" y="6027018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553498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AB18DBD-76D2-A046-8F51-EA809875A331}"/>
              </a:ext>
            </a:extLst>
          </p:cNvPr>
          <p:cNvGrpSpPr/>
          <p:nvPr/>
        </p:nvGrpSpPr>
        <p:grpSpPr>
          <a:xfrm>
            <a:off x="475890" y="4213739"/>
            <a:ext cx="11240219" cy="457200"/>
            <a:chOff x="475890" y="4902095"/>
            <a:chExt cx="11240219" cy="457200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8FF1EE6-1B77-A940-8263-4AA94DD468B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B2CE1E1-B4DA-8342-8461-7D3E79BBE59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CDC52757-1E12-4542-A244-6482E9EE3A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7E95268-DB9A-0A44-B6B8-57DE383D0E46}"/>
              </a:ext>
            </a:extLst>
          </p:cNvPr>
          <p:cNvSpPr txBox="1"/>
          <p:nvPr/>
        </p:nvSpPr>
        <p:spPr>
          <a:xfrm>
            <a:off x="10541887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840628"/>
              </p:ext>
            </p:extLst>
          </p:nvPr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F12D0335-2FFB-2049-92D2-8C2B77E24C5A}"/>
              </a:ext>
            </a:extLst>
          </p:cNvPr>
          <p:cNvSpPr txBox="1"/>
          <p:nvPr/>
        </p:nvSpPr>
        <p:spPr>
          <a:xfrm>
            <a:off x="1810060" y="392969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46A7648-AEC0-DA47-B142-44EECAAA9F8A}"/>
              </a:ext>
            </a:extLst>
          </p:cNvPr>
          <p:cNvSpPr txBox="1"/>
          <p:nvPr/>
        </p:nvSpPr>
        <p:spPr>
          <a:xfrm>
            <a:off x="2360223" y="3929690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F3B3CF-2EFD-7F4B-8214-612C88303CEB}"/>
              </a:ext>
            </a:extLst>
          </p:cNvPr>
          <p:cNvSpPr txBox="1"/>
          <p:nvPr/>
        </p:nvSpPr>
        <p:spPr>
          <a:xfrm>
            <a:off x="2960720" y="3928594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3:50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443E79-5B98-AB45-8AC4-F7560ADA25B9}"/>
              </a:ext>
            </a:extLst>
          </p:cNvPr>
          <p:cNvSpPr txBox="1"/>
          <p:nvPr/>
        </p:nvSpPr>
        <p:spPr>
          <a:xfrm>
            <a:off x="3523528" y="3928593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ADC7C8C-5F0D-FE47-AB38-9FF31BAD5801}"/>
              </a:ext>
            </a:extLst>
          </p:cNvPr>
          <p:cNvSpPr txBox="1"/>
          <p:nvPr/>
        </p:nvSpPr>
        <p:spPr>
          <a:xfrm>
            <a:off x="4088525" y="3928593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0339DCB-86F0-BC4A-8DF4-7FF77530A069}"/>
              </a:ext>
            </a:extLst>
          </p:cNvPr>
          <p:cNvSpPr txBox="1"/>
          <p:nvPr/>
        </p:nvSpPr>
        <p:spPr>
          <a:xfrm>
            <a:off x="4644019" y="3927497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097A018-0C91-4340-A66A-C77AD1F9A050}"/>
              </a:ext>
            </a:extLst>
          </p:cNvPr>
          <p:cNvSpPr txBox="1"/>
          <p:nvPr/>
        </p:nvSpPr>
        <p:spPr>
          <a:xfrm>
            <a:off x="5221859" y="3927497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5D2A253-3511-9E4C-8846-4A5CCECAC6C6}"/>
              </a:ext>
            </a:extLst>
          </p:cNvPr>
          <p:cNvSpPr txBox="1"/>
          <p:nvPr/>
        </p:nvSpPr>
        <p:spPr>
          <a:xfrm>
            <a:off x="5769444" y="3926401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35D16B-F75C-7544-9343-AEA9037E7F08}"/>
              </a:ext>
            </a:extLst>
          </p:cNvPr>
          <p:cNvSpPr txBox="1"/>
          <p:nvPr/>
        </p:nvSpPr>
        <p:spPr>
          <a:xfrm>
            <a:off x="6298654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7A9C77-F345-C34A-BD05-4B72591749FA}"/>
              </a:ext>
            </a:extLst>
          </p:cNvPr>
          <p:cNvSpPr txBox="1"/>
          <p:nvPr/>
        </p:nvSpPr>
        <p:spPr>
          <a:xfrm>
            <a:off x="6866510" y="3926400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6CF798-B709-8D46-B735-A7B57486049C}"/>
              </a:ext>
            </a:extLst>
          </p:cNvPr>
          <p:cNvSpPr txBox="1"/>
          <p:nvPr/>
        </p:nvSpPr>
        <p:spPr>
          <a:xfrm>
            <a:off x="7431982" y="392749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C31F30-8633-3E41-B457-7CF4F3CD709F}"/>
              </a:ext>
            </a:extLst>
          </p:cNvPr>
          <p:cNvSpPr txBox="1"/>
          <p:nvPr/>
        </p:nvSpPr>
        <p:spPr>
          <a:xfrm>
            <a:off x="8004939" y="392640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FEB02B9-2F42-1B45-9F9B-2B2A59DD937C}"/>
              </a:ext>
            </a:extLst>
          </p:cNvPr>
          <p:cNvSpPr txBox="1"/>
          <p:nvPr/>
        </p:nvSpPr>
        <p:spPr>
          <a:xfrm>
            <a:off x="8556001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C65ABF-B8DB-5E40-A790-27F8B0864B1D}"/>
              </a:ext>
            </a:extLst>
          </p:cNvPr>
          <p:cNvSpPr txBox="1"/>
          <p:nvPr/>
        </p:nvSpPr>
        <p:spPr>
          <a:xfrm>
            <a:off x="9112145" y="392640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ABEB8F8-A5F0-F34B-B814-778D3B47AF6F}"/>
              </a:ext>
            </a:extLst>
          </p:cNvPr>
          <p:cNvSpPr txBox="1"/>
          <p:nvPr/>
        </p:nvSpPr>
        <p:spPr>
          <a:xfrm>
            <a:off x="9723853" y="393044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9AF4459-C4BA-1C4C-AD99-B9A79500824E}"/>
              </a:ext>
            </a:extLst>
          </p:cNvPr>
          <p:cNvSpPr txBox="1"/>
          <p:nvPr/>
        </p:nvSpPr>
        <p:spPr>
          <a:xfrm>
            <a:off x="10254621" y="3930449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83F05-BEEE-D74F-9676-1775A3DF7B93}"/>
              </a:ext>
            </a:extLst>
          </p:cNvPr>
          <p:cNvSpPr txBox="1"/>
          <p:nvPr/>
        </p:nvSpPr>
        <p:spPr>
          <a:xfrm>
            <a:off x="1111646" y="3931925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3: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FD2650-A627-0AA9-C8CA-BED4873D1F14}"/>
              </a:ext>
            </a:extLst>
          </p:cNvPr>
          <p:cNvSpPr txBox="1"/>
          <p:nvPr/>
        </p:nvSpPr>
        <p:spPr>
          <a:xfrm>
            <a:off x="0" y="945654"/>
            <a:ext cx="12192000" cy="112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Lisa finished playing videos games at 4:05 p.m. </a:t>
            </a:r>
          </a:p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If she played for 30 minutes, what time did Lisa start playing?</a:t>
            </a:r>
          </a:p>
        </p:txBody>
      </p:sp>
    </p:spTree>
    <p:extLst>
      <p:ext uri="{BB962C8B-B14F-4D97-AF65-F5344CB8AC3E}">
        <p14:creationId xmlns:p14="http://schemas.microsoft.com/office/powerpoint/2010/main" val="1641908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A059AEA9-1201-6645-9308-D4A40D0B1BA4}"/>
              </a:ext>
            </a:extLst>
          </p:cNvPr>
          <p:cNvSpPr txBox="1"/>
          <p:nvPr/>
        </p:nvSpPr>
        <p:spPr>
          <a:xfrm>
            <a:off x="0" y="945654"/>
            <a:ext cx="12192000" cy="112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Lisa finished playing videos games at 4:05 p.m. </a:t>
            </a:r>
          </a:p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If she played for 30 minutes, what time did Lisa start playing?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AB18DBD-76D2-A046-8F51-EA809875A331}"/>
              </a:ext>
            </a:extLst>
          </p:cNvPr>
          <p:cNvGrpSpPr/>
          <p:nvPr/>
        </p:nvGrpSpPr>
        <p:grpSpPr>
          <a:xfrm>
            <a:off x="475890" y="4213739"/>
            <a:ext cx="11240219" cy="457200"/>
            <a:chOff x="475890" y="4902095"/>
            <a:chExt cx="11240219" cy="457200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8FF1EE6-1B77-A940-8263-4AA94DD468B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B2CE1E1-B4DA-8342-8461-7D3E79BBE59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CDC52757-1E12-4542-A244-6482E9EE3A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7E95268-DB9A-0A44-B6B8-57DE383D0E46}"/>
              </a:ext>
            </a:extLst>
          </p:cNvPr>
          <p:cNvSpPr txBox="1"/>
          <p:nvPr/>
        </p:nvSpPr>
        <p:spPr>
          <a:xfrm>
            <a:off x="10541887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F12D0335-2FFB-2049-92D2-8C2B77E24C5A}"/>
              </a:ext>
            </a:extLst>
          </p:cNvPr>
          <p:cNvSpPr txBox="1"/>
          <p:nvPr/>
        </p:nvSpPr>
        <p:spPr>
          <a:xfrm>
            <a:off x="1810060" y="392969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46A7648-AEC0-DA47-B142-44EECAAA9F8A}"/>
              </a:ext>
            </a:extLst>
          </p:cNvPr>
          <p:cNvSpPr txBox="1"/>
          <p:nvPr/>
        </p:nvSpPr>
        <p:spPr>
          <a:xfrm>
            <a:off x="2360223" y="3929690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F3B3CF-2EFD-7F4B-8214-612C88303CEB}"/>
              </a:ext>
            </a:extLst>
          </p:cNvPr>
          <p:cNvSpPr txBox="1"/>
          <p:nvPr/>
        </p:nvSpPr>
        <p:spPr>
          <a:xfrm>
            <a:off x="2960720" y="3928594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3:50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443E79-5B98-AB45-8AC4-F7560ADA25B9}"/>
              </a:ext>
            </a:extLst>
          </p:cNvPr>
          <p:cNvSpPr txBox="1"/>
          <p:nvPr/>
        </p:nvSpPr>
        <p:spPr>
          <a:xfrm>
            <a:off x="3523528" y="3928593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ADC7C8C-5F0D-FE47-AB38-9FF31BAD5801}"/>
              </a:ext>
            </a:extLst>
          </p:cNvPr>
          <p:cNvSpPr txBox="1"/>
          <p:nvPr/>
        </p:nvSpPr>
        <p:spPr>
          <a:xfrm>
            <a:off x="4088525" y="3928593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0339DCB-86F0-BC4A-8DF4-7FF77530A069}"/>
              </a:ext>
            </a:extLst>
          </p:cNvPr>
          <p:cNvSpPr txBox="1"/>
          <p:nvPr/>
        </p:nvSpPr>
        <p:spPr>
          <a:xfrm>
            <a:off x="4644019" y="3927497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4:05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097A018-0C91-4340-A66A-C77AD1F9A050}"/>
              </a:ext>
            </a:extLst>
          </p:cNvPr>
          <p:cNvSpPr txBox="1"/>
          <p:nvPr/>
        </p:nvSpPr>
        <p:spPr>
          <a:xfrm>
            <a:off x="5221859" y="3927497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5D2A253-3511-9E4C-8846-4A5CCECAC6C6}"/>
              </a:ext>
            </a:extLst>
          </p:cNvPr>
          <p:cNvSpPr txBox="1"/>
          <p:nvPr/>
        </p:nvSpPr>
        <p:spPr>
          <a:xfrm>
            <a:off x="5769444" y="3926401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35D16B-F75C-7544-9343-AEA9037E7F08}"/>
              </a:ext>
            </a:extLst>
          </p:cNvPr>
          <p:cNvSpPr txBox="1"/>
          <p:nvPr/>
        </p:nvSpPr>
        <p:spPr>
          <a:xfrm>
            <a:off x="6298654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7A9C77-F345-C34A-BD05-4B72591749FA}"/>
              </a:ext>
            </a:extLst>
          </p:cNvPr>
          <p:cNvSpPr txBox="1"/>
          <p:nvPr/>
        </p:nvSpPr>
        <p:spPr>
          <a:xfrm>
            <a:off x="6866510" y="3926400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6CF798-B709-8D46-B735-A7B57486049C}"/>
              </a:ext>
            </a:extLst>
          </p:cNvPr>
          <p:cNvSpPr txBox="1"/>
          <p:nvPr/>
        </p:nvSpPr>
        <p:spPr>
          <a:xfrm>
            <a:off x="7431982" y="392749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C31F30-8633-3E41-B457-7CF4F3CD709F}"/>
              </a:ext>
            </a:extLst>
          </p:cNvPr>
          <p:cNvSpPr txBox="1"/>
          <p:nvPr/>
        </p:nvSpPr>
        <p:spPr>
          <a:xfrm>
            <a:off x="8004939" y="392640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FEB02B9-2F42-1B45-9F9B-2B2A59DD937C}"/>
              </a:ext>
            </a:extLst>
          </p:cNvPr>
          <p:cNvSpPr txBox="1"/>
          <p:nvPr/>
        </p:nvSpPr>
        <p:spPr>
          <a:xfrm>
            <a:off x="8556001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C65ABF-B8DB-5E40-A790-27F8B0864B1D}"/>
              </a:ext>
            </a:extLst>
          </p:cNvPr>
          <p:cNvSpPr txBox="1"/>
          <p:nvPr/>
        </p:nvSpPr>
        <p:spPr>
          <a:xfrm>
            <a:off x="9112145" y="392640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ABEB8F8-A5F0-F34B-B814-778D3B47AF6F}"/>
              </a:ext>
            </a:extLst>
          </p:cNvPr>
          <p:cNvSpPr txBox="1"/>
          <p:nvPr/>
        </p:nvSpPr>
        <p:spPr>
          <a:xfrm>
            <a:off x="9723853" y="393044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9AF4459-C4BA-1C4C-AD99-B9A79500824E}"/>
              </a:ext>
            </a:extLst>
          </p:cNvPr>
          <p:cNvSpPr txBox="1"/>
          <p:nvPr/>
        </p:nvSpPr>
        <p:spPr>
          <a:xfrm>
            <a:off x="10254621" y="3930449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83F05-BEEE-D74F-9676-1775A3DF7B93}"/>
              </a:ext>
            </a:extLst>
          </p:cNvPr>
          <p:cNvSpPr txBox="1"/>
          <p:nvPr/>
        </p:nvSpPr>
        <p:spPr>
          <a:xfrm>
            <a:off x="1111646" y="3931925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3:35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3: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DC56E4A-F293-1C44-B5ED-31FD813EAF7D}"/>
              </a:ext>
            </a:extLst>
          </p:cNvPr>
          <p:cNvGrpSpPr/>
          <p:nvPr/>
        </p:nvGrpSpPr>
        <p:grpSpPr>
          <a:xfrm>
            <a:off x="3627522" y="3144556"/>
            <a:ext cx="1435199" cy="1486789"/>
            <a:chOff x="3448020" y="4461959"/>
            <a:chExt cx="1204574" cy="1486789"/>
          </a:xfrm>
        </p:grpSpPr>
        <p:sp>
          <p:nvSpPr>
            <p:cNvPr id="34" name="Arrow: Circular 23">
              <a:extLst>
                <a:ext uri="{FF2B5EF4-FFF2-40B4-BE49-F238E27FC236}">
                  <a16:creationId xmlns:a16="http://schemas.microsoft.com/office/drawing/2014/main" id="{698AF16F-2F75-2E46-9CA0-CD1395AEACA7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061011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91871C2-1DB4-B845-8074-954B041782A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15B7E24-E09A-3C4B-B76A-3194A5D63CE7}"/>
              </a:ext>
            </a:extLst>
          </p:cNvPr>
          <p:cNvGrpSpPr/>
          <p:nvPr/>
        </p:nvGrpSpPr>
        <p:grpSpPr>
          <a:xfrm>
            <a:off x="2566472" y="3142081"/>
            <a:ext cx="1346404" cy="1486789"/>
            <a:chOff x="3448021" y="4461959"/>
            <a:chExt cx="1038299" cy="1486789"/>
          </a:xfrm>
        </p:grpSpPr>
        <p:sp>
          <p:nvSpPr>
            <p:cNvPr id="37" name="Arrow: Circular 23">
              <a:extLst>
                <a:ext uri="{FF2B5EF4-FFF2-40B4-BE49-F238E27FC236}">
                  <a16:creationId xmlns:a16="http://schemas.microsoft.com/office/drawing/2014/main" id="{6D27D94E-F958-7D47-A9C8-9AF5BA331E50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FBDD7CB-A4CB-194F-93CB-04B02E9E6C9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8F991D7-5450-524B-82B0-B2E7818AD4CD}"/>
              </a:ext>
            </a:extLst>
          </p:cNvPr>
          <p:cNvGrpSpPr/>
          <p:nvPr/>
        </p:nvGrpSpPr>
        <p:grpSpPr>
          <a:xfrm>
            <a:off x="1517879" y="3142081"/>
            <a:ext cx="1346404" cy="1486789"/>
            <a:chOff x="3448021" y="4461959"/>
            <a:chExt cx="1038299" cy="1486789"/>
          </a:xfrm>
        </p:grpSpPr>
        <p:sp>
          <p:nvSpPr>
            <p:cNvPr id="40" name="Arrow: Circular 23">
              <a:extLst>
                <a:ext uri="{FF2B5EF4-FFF2-40B4-BE49-F238E27FC236}">
                  <a16:creationId xmlns:a16="http://schemas.microsoft.com/office/drawing/2014/main" id="{D12D03DE-2871-7246-84E6-D1A3CBC90300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17B5C0F-E263-E540-B203-D8482E1A35D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0E3134DC-0D06-8E47-9862-2503C974785E}"/>
              </a:ext>
            </a:extLst>
          </p:cNvPr>
          <p:cNvSpPr txBox="1"/>
          <p:nvPr/>
        </p:nvSpPr>
        <p:spPr>
          <a:xfrm>
            <a:off x="2227459" y="5473751"/>
            <a:ext cx="7083970" cy="954107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entury Gothic" panose="020B0502020202020204" pitchFamily="34" charset="0"/>
                <a:ea typeface="HelloAbracadabra" pitchFamily="2" charset="0"/>
              </a:rPr>
              <a:t>Lisa started playing at 3:35 p.m.</a:t>
            </a:r>
          </a:p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EB8DDB-E7A4-D685-6973-04286D752905}"/>
              </a:ext>
            </a:extLst>
          </p:cNvPr>
          <p:cNvSpPr txBox="1"/>
          <p:nvPr/>
        </p:nvSpPr>
        <p:spPr>
          <a:xfrm>
            <a:off x="1585498" y="4288002"/>
            <a:ext cx="3383280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30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F57D2C1-3720-5618-8643-8B163C07B0D1}"/>
              </a:ext>
            </a:extLst>
          </p:cNvPr>
          <p:cNvSpPr/>
          <p:nvPr/>
        </p:nvSpPr>
        <p:spPr>
          <a:xfrm>
            <a:off x="804069" y="459555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E574B67-6E6D-B352-995E-FBEEE0F958D7}"/>
              </a:ext>
            </a:extLst>
          </p:cNvPr>
          <p:cNvSpPr/>
          <p:nvPr/>
        </p:nvSpPr>
        <p:spPr>
          <a:xfrm>
            <a:off x="4234888" y="4566985"/>
            <a:ext cx="1435198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30265461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#3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6CC5AD1E-DF9B-E645-B643-599BB0D8149B}"/>
              </a:ext>
            </a:extLst>
          </p:cNvPr>
          <p:cNvSpPr txBox="1"/>
          <p:nvPr/>
        </p:nvSpPr>
        <p:spPr>
          <a:xfrm>
            <a:off x="125276" y="871747"/>
            <a:ext cx="12192000" cy="1533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Blake arrived at school at the time on the clock. </a:t>
            </a:r>
          </a:p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It took his mom 27 minutes to drive him to school from his house. </a:t>
            </a:r>
          </a:p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What time did Blake leave home?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F5298280-65C7-3A45-9856-487B1378A475}"/>
              </a:ext>
            </a:extLst>
          </p:cNvPr>
          <p:cNvGrpSpPr/>
          <p:nvPr/>
        </p:nvGrpSpPr>
        <p:grpSpPr>
          <a:xfrm>
            <a:off x="475890" y="5423972"/>
            <a:ext cx="11240219" cy="457200"/>
            <a:chOff x="475890" y="4902095"/>
            <a:chExt cx="11240219" cy="457200"/>
          </a:xfrm>
        </p:grpSpPr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D53C813F-4E99-7F46-954A-75AA95C4F1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7CF742A1-3084-714C-BEF2-55244110DC8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24A7BD2D-7C80-5546-B1DA-89733157E55D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A958358B-6B7A-664C-BAD8-76A9F02056FF}"/>
              </a:ext>
            </a:extLst>
          </p:cNvPr>
          <p:cNvSpPr txBox="1"/>
          <p:nvPr/>
        </p:nvSpPr>
        <p:spPr>
          <a:xfrm>
            <a:off x="10541887" y="5086136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4" name="Table 13">
            <a:extLst>
              <a:ext uri="{FF2B5EF4-FFF2-40B4-BE49-F238E27FC236}">
                <a16:creationId xmlns:a16="http://schemas.microsoft.com/office/drawing/2014/main" id="{FECA4B14-A441-3547-A3BA-0F3C6DA98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839604"/>
              </p:ext>
            </p:extLst>
          </p:nvPr>
        </p:nvGraphicFramePr>
        <p:xfrm>
          <a:off x="1024931" y="5477593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2" name="TextBox 111">
            <a:extLst>
              <a:ext uri="{FF2B5EF4-FFF2-40B4-BE49-F238E27FC236}">
                <a16:creationId xmlns:a16="http://schemas.microsoft.com/office/drawing/2014/main" id="{DFE32616-8487-C947-A1BE-275C6ED13DC9}"/>
              </a:ext>
            </a:extLst>
          </p:cNvPr>
          <p:cNvSpPr txBox="1"/>
          <p:nvPr/>
        </p:nvSpPr>
        <p:spPr>
          <a:xfrm>
            <a:off x="125276" y="5086136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6: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B224A3A-84C2-A545-BCCD-9531A06F4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7" y="2122706"/>
            <a:ext cx="2010460" cy="19980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EDF4E40-DB6D-3C83-3056-EAB6C449F964}"/>
              </a:ext>
            </a:extLst>
          </p:cNvPr>
          <p:cNvSpPr txBox="1"/>
          <p:nvPr/>
        </p:nvSpPr>
        <p:spPr>
          <a:xfrm>
            <a:off x="1810060" y="514888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002AB5-0BFC-ED58-85A7-8582BD888EE8}"/>
              </a:ext>
            </a:extLst>
          </p:cNvPr>
          <p:cNvSpPr txBox="1"/>
          <p:nvPr/>
        </p:nvSpPr>
        <p:spPr>
          <a:xfrm>
            <a:off x="2360223" y="5148889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343D80-4A70-455A-02B8-06AF48ACD170}"/>
              </a:ext>
            </a:extLst>
          </p:cNvPr>
          <p:cNvSpPr txBox="1"/>
          <p:nvPr/>
        </p:nvSpPr>
        <p:spPr>
          <a:xfrm>
            <a:off x="2960720" y="5147793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6:50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08F131-86B7-D63B-D599-11D2F8D6AFEE}"/>
              </a:ext>
            </a:extLst>
          </p:cNvPr>
          <p:cNvSpPr txBox="1"/>
          <p:nvPr/>
        </p:nvSpPr>
        <p:spPr>
          <a:xfrm>
            <a:off x="3523528" y="5147792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2E05BF-D580-F419-9AB4-9FA2F629123A}"/>
              </a:ext>
            </a:extLst>
          </p:cNvPr>
          <p:cNvSpPr txBox="1"/>
          <p:nvPr/>
        </p:nvSpPr>
        <p:spPr>
          <a:xfrm>
            <a:off x="4088525" y="5147792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7:00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3710C1-59F9-3D4F-3ED1-54EBFDDA7B95}"/>
              </a:ext>
            </a:extLst>
          </p:cNvPr>
          <p:cNvSpPr txBox="1"/>
          <p:nvPr/>
        </p:nvSpPr>
        <p:spPr>
          <a:xfrm>
            <a:off x="4644019" y="5146696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9FDDA8-5C74-6C95-8C8C-11BADF82D6B2}"/>
              </a:ext>
            </a:extLst>
          </p:cNvPr>
          <p:cNvSpPr txBox="1"/>
          <p:nvPr/>
        </p:nvSpPr>
        <p:spPr>
          <a:xfrm>
            <a:off x="5221859" y="5146696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7:10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7E37C3-B99C-8D0E-3C59-5E5F38B863E4}"/>
              </a:ext>
            </a:extLst>
          </p:cNvPr>
          <p:cNvSpPr txBox="1"/>
          <p:nvPr/>
        </p:nvSpPr>
        <p:spPr>
          <a:xfrm>
            <a:off x="5769444" y="5145600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7:15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B6CD99-4E02-2087-47DC-F9AAFBAC6B77}"/>
              </a:ext>
            </a:extLst>
          </p:cNvPr>
          <p:cNvSpPr txBox="1"/>
          <p:nvPr/>
        </p:nvSpPr>
        <p:spPr>
          <a:xfrm>
            <a:off x="6298654" y="514559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7:20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62594E-2F2D-A4BB-BCD0-6D07F769EE05}"/>
              </a:ext>
            </a:extLst>
          </p:cNvPr>
          <p:cNvSpPr txBox="1"/>
          <p:nvPr/>
        </p:nvSpPr>
        <p:spPr>
          <a:xfrm>
            <a:off x="6866510" y="514559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7:25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DB66F2-EAA2-4C97-8207-B145D58A7F2C}"/>
              </a:ext>
            </a:extLst>
          </p:cNvPr>
          <p:cNvSpPr txBox="1"/>
          <p:nvPr/>
        </p:nvSpPr>
        <p:spPr>
          <a:xfrm>
            <a:off x="7431982" y="5146696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70A5F5-394F-A6DB-7F86-E870F6F22A43}"/>
              </a:ext>
            </a:extLst>
          </p:cNvPr>
          <p:cNvSpPr txBox="1"/>
          <p:nvPr/>
        </p:nvSpPr>
        <p:spPr>
          <a:xfrm>
            <a:off x="8004939" y="51456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CEEAC0-625E-C3A3-86C2-D939FE63E6AA}"/>
              </a:ext>
            </a:extLst>
          </p:cNvPr>
          <p:cNvSpPr txBox="1"/>
          <p:nvPr/>
        </p:nvSpPr>
        <p:spPr>
          <a:xfrm>
            <a:off x="8556001" y="514559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39D61B-E348-9071-6A1F-46A3708152AC}"/>
              </a:ext>
            </a:extLst>
          </p:cNvPr>
          <p:cNvSpPr txBox="1"/>
          <p:nvPr/>
        </p:nvSpPr>
        <p:spPr>
          <a:xfrm>
            <a:off x="9112145" y="514559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72FEDF-5B23-84CA-AB43-ED19B47F32BA}"/>
              </a:ext>
            </a:extLst>
          </p:cNvPr>
          <p:cNvSpPr txBox="1"/>
          <p:nvPr/>
        </p:nvSpPr>
        <p:spPr>
          <a:xfrm>
            <a:off x="9723853" y="5149648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7:50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19A387-D334-CE18-1477-2159D002A576}"/>
              </a:ext>
            </a:extLst>
          </p:cNvPr>
          <p:cNvSpPr txBox="1"/>
          <p:nvPr/>
        </p:nvSpPr>
        <p:spPr>
          <a:xfrm>
            <a:off x="10254621" y="5149648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D8BA47-26FA-5447-EDA0-E460DD606993}"/>
              </a:ext>
            </a:extLst>
          </p:cNvPr>
          <p:cNvSpPr txBox="1"/>
          <p:nvPr/>
        </p:nvSpPr>
        <p:spPr>
          <a:xfrm>
            <a:off x="1111646" y="5151124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998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#3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F5298280-65C7-3A45-9856-487B1378A475}"/>
              </a:ext>
            </a:extLst>
          </p:cNvPr>
          <p:cNvGrpSpPr/>
          <p:nvPr/>
        </p:nvGrpSpPr>
        <p:grpSpPr>
          <a:xfrm>
            <a:off x="475890" y="5423972"/>
            <a:ext cx="11240219" cy="457200"/>
            <a:chOff x="475890" y="4902095"/>
            <a:chExt cx="11240219" cy="457200"/>
          </a:xfrm>
        </p:grpSpPr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D53C813F-4E99-7F46-954A-75AA95C4F1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7CF742A1-3084-714C-BEF2-55244110DC8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24A7BD2D-7C80-5546-B1DA-89733157E55D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A958358B-6B7A-664C-BAD8-76A9F02056FF}"/>
              </a:ext>
            </a:extLst>
          </p:cNvPr>
          <p:cNvSpPr txBox="1"/>
          <p:nvPr/>
        </p:nvSpPr>
        <p:spPr>
          <a:xfrm>
            <a:off x="10541887" y="5086136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8:00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4" name="Table 13">
            <a:extLst>
              <a:ext uri="{FF2B5EF4-FFF2-40B4-BE49-F238E27FC236}">
                <a16:creationId xmlns:a16="http://schemas.microsoft.com/office/drawing/2014/main" id="{FECA4B14-A441-3547-A3BA-0F3C6DA98975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477593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12" name="TextBox 111">
            <a:extLst>
              <a:ext uri="{FF2B5EF4-FFF2-40B4-BE49-F238E27FC236}">
                <a16:creationId xmlns:a16="http://schemas.microsoft.com/office/drawing/2014/main" id="{DFE32616-8487-C947-A1BE-275C6ED13DC9}"/>
              </a:ext>
            </a:extLst>
          </p:cNvPr>
          <p:cNvSpPr txBox="1"/>
          <p:nvPr/>
        </p:nvSpPr>
        <p:spPr>
          <a:xfrm>
            <a:off x="125276" y="5086136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6: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B224A3A-84C2-A545-BCCD-9531A06F4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7" y="2122706"/>
            <a:ext cx="2010460" cy="19980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BA05624-4CDE-4F4F-82E0-7AB675BF698F}"/>
              </a:ext>
            </a:extLst>
          </p:cNvPr>
          <p:cNvSpPr txBox="1"/>
          <p:nvPr/>
        </p:nvSpPr>
        <p:spPr>
          <a:xfrm>
            <a:off x="3025756" y="2637309"/>
            <a:ext cx="6845261" cy="1015663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Blake left his house at 7:33.</a:t>
            </a:r>
          </a:p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  <a:endParaRPr lang="en-US" sz="240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1B96EC-9836-FB45-ABFF-35BE6F4B7D70}"/>
              </a:ext>
            </a:extLst>
          </p:cNvPr>
          <p:cNvSpPr txBox="1"/>
          <p:nvPr/>
        </p:nvSpPr>
        <p:spPr>
          <a:xfrm>
            <a:off x="1810060" y="514888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0A16D0-B306-F041-8434-36AE433A313A}"/>
              </a:ext>
            </a:extLst>
          </p:cNvPr>
          <p:cNvSpPr txBox="1"/>
          <p:nvPr/>
        </p:nvSpPr>
        <p:spPr>
          <a:xfrm>
            <a:off x="2360223" y="5148889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CA4A22-B358-3745-AA2B-8490BEFE8CE1}"/>
              </a:ext>
            </a:extLst>
          </p:cNvPr>
          <p:cNvSpPr txBox="1"/>
          <p:nvPr/>
        </p:nvSpPr>
        <p:spPr>
          <a:xfrm>
            <a:off x="2960720" y="5147793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6:50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F0C52C-6882-8447-8FB1-2767DC61C129}"/>
              </a:ext>
            </a:extLst>
          </p:cNvPr>
          <p:cNvSpPr txBox="1"/>
          <p:nvPr/>
        </p:nvSpPr>
        <p:spPr>
          <a:xfrm>
            <a:off x="3523528" y="5147792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D46BA9-D404-C341-8789-C3F79898918E}"/>
              </a:ext>
            </a:extLst>
          </p:cNvPr>
          <p:cNvSpPr txBox="1"/>
          <p:nvPr/>
        </p:nvSpPr>
        <p:spPr>
          <a:xfrm>
            <a:off x="4088525" y="5147792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F4E31C-E8F1-C54F-914E-8517C60E8CEA}"/>
              </a:ext>
            </a:extLst>
          </p:cNvPr>
          <p:cNvSpPr txBox="1"/>
          <p:nvPr/>
        </p:nvSpPr>
        <p:spPr>
          <a:xfrm>
            <a:off x="4644019" y="5146696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1A837F-D2B0-5C44-A689-0045C9F538A8}"/>
              </a:ext>
            </a:extLst>
          </p:cNvPr>
          <p:cNvSpPr txBox="1"/>
          <p:nvPr/>
        </p:nvSpPr>
        <p:spPr>
          <a:xfrm>
            <a:off x="5221859" y="5146696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</a:t>
            </a:r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826182-AAD8-0C4E-B214-5C9EB2E91319}"/>
              </a:ext>
            </a:extLst>
          </p:cNvPr>
          <p:cNvSpPr txBox="1"/>
          <p:nvPr/>
        </p:nvSpPr>
        <p:spPr>
          <a:xfrm>
            <a:off x="5769444" y="5145600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3325BF5-8709-5242-A3DD-67CD96277444}"/>
              </a:ext>
            </a:extLst>
          </p:cNvPr>
          <p:cNvSpPr txBox="1"/>
          <p:nvPr/>
        </p:nvSpPr>
        <p:spPr>
          <a:xfrm>
            <a:off x="6298654" y="514559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AEFEA24-0C4D-8F4C-9DB3-598087228B9D}"/>
              </a:ext>
            </a:extLst>
          </p:cNvPr>
          <p:cNvSpPr txBox="1"/>
          <p:nvPr/>
        </p:nvSpPr>
        <p:spPr>
          <a:xfrm>
            <a:off x="6866510" y="514559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8AD5C7-5D9A-2746-B609-4344A826CA21}"/>
              </a:ext>
            </a:extLst>
          </p:cNvPr>
          <p:cNvSpPr txBox="1"/>
          <p:nvPr/>
        </p:nvSpPr>
        <p:spPr>
          <a:xfrm>
            <a:off x="7431982" y="5146696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250CFE-4746-A84C-9A1D-6E3792F9E5D6}"/>
              </a:ext>
            </a:extLst>
          </p:cNvPr>
          <p:cNvSpPr txBox="1"/>
          <p:nvPr/>
        </p:nvSpPr>
        <p:spPr>
          <a:xfrm>
            <a:off x="8004939" y="51456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97FCA9-514A-7E40-825E-A4AB93F42F91}"/>
              </a:ext>
            </a:extLst>
          </p:cNvPr>
          <p:cNvSpPr txBox="1"/>
          <p:nvPr/>
        </p:nvSpPr>
        <p:spPr>
          <a:xfrm>
            <a:off x="8556001" y="514559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D50913A-392E-B647-BD15-1F8C2B143153}"/>
              </a:ext>
            </a:extLst>
          </p:cNvPr>
          <p:cNvSpPr txBox="1"/>
          <p:nvPr/>
        </p:nvSpPr>
        <p:spPr>
          <a:xfrm>
            <a:off x="9112145" y="5145599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E77397-8636-1D4A-AE1B-2857D0A5A9F6}"/>
              </a:ext>
            </a:extLst>
          </p:cNvPr>
          <p:cNvSpPr txBox="1"/>
          <p:nvPr/>
        </p:nvSpPr>
        <p:spPr>
          <a:xfrm>
            <a:off x="9723853" y="5149648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26C132-9925-7043-8473-0CC09E479664}"/>
              </a:ext>
            </a:extLst>
          </p:cNvPr>
          <p:cNvSpPr txBox="1"/>
          <p:nvPr/>
        </p:nvSpPr>
        <p:spPr>
          <a:xfrm>
            <a:off x="10254621" y="5149648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9658DA-F397-5341-A145-E6194C6A470B}"/>
              </a:ext>
            </a:extLst>
          </p:cNvPr>
          <p:cNvSpPr txBox="1"/>
          <p:nvPr/>
        </p:nvSpPr>
        <p:spPr>
          <a:xfrm>
            <a:off x="1111646" y="5151124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A368C89-DD89-8E4A-A27A-977F9CD70185}"/>
              </a:ext>
            </a:extLst>
          </p:cNvPr>
          <p:cNvGrpSpPr/>
          <p:nvPr/>
        </p:nvGrpSpPr>
        <p:grpSpPr>
          <a:xfrm>
            <a:off x="10006437" y="4351093"/>
            <a:ext cx="1462657" cy="1485036"/>
            <a:chOff x="3345144" y="4461959"/>
            <a:chExt cx="1127949" cy="1485036"/>
          </a:xfrm>
        </p:grpSpPr>
        <p:sp>
          <p:nvSpPr>
            <p:cNvPr id="37" name="Arrow: Circular 23">
              <a:extLst>
                <a:ext uri="{FF2B5EF4-FFF2-40B4-BE49-F238E27FC236}">
                  <a16:creationId xmlns:a16="http://schemas.microsoft.com/office/drawing/2014/main" id="{2BF74D31-3749-7B4D-BCB5-BFCF51850751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166170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5B0F1C5-E06F-1B49-9C7C-7C8EBFCCDAD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7DC9002-00FD-7945-8133-286C19051FA3}"/>
              </a:ext>
            </a:extLst>
          </p:cNvPr>
          <p:cNvGrpSpPr/>
          <p:nvPr/>
        </p:nvGrpSpPr>
        <p:grpSpPr>
          <a:xfrm>
            <a:off x="8863437" y="4362501"/>
            <a:ext cx="1462657" cy="1485036"/>
            <a:chOff x="3345144" y="4461959"/>
            <a:chExt cx="1127949" cy="1485036"/>
          </a:xfrm>
        </p:grpSpPr>
        <p:sp>
          <p:nvSpPr>
            <p:cNvPr id="40" name="Arrow: Circular 23">
              <a:extLst>
                <a:ext uri="{FF2B5EF4-FFF2-40B4-BE49-F238E27FC236}">
                  <a16:creationId xmlns:a16="http://schemas.microsoft.com/office/drawing/2014/main" id="{FDC95416-0A26-6145-9B7E-8A503570307B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1B6F89C-CEBD-FE47-9299-F8E609F08D0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96164A3-18F8-094D-BD62-B581024ED2F7}"/>
              </a:ext>
            </a:extLst>
          </p:cNvPr>
          <p:cNvGrpSpPr/>
          <p:nvPr/>
        </p:nvGrpSpPr>
        <p:grpSpPr>
          <a:xfrm>
            <a:off x="8241331" y="4352297"/>
            <a:ext cx="899063" cy="1486789"/>
            <a:chOff x="3448021" y="4461959"/>
            <a:chExt cx="1038299" cy="1486789"/>
          </a:xfrm>
        </p:grpSpPr>
        <p:sp>
          <p:nvSpPr>
            <p:cNvPr id="43" name="Arrow: Circular 23">
              <a:extLst>
                <a:ext uri="{FF2B5EF4-FFF2-40B4-BE49-F238E27FC236}">
                  <a16:creationId xmlns:a16="http://schemas.microsoft.com/office/drawing/2014/main" id="{85D7F900-0B49-7847-97DA-A7CF5FD376AA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504F208-AA69-8841-9512-65542F3045B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65402687-56AF-C446-A967-BDAF4334B3D9}"/>
              </a:ext>
            </a:extLst>
          </p:cNvPr>
          <p:cNvSpPr txBox="1"/>
          <p:nvPr/>
        </p:nvSpPr>
        <p:spPr>
          <a:xfrm>
            <a:off x="186846" y="4087027"/>
            <a:ext cx="2010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8:00</a:t>
            </a:r>
            <a:endParaRPr lang="en-US" sz="28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A82693-5A09-6F50-58BA-B1B08F5A97AD}"/>
              </a:ext>
            </a:extLst>
          </p:cNvPr>
          <p:cNvSpPr txBox="1"/>
          <p:nvPr/>
        </p:nvSpPr>
        <p:spPr>
          <a:xfrm>
            <a:off x="8132778" y="5483758"/>
            <a:ext cx="3002568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27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537C503-7791-D69D-C4C3-47D4BBC984CC}"/>
              </a:ext>
            </a:extLst>
          </p:cNvPr>
          <p:cNvSpPr/>
          <p:nvPr/>
        </p:nvSpPr>
        <p:spPr>
          <a:xfrm>
            <a:off x="10477420" y="5797911"/>
            <a:ext cx="1435198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Time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2253E01-7B99-ABE2-7988-CBD4AB3E087F}"/>
              </a:ext>
            </a:extLst>
          </p:cNvPr>
          <p:cNvSpPr txBox="1"/>
          <p:nvPr/>
        </p:nvSpPr>
        <p:spPr>
          <a:xfrm>
            <a:off x="125276" y="871747"/>
            <a:ext cx="12192000" cy="1533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Blake arrived at school at the time on the clock. </a:t>
            </a:r>
          </a:p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It took his mom 27 minutes to drive him to school from his house. </a:t>
            </a:r>
          </a:p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What time did Blake leave home?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D32E0B7-ADAA-F4A0-022E-F1D031E0DC54}"/>
              </a:ext>
            </a:extLst>
          </p:cNvPr>
          <p:cNvGrpSpPr/>
          <p:nvPr/>
        </p:nvGrpSpPr>
        <p:grpSpPr>
          <a:xfrm>
            <a:off x="7966330" y="4348838"/>
            <a:ext cx="522287" cy="1579340"/>
            <a:chOff x="3116109" y="4506273"/>
            <a:chExt cx="1449214" cy="1579340"/>
          </a:xfrm>
        </p:grpSpPr>
        <p:sp>
          <p:nvSpPr>
            <p:cNvPr id="51" name="Arrow: Circular 23">
              <a:extLst>
                <a:ext uri="{FF2B5EF4-FFF2-40B4-BE49-F238E27FC236}">
                  <a16:creationId xmlns:a16="http://schemas.microsoft.com/office/drawing/2014/main" id="{5384159D-44D2-1CB4-C358-9757410D1A86}"/>
                </a:ext>
              </a:extLst>
            </p:cNvPr>
            <p:cNvSpPr/>
            <p:nvPr/>
          </p:nvSpPr>
          <p:spPr>
            <a:xfrm flipH="1">
              <a:off x="3446762" y="4881114"/>
              <a:ext cx="1038299" cy="1204499"/>
            </a:xfrm>
            <a:prstGeom prst="circularArrow">
              <a:avLst>
                <a:gd name="adj1" fmla="val 5884"/>
                <a:gd name="adj2" fmla="val 956799"/>
                <a:gd name="adj3" fmla="val 1906374"/>
                <a:gd name="adj4" fmla="val 15202081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A61100C-1C3B-C4C5-F729-055A16F34015}"/>
                </a:ext>
              </a:extLst>
            </p:cNvPr>
            <p:cNvSpPr txBox="1"/>
            <p:nvPr/>
          </p:nvSpPr>
          <p:spPr>
            <a:xfrm>
              <a:off x="3116109" y="4506273"/>
              <a:ext cx="1449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-2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352A1A7-4BD3-BF89-5A7B-75DC87BF7126}"/>
              </a:ext>
            </a:extLst>
          </p:cNvPr>
          <p:cNvGrpSpPr/>
          <p:nvPr/>
        </p:nvGrpSpPr>
        <p:grpSpPr>
          <a:xfrm>
            <a:off x="7681401" y="5748347"/>
            <a:ext cx="963728" cy="806989"/>
            <a:chOff x="7539485" y="5725632"/>
            <a:chExt cx="963728" cy="806989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349E7C6-AC3A-8D02-4744-25E6A646D38F}"/>
                </a:ext>
              </a:extLst>
            </p:cNvPr>
            <p:cNvSpPr/>
            <p:nvPr/>
          </p:nvSpPr>
          <p:spPr>
            <a:xfrm>
              <a:off x="7539485" y="5928464"/>
              <a:ext cx="963728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Time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D95FE5F-2653-9BDE-0397-8CCF69067344}"/>
                </a:ext>
              </a:extLst>
            </p:cNvPr>
            <p:cNvSpPr txBox="1"/>
            <p:nvPr/>
          </p:nvSpPr>
          <p:spPr>
            <a:xfrm>
              <a:off x="7670951" y="5725632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7:33</a:t>
              </a:r>
              <a:endParaRPr lang="en-US" sz="15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A17602E-0149-4D2D-9B2D-F6A7BF2E4B57}"/>
              </a:ext>
            </a:extLst>
          </p:cNvPr>
          <p:cNvCxnSpPr/>
          <p:nvPr/>
        </p:nvCxnSpPr>
        <p:spPr>
          <a:xfrm>
            <a:off x="8132778" y="5477593"/>
            <a:ext cx="0" cy="3352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3603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#4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AB18DBD-76D2-A046-8F51-EA809875A331}"/>
              </a:ext>
            </a:extLst>
          </p:cNvPr>
          <p:cNvGrpSpPr/>
          <p:nvPr/>
        </p:nvGrpSpPr>
        <p:grpSpPr>
          <a:xfrm>
            <a:off x="475890" y="4213739"/>
            <a:ext cx="11240219" cy="457200"/>
            <a:chOff x="475890" y="4902095"/>
            <a:chExt cx="11240219" cy="457200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8FF1EE6-1B77-A940-8263-4AA94DD468B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B2CE1E1-B4DA-8342-8461-7D3E79BBE59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CDC52757-1E12-4542-A244-6482E9EE3A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7E95268-DB9A-0A44-B6B8-57DE383D0E46}"/>
              </a:ext>
            </a:extLst>
          </p:cNvPr>
          <p:cNvSpPr txBox="1"/>
          <p:nvPr/>
        </p:nvSpPr>
        <p:spPr>
          <a:xfrm>
            <a:off x="10541887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25523"/>
              </p:ext>
            </p:extLst>
          </p:nvPr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F12D0335-2FFB-2049-92D2-8C2B77E24C5A}"/>
              </a:ext>
            </a:extLst>
          </p:cNvPr>
          <p:cNvSpPr txBox="1"/>
          <p:nvPr/>
        </p:nvSpPr>
        <p:spPr>
          <a:xfrm>
            <a:off x="1810060" y="392969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46A7648-AEC0-DA47-B142-44EECAAA9F8A}"/>
              </a:ext>
            </a:extLst>
          </p:cNvPr>
          <p:cNvSpPr txBox="1"/>
          <p:nvPr/>
        </p:nvSpPr>
        <p:spPr>
          <a:xfrm>
            <a:off x="2360223" y="3929690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F3B3CF-2EFD-7F4B-8214-612C88303CEB}"/>
              </a:ext>
            </a:extLst>
          </p:cNvPr>
          <p:cNvSpPr txBox="1"/>
          <p:nvPr/>
        </p:nvSpPr>
        <p:spPr>
          <a:xfrm>
            <a:off x="2960720" y="3928594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1:20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443E79-5B98-AB45-8AC4-F7560ADA25B9}"/>
              </a:ext>
            </a:extLst>
          </p:cNvPr>
          <p:cNvSpPr txBox="1"/>
          <p:nvPr/>
        </p:nvSpPr>
        <p:spPr>
          <a:xfrm>
            <a:off x="3523528" y="3928593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ADC7C8C-5F0D-FE47-AB38-9FF31BAD5801}"/>
              </a:ext>
            </a:extLst>
          </p:cNvPr>
          <p:cNvSpPr txBox="1"/>
          <p:nvPr/>
        </p:nvSpPr>
        <p:spPr>
          <a:xfrm>
            <a:off x="4088525" y="3928593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0339DCB-86F0-BC4A-8DF4-7FF77530A069}"/>
              </a:ext>
            </a:extLst>
          </p:cNvPr>
          <p:cNvSpPr txBox="1"/>
          <p:nvPr/>
        </p:nvSpPr>
        <p:spPr>
          <a:xfrm>
            <a:off x="4644019" y="3927497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097A018-0C91-4340-A66A-C77AD1F9A050}"/>
              </a:ext>
            </a:extLst>
          </p:cNvPr>
          <p:cNvSpPr txBox="1"/>
          <p:nvPr/>
        </p:nvSpPr>
        <p:spPr>
          <a:xfrm>
            <a:off x="5221859" y="3927497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5D2A253-3511-9E4C-8846-4A5CCECAC6C6}"/>
              </a:ext>
            </a:extLst>
          </p:cNvPr>
          <p:cNvSpPr txBox="1"/>
          <p:nvPr/>
        </p:nvSpPr>
        <p:spPr>
          <a:xfrm>
            <a:off x="5769444" y="3926401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35D16B-F75C-7544-9343-AEA9037E7F08}"/>
              </a:ext>
            </a:extLst>
          </p:cNvPr>
          <p:cNvSpPr txBox="1"/>
          <p:nvPr/>
        </p:nvSpPr>
        <p:spPr>
          <a:xfrm>
            <a:off x="6298654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7A9C77-F345-C34A-BD05-4B72591749FA}"/>
              </a:ext>
            </a:extLst>
          </p:cNvPr>
          <p:cNvSpPr txBox="1"/>
          <p:nvPr/>
        </p:nvSpPr>
        <p:spPr>
          <a:xfrm>
            <a:off x="6866510" y="3926400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6CF798-B709-8D46-B735-A7B57486049C}"/>
              </a:ext>
            </a:extLst>
          </p:cNvPr>
          <p:cNvSpPr txBox="1"/>
          <p:nvPr/>
        </p:nvSpPr>
        <p:spPr>
          <a:xfrm>
            <a:off x="7431982" y="392749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2:00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C31F30-8633-3E41-B457-7CF4F3CD709F}"/>
              </a:ext>
            </a:extLst>
          </p:cNvPr>
          <p:cNvSpPr txBox="1"/>
          <p:nvPr/>
        </p:nvSpPr>
        <p:spPr>
          <a:xfrm>
            <a:off x="8004939" y="392640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FEB02B9-2F42-1B45-9F9B-2B2A59DD937C}"/>
              </a:ext>
            </a:extLst>
          </p:cNvPr>
          <p:cNvSpPr txBox="1"/>
          <p:nvPr/>
        </p:nvSpPr>
        <p:spPr>
          <a:xfrm>
            <a:off x="8556001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2:10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C65ABF-B8DB-5E40-A790-27F8B0864B1D}"/>
              </a:ext>
            </a:extLst>
          </p:cNvPr>
          <p:cNvSpPr txBox="1"/>
          <p:nvPr/>
        </p:nvSpPr>
        <p:spPr>
          <a:xfrm>
            <a:off x="9112145" y="392640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2:15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ABEB8F8-A5F0-F34B-B814-778D3B47AF6F}"/>
              </a:ext>
            </a:extLst>
          </p:cNvPr>
          <p:cNvSpPr txBox="1"/>
          <p:nvPr/>
        </p:nvSpPr>
        <p:spPr>
          <a:xfrm>
            <a:off x="9723853" y="393044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2:20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9AF4459-C4BA-1C4C-AD99-B9A79500824E}"/>
              </a:ext>
            </a:extLst>
          </p:cNvPr>
          <p:cNvSpPr txBox="1"/>
          <p:nvPr/>
        </p:nvSpPr>
        <p:spPr>
          <a:xfrm>
            <a:off x="10254621" y="3930449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2:25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83F05-BEEE-D74F-9676-1775A3DF7B93}"/>
              </a:ext>
            </a:extLst>
          </p:cNvPr>
          <p:cNvSpPr txBox="1"/>
          <p:nvPr/>
        </p:nvSpPr>
        <p:spPr>
          <a:xfrm>
            <a:off x="1111646" y="3931925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C61317-EA63-7D8F-E21F-93F01F1E9317}"/>
              </a:ext>
            </a:extLst>
          </p:cNvPr>
          <p:cNvSpPr txBox="1"/>
          <p:nvPr/>
        </p:nvSpPr>
        <p:spPr>
          <a:xfrm>
            <a:off x="134408" y="1021347"/>
            <a:ext cx="12057592" cy="943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2600" b="1" dirty="0">
                <a:latin typeface="Century Gothic" panose="020B0502020202020204" pitchFamily="34" charset="0"/>
              </a:rPr>
              <a:t>Principal Smith finished her meeting at 2:30 p.m. The meeting was </a:t>
            </a:r>
          </a:p>
          <a:p>
            <a:pPr algn="ctr">
              <a:spcAft>
                <a:spcPts val="400"/>
              </a:spcAft>
            </a:pPr>
            <a:r>
              <a:rPr lang="en-US" sz="2600" b="1" dirty="0">
                <a:latin typeface="Century Gothic" panose="020B0502020202020204" pitchFamily="34" charset="0"/>
              </a:rPr>
              <a:t>80 minutes long.  What time did Principal Smith’s meeting begin?</a:t>
            </a:r>
          </a:p>
        </p:txBody>
      </p:sp>
    </p:spTree>
    <p:extLst>
      <p:ext uri="{BB962C8B-B14F-4D97-AF65-F5344CB8AC3E}">
        <p14:creationId xmlns:p14="http://schemas.microsoft.com/office/powerpoint/2010/main" val="36255914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#4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AB18DBD-76D2-A046-8F51-EA809875A331}"/>
              </a:ext>
            </a:extLst>
          </p:cNvPr>
          <p:cNvGrpSpPr/>
          <p:nvPr/>
        </p:nvGrpSpPr>
        <p:grpSpPr>
          <a:xfrm>
            <a:off x="475890" y="4213739"/>
            <a:ext cx="11240219" cy="457200"/>
            <a:chOff x="475890" y="4902095"/>
            <a:chExt cx="11240219" cy="457200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8FF1EE6-1B77-A940-8263-4AA94DD468B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B2CE1E1-B4DA-8342-8461-7D3E79BBE59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CDC52757-1E12-4542-A244-6482E9EE3A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7E95268-DB9A-0A44-B6B8-57DE383D0E46}"/>
              </a:ext>
            </a:extLst>
          </p:cNvPr>
          <p:cNvSpPr txBox="1"/>
          <p:nvPr/>
        </p:nvSpPr>
        <p:spPr>
          <a:xfrm>
            <a:off x="10541887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2:30</a:t>
            </a:r>
            <a:endParaRPr lang="en-US" sz="20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F12D0335-2FFB-2049-92D2-8C2B77E24C5A}"/>
              </a:ext>
            </a:extLst>
          </p:cNvPr>
          <p:cNvSpPr txBox="1"/>
          <p:nvPr/>
        </p:nvSpPr>
        <p:spPr>
          <a:xfrm>
            <a:off x="1810060" y="392969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1:10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46A7648-AEC0-DA47-B142-44EECAAA9F8A}"/>
              </a:ext>
            </a:extLst>
          </p:cNvPr>
          <p:cNvSpPr txBox="1"/>
          <p:nvPr/>
        </p:nvSpPr>
        <p:spPr>
          <a:xfrm>
            <a:off x="2360223" y="3929690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F3B3CF-2EFD-7F4B-8214-612C88303CEB}"/>
              </a:ext>
            </a:extLst>
          </p:cNvPr>
          <p:cNvSpPr txBox="1"/>
          <p:nvPr/>
        </p:nvSpPr>
        <p:spPr>
          <a:xfrm>
            <a:off x="2960720" y="3928594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1:20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443E79-5B98-AB45-8AC4-F7560ADA25B9}"/>
              </a:ext>
            </a:extLst>
          </p:cNvPr>
          <p:cNvSpPr txBox="1"/>
          <p:nvPr/>
        </p:nvSpPr>
        <p:spPr>
          <a:xfrm>
            <a:off x="3523528" y="3928593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ADC7C8C-5F0D-FE47-AB38-9FF31BAD5801}"/>
              </a:ext>
            </a:extLst>
          </p:cNvPr>
          <p:cNvSpPr txBox="1"/>
          <p:nvPr/>
        </p:nvSpPr>
        <p:spPr>
          <a:xfrm>
            <a:off x="4088525" y="3928593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0339DCB-86F0-BC4A-8DF4-7FF77530A069}"/>
              </a:ext>
            </a:extLst>
          </p:cNvPr>
          <p:cNvSpPr txBox="1"/>
          <p:nvPr/>
        </p:nvSpPr>
        <p:spPr>
          <a:xfrm>
            <a:off x="4644019" y="3927497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097A018-0C91-4340-A66A-C77AD1F9A050}"/>
              </a:ext>
            </a:extLst>
          </p:cNvPr>
          <p:cNvSpPr txBox="1"/>
          <p:nvPr/>
        </p:nvSpPr>
        <p:spPr>
          <a:xfrm>
            <a:off x="5221859" y="3927497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5D2A253-3511-9E4C-8846-4A5CCECAC6C6}"/>
              </a:ext>
            </a:extLst>
          </p:cNvPr>
          <p:cNvSpPr txBox="1"/>
          <p:nvPr/>
        </p:nvSpPr>
        <p:spPr>
          <a:xfrm>
            <a:off x="5769444" y="3926401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35D16B-F75C-7544-9343-AEA9037E7F08}"/>
              </a:ext>
            </a:extLst>
          </p:cNvPr>
          <p:cNvSpPr txBox="1"/>
          <p:nvPr/>
        </p:nvSpPr>
        <p:spPr>
          <a:xfrm>
            <a:off x="6298654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7A9C77-F345-C34A-BD05-4B72591749FA}"/>
              </a:ext>
            </a:extLst>
          </p:cNvPr>
          <p:cNvSpPr txBox="1"/>
          <p:nvPr/>
        </p:nvSpPr>
        <p:spPr>
          <a:xfrm>
            <a:off x="6866510" y="3926400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6CF798-B709-8D46-B735-A7B57486049C}"/>
              </a:ext>
            </a:extLst>
          </p:cNvPr>
          <p:cNvSpPr txBox="1"/>
          <p:nvPr/>
        </p:nvSpPr>
        <p:spPr>
          <a:xfrm>
            <a:off x="7431982" y="392749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2:00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C31F30-8633-3E41-B457-7CF4F3CD709F}"/>
              </a:ext>
            </a:extLst>
          </p:cNvPr>
          <p:cNvSpPr txBox="1"/>
          <p:nvPr/>
        </p:nvSpPr>
        <p:spPr>
          <a:xfrm>
            <a:off x="8004939" y="392640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FEB02B9-2F42-1B45-9F9B-2B2A59DD937C}"/>
              </a:ext>
            </a:extLst>
          </p:cNvPr>
          <p:cNvSpPr txBox="1"/>
          <p:nvPr/>
        </p:nvSpPr>
        <p:spPr>
          <a:xfrm>
            <a:off x="8556001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2:10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C65ABF-B8DB-5E40-A790-27F8B0864B1D}"/>
              </a:ext>
            </a:extLst>
          </p:cNvPr>
          <p:cNvSpPr txBox="1"/>
          <p:nvPr/>
        </p:nvSpPr>
        <p:spPr>
          <a:xfrm>
            <a:off x="9112145" y="392640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2:15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ABEB8F8-A5F0-F34B-B814-778D3B47AF6F}"/>
              </a:ext>
            </a:extLst>
          </p:cNvPr>
          <p:cNvSpPr txBox="1"/>
          <p:nvPr/>
        </p:nvSpPr>
        <p:spPr>
          <a:xfrm>
            <a:off x="9723853" y="393044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2:20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9AF4459-C4BA-1C4C-AD99-B9A79500824E}"/>
              </a:ext>
            </a:extLst>
          </p:cNvPr>
          <p:cNvSpPr txBox="1"/>
          <p:nvPr/>
        </p:nvSpPr>
        <p:spPr>
          <a:xfrm>
            <a:off x="10254621" y="3930449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2:25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83F05-BEEE-D74F-9676-1775A3DF7B93}"/>
              </a:ext>
            </a:extLst>
          </p:cNvPr>
          <p:cNvSpPr txBox="1"/>
          <p:nvPr/>
        </p:nvSpPr>
        <p:spPr>
          <a:xfrm>
            <a:off x="1111646" y="3931925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1:05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1:00</a:t>
            </a:r>
            <a:endParaRPr lang="en-US" sz="20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5CAB01-C818-374C-B61A-C0785D24E58E}"/>
              </a:ext>
            </a:extLst>
          </p:cNvPr>
          <p:cNvSpPr txBox="1"/>
          <p:nvPr/>
        </p:nvSpPr>
        <p:spPr>
          <a:xfrm>
            <a:off x="1139909" y="5445545"/>
            <a:ext cx="9604131" cy="1015663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entury Gothic" panose="020B0502020202020204" pitchFamily="34" charset="0"/>
                <a:ea typeface="HelloAbracadabra" pitchFamily="2" charset="0"/>
              </a:rPr>
              <a:t>Principal Smith’s meeting started at 1:10 p.m.</a:t>
            </a:r>
          </a:p>
          <a:p>
            <a:pPr algn="ctr"/>
            <a:r>
              <a:rPr lang="en-US" sz="2800" dirty="0"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8FA89AF-245C-B843-BF04-0EEF2BB38800}"/>
              </a:ext>
            </a:extLst>
          </p:cNvPr>
          <p:cNvGrpSpPr/>
          <p:nvPr/>
        </p:nvGrpSpPr>
        <p:grpSpPr>
          <a:xfrm>
            <a:off x="10009261" y="3079272"/>
            <a:ext cx="1435199" cy="1486789"/>
            <a:chOff x="3448020" y="4461959"/>
            <a:chExt cx="1204574" cy="1486789"/>
          </a:xfrm>
        </p:grpSpPr>
        <p:sp>
          <p:nvSpPr>
            <p:cNvPr id="35" name="Arrow: Circular 23">
              <a:extLst>
                <a:ext uri="{FF2B5EF4-FFF2-40B4-BE49-F238E27FC236}">
                  <a16:creationId xmlns:a16="http://schemas.microsoft.com/office/drawing/2014/main" id="{07FA0656-9FED-AC4B-99F9-5355F500B27F}"/>
                </a:ext>
              </a:extLst>
            </p:cNvPr>
            <p:cNvSpPr/>
            <p:nvPr/>
          </p:nvSpPr>
          <p:spPr>
            <a:xfrm flipH="1">
              <a:off x="3448020" y="4744249"/>
              <a:ext cx="120457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061011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07B72DB-DE78-224D-91C8-712BBF7E164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F406556-361B-5843-8835-4B414C0726B7}"/>
              </a:ext>
            </a:extLst>
          </p:cNvPr>
          <p:cNvGrpSpPr/>
          <p:nvPr/>
        </p:nvGrpSpPr>
        <p:grpSpPr>
          <a:xfrm>
            <a:off x="8948211" y="3076797"/>
            <a:ext cx="1346404" cy="1486789"/>
            <a:chOff x="3448021" y="4461959"/>
            <a:chExt cx="1038299" cy="1486789"/>
          </a:xfrm>
        </p:grpSpPr>
        <p:sp>
          <p:nvSpPr>
            <p:cNvPr id="38" name="Arrow: Circular 23">
              <a:extLst>
                <a:ext uri="{FF2B5EF4-FFF2-40B4-BE49-F238E27FC236}">
                  <a16:creationId xmlns:a16="http://schemas.microsoft.com/office/drawing/2014/main" id="{22E2269F-1016-6C46-AFC6-71980B08D65E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924650F-46D9-B94B-A437-6A0DD4F7986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D2BFFE1-46FA-CE42-B1DA-709F946D617E}"/>
              </a:ext>
            </a:extLst>
          </p:cNvPr>
          <p:cNvGrpSpPr/>
          <p:nvPr/>
        </p:nvGrpSpPr>
        <p:grpSpPr>
          <a:xfrm>
            <a:off x="7899618" y="3076797"/>
            <a:ext cx="1346404" cy="1486789"/>
            <a:chOff x="3448021" y="4461959"/>
            <a:chExt cx="1038299" cy="1486789"/>
          </a:xfrm>
        </p:grpSpPr>
        <p:sp>
          <p:nvSpPr>
            <p:cNvPr id="41" name="Arrow: Circular 23">
              <a:extLst>
                <a:ext uri="{FF2B5EF4-FFF2-40B4-BE49-F238E27FC236}">
                  <a16:creationId xmlns:a16="http://schemas.microsoft.com/office/drawing/2014/main" id="{9EDA6790-9FCD-FA47-986A-478D1E04EA6D}"/>
                </a:ext>
              </a:extLst>
            </p:cNvPr>
            <p:cNvSpPr/>
            <p:nvPr/>
          </p:nvSpPr>
          <p:spPr>
            <a:xfrm flipH="1">
              <a:off x="3448021" y="4744249"/>
              <a:ext cx="1038299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1386226-A558-7647-9409-40648A33F6A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068B9B8-03D8-1840-B645-5D5C859B049E}"/>
              </a:ext>
            </a:extLst>
          </p:cNvPr>
          <p:cNvGrpSpPr/>
          <p:nvPr/>
        </p:nvGrpSpPr>
        <p:grpSpPr>
          <a:xfrm>
            <a:off x="6698307" y="3114308"/>
            <a:ext cx="1462657" cy="1485036"/>
            <a:chOff x="3345144" y="4461959"/>
            <a:chExt cx="1127949" cy="1485036"/>
          </a:xfrm>
        </p:grpSpPr>
        <p:sp>
          <p:nvSpPr>
            <p:cNvPr id="44" name="Arrow: Circular 23">
              <a:extLst>
                <a:ext uri="{FF2B5EF4-FFF2-40B4-BE49-F238E27FC236}">
                  <a16:creationId xmlns:a16="http://schemas.microsoft.com/office/drawing/2014/main" id="{5E932390-8369-7447-A6B3-59B4FF78DC3D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5F63E7A-BEDC-854C-8A5D-7B4786E1C9E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8E8C73C-EBD5-944D-AEEB-AF0E406504F6}"/>
              </a:ext>
            </a:extLst>
          </p:cNvPr>
          <p:cNvGrpSpPr/>
          <p:nvPr/>
        </p:nvGrpSpPr>
        <p:grpSpPr>
          <a:xfrm>
            <a:off x="5555307" y="3103350"/>
            <a:ext cx="1462657" cy="1485036"/>
            <a:chOff x="3345144" y="4461959"/>
            <a:chExt cx="1127949" cy="1485036"/>
          </a:xfrm>
        </p:grpSpPr>
        <p:sp>
          <p:nvSpPr>
            <p:cNvPr id="47" name="Arrow: Circular 23">
              <a:extLst>
                <a:ext uri="{FF2B5EF4-FFF2-40B4-BE49-F238E27FC236}">
                  <a16:creationId xmlns:a16="http://schemas.microsoft.com/office/drawing/2014/main" id="{852D2056-F98B-F14C-9880-CCA7F2690ACF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B6794E5-A12A-E740-81A3-8B28AD79AB7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0D3479B-B5BF-B14D-B834-5C45EC7161F7}"/>
              </a:ext>
            </a:extLst>
          </p:cNvPr>
          <p:cNvGrpSpPr/>
          <p:nvPr/>
        </p:nvGrpSpPr>
        <p:grpSpPr>
          <a:xfrm>
            <a:off x="4412307" y="3114758"/>
            <a:ext cx="1462657" cy="1485036"/>
            <a:chOff x="3345144" y="4461959"/>
            <a:chExt cx="1127949" cy="1485036"/>
          </a:xfrm>
        </p:grpSpPr>
        <p:sp>
          <p:nvSpPr>
            <p:cNvPr id="50" name="Arrow: Circular 23">
              <a:extLst>
                <a:ext uri="{FF2B5EF4-FFF2-40B4-BE49-F238E27FC236}">
                  <a16:creationId xmlns:a16="http://schemas.microsoft.com/office/drawing/2014/main" id="{0F461119-8562-B54C-A7D0-EFBD98A15648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92269A4-2E8E-8940-B766-5CB43F1CAB1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E473597-8726-5D4E-B634-ACE8B17E9A3E}"/>
              </a:ext>
            </a:extLst>
          </p:cNvPr>
          <p:cNvGrpSpPr/>
          <p:nvPr/>
        </p:nvGrpSpPr>
        <p:grpSpPr>
          <a:xfrm>
            <a:off x="3279865" y="3103350"/>
            <a:ext cx="1462657" cy="1485036"/>
            <a:chOff x="3345144" y="4461959"/>
            <a:chExt cx="1127949" cy="1485036"/>
          </a:xfrm>
        </p:grpSpPr>
        <p:sp>
          <p:nvSpPr>
            <p:cNvPr id="53" name="Arrow: Circular 23">
              <a:extLst>
                <a:ext uri="{FF2B5EF4-FFF2-40B4-BE49-F238E27FC236}">
                  <a16:creationId xmlns:a16="http://schemas.microsoft.com/office/drawing/2014/main" id="{967E1FF9-866A-A04E-BA30-74148E1D95A0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9EA252F-D175-6441-90D6-2A278C43946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849466C-DA79-6B40-963F-5883EB568D8B}"/>
              </a:ext>
            </a:extLst>
          </p:cNvPr>
          <p:cNvGrpSpPr/>
          <p:nvPr/>
        </p:nvGrpSpPr>
        <p:grpSpPr>
          <a:xfrm>
            <a:off x="2136865" y="3114758"/>
            <a:ext cx="1462657" cy="1485036"/>
            <a:chOff x="3345144" y="4461959"/>
            <a:chExt cx="1127949" cy="1485036"/>
          </a:xfrm>
        </p:grpSpPr>
        <p:sp>
          <p:nvSpPr>
            <p:cNvPr id="56" name="Arrow: Circular 23">
              <a:extLst>
                <a:ext uri="{FF2B5EF4-FFF2-40B4-BE49-F238E27FC236}">
                  <a16:creationId xmlns:a16="http://schemas.microsoft.com/office/drawing/2014/main" id="{F0AA5357-0FDE-EA47-9667-83E2AC324E59}"/>
                </a:ext>
              </a:extLst>
            </p:cNvPr>
            <p:cNvSpPr/>
            <p:nvPr/>
          </p:nvSpPr>
          <p:spPr>
            <a:xfrm flipH="1">
              <a:off x="3345144" y="4742496"/>
              <a:ext cx="1127949" cy="1204499"/>
            </a:xfrm>
            <a:prstGeom prst="circularArrow">
              <a:avLst>
                <a:gd name="adj1" fmla="val 6561"/>
                <a:gd name="adj2" fmla="val 8885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D7EBE12-2530-044F-BA9E-C8A00FE84BE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-10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99B66DFA-51E2-0D1D-FBE3-1E7B830A9B23}"/>
              </a:ext>
            </a:extLst>
          </p:cNvPr>
          <p:cNvSpPr txBox="1"/>
          <p:nvPr/>
        </p:nvSpPr>
        <p:spPr>
          <a:xfrm>
            <a:off x="2159897" y="4270312"/>
            <a:ext cx="8961120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80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97CEA54-6887-3A0A-76C5-E9772657B22A}"/>
              </a:ext>
            </a:extLst>
          </p:cNvPr>
          <p:cNvSpPr/>
          <p:nvPr/>
        </p:nvSpPr>
        <p:spPr>
          <a:xfrm>
            <a:off x="1645949" y="4574455"/>
            <a:ext cx="1027897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A83855E-17AE-863F-0B0A-B4C9D8E9517D}"/>
              </a:ext>
            </a:extLst>
          </p:cNvPr>
          <p:cNvSpPr/>
          <p:nvPr/>
        </p:nvSpPr>
        <p:spPr>
          <a:xfrm>
            <a:off x="9566031" y="4567494"/>
            <a:ext cx="975851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Time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91B34A5-3854-F335-CC69-591BF29F7EAC}"/>
              </a:ext>
            </a:extLst>
          </p:cNvPr>
          <p:cNvSpPr txBox="1"/>
          <p:nvPr/>
        </p:nvSpPr>
        <p:spPr>
          <a:xfrm>
            <a:off x="134408" y="1021347"/>
            <a:ext cx="12057592" cy="943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2600" b="1" dirty="0">
                <a:latin typeface="Century Gothic" panose="020B0502020202020204" pitchFamily="34" charset="0"/>
              </a:rPr>
              <a:t>Principal Smith finished her meeting at 2:30 p.m. The meeting was </a:t>
            </a:r>
          </a:p>
          <a:p>
            <a:pPr algn="ctr">
              <a:spcAft>
                <a:spcPts val="400"/>
              </a:spcAft>
            </a:pPr>
            <a:r>
              <a:rPr lang="en-US" sz="2600" b="1" dirty="0">
                <a:latin typeface="Century Gothic" panose="020B0502020202020204" pitchFamily="34" charset="0"/>
              </a:rPr>
              <a:t>80 minutes long.  What time did Principal Smith’s meeting begin?</a:t>
            </a:r>
          </a:p>
        </p:txBody>
      </p:sp>
    </p:spTree>
    <p:extLst>
      <p:ext uri="{BB962C8B-B14F-4D97-AF65-F5344CB8AC3E}">
        <p14:creationId xmlns:p14="http://schemas.microsoft.com/office/powerpoint/2010/main" val="159118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975407-570D-8E4D-9BA5-7D9BBDE64193}"/>
              </a:ext>
            </a:extLst>
          </p:cNvPr>
          <p:cNvGrpSpPr>
            <a:grpSpLocks noChangeAspect="1"/>
          </p:cNvGrpSpPr>
          <p:nvPr/>
        </p:nvGrpSpPr>
        <p:grpSpPr>
          <a:xfrm>
            <a:off x="1064788" y="2621465"/>
            <a:ext cx="10062424" cy="1371600"/>
            <a:chOff x="2028645" y="143457"/>
            <a:chExt cx="8220970" cy="112059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3058373-7B72-7241-BD72-949C3EC3DBA1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020454B-880E-C849-9343-501849A57F1F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E1E0BF-4350-8042-9B8B-49F6124C75CF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15663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5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 WATCH ME FIRST</a:t>
              </a:r>
            </a:p>
          </p:txBody>
        </p:sp>
      </p:grpSp>
      <p:pic>
        <p:nvPicPr>
          <p:cNvPr id="6" name="Graphic 5" descr="Classroom with solid fill">
            <a:extLst>
              <a:ext uri="{FF2B5EF4-FFF2-40B4-BE49-F238E27FC236}">
                <a16:creationId xmlns:a16="http://schemas.microsoft.com/office/drawing/2014/main" id="{C19CF5BA-74DA-1447-9695-53862ED0C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788" y="2650141"/>
            <a:ext cx="1228828" cy="122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236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8F362B94-D267-8046-B3F8-47C013D9F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22778" y="0"/>
            <a:ext cx="8453748" cy="766292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2" name="Graphic 11" descr="Thought bubble outline">
            <a:extLst>
              <a:ext uri="{FF2B5EF4-FFF2-40B4-BE49-F238E27FC236}">
                <a16:creationId xmlns:a16="http://schemas.microsoft.com/office/drawing/2014/main" id="{91F76845-6EF2-8942-8169-354C18BD2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902660" y="-210805"/>
            <a:ext cx="8453748" cy="766292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1C25A1A-236D-2D43-85E1-06EF583DF908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C4810A-4132-9C4A-8659-3260BCF43F92}"/>
              </a:ext>
            </a:extLst>
          </p:cNvPr>
          <p:cNvSpPr txBox="1"/>
          <p:nvPr/>
        </p:nvSpPr>
        <p:spPr>
          <a:xfrm>
            <a:off x="618548" y="148710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latin typeface="Century Gothic" panose="020B0502020202020204" pitchFamily="34" charset="0"/>
                <a:ea typeface="HelloAbracadabra" pitchFamily="2" charset="0"/>
              </a:rPr>
              <a:t>Let’s Reflect</a:t>
            </a:r>
          </a:p>
        </p:txBody>
      </p:sp>
      <p:pic>
        <p:nvPicPr>
          <p:cNvPr id="6" name="Graphic 5" descr="Head with gears with solid fill">
            <a:extLst>
              <a:ext uri="{FF2B5EF4-FFF2-40B4-BE49-F238E27FC236}">
                <a16:creationId xmlns:a16="http://schemas.microsoft.com/office/drawing/2014/main" id="{320E61A2-B9D3-104A-B5BC-CDD61368F9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259" y="139221"/>
            <a:ext cx="640080" cy="64008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5A4F9F4-94AF-9840-A4BD-9AA2E96DC3CC}"/>
              </a:ext>
            </a:extLst>
          </p:cNvPr>
          <p:cNvSpPr/>
          <p:nvPr/>
        </p:nvSpPr>
        <p:spPr>
          <a:xfrm>
            <a:off x="5015840" y="5760022"/>
            <a:ext cx="7053944" cy="212276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7A5A6A-CD8A-B446-A70F-6772233D12D9}"/>
              </a:ext>
            </a:extLst>
          </p:cNvPr>
          <p:cNvSpPr/>
          <p:nvPr/>
        </p:nvSpPr>
        <p:spPr>
          <a:xfrm>
            <a:off x="3697802" y="4919331"/>
            <a:ext cx="8693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72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It’s reflection time!</a:t>
            </a:r>
          </a:p>
        </p:txBody>
      </p:sp>
    </p:spTree>
    <p:extLst>
      <p:ext uri="{BB962C8B-B14F-4D97-AF65-F5344CB8AC3E}">
        <p14:creationId xmlns:p14="http://schemas.microsoft.com/office/powerpoint/2010/main" val="358587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422082" y="394247"/>
            <a:ext cx="9670381" cy="2786274"/>
            <a:chOff x="-658123" y="2216063"/>
            <a:chExt cx="7777592" cy="1306440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23" y="2216063"/>
              <a:ext cx="7777592" cy="1306440"/>
            </a:xfrm>
            <a:prstGeom prst="wedgeRoundRectCallout">
              <a:avLst>
                <a:gd name="adj1" fmla="val -49454"/>
                <a:gd name="adj2" fmla="val -67721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658123" y="2448620"/>
              <a:ext cx="7777592" cy="6782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400" dirty="0">
                  <a:latin typeface="Century Gothic" panose="020B0502020202020204" pitchFamily="34" charset="0"/>
                  <a:ea typeface="HelloAbracadabra" pitchFamily="2" charset="0"/>
                </a:rPr>
                <a:t>Today we’ll continue to solve time problems using number lines.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9797693" y="1739590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DE15408-3C6B-594C-80A1-9BEE2878D2BA}"/>
              </a:ext>
            </a:extLst>
          </p:cNvPr>
          <p:cNvGrpSpPr/>
          <p:nvPr userDrawn="1"/>
        </p:nvGrpSpPr>
        <p:grpSpPr>
          <a:xfrm>
            <a:off x="0" y="5825652"/>
            <a:ext cx="12213362" cy="1029520"/>
            <a:chOff x="22568" y="1425243"/>
            <a:chExt cx="12164947" cy="5110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7E53328-CA6C-6343-BCE0-BC0C2A2BCCEC}"/>
                </a:ext>
              </a:extLst>
            </p:cNvPr>
            <p:cNvSpPr/>
            <p:nvPr userDrawn="1"/>
          </p:nvSpPr>
          <p:spPr>
            <a:xfrm>
              <a:off x="22568" y="1425243"/>
              <a:ext cx="12164947" cy="511051"/>
            </a:xfrm>
            <a:prstGeom prst="rect">
              <a:avLst/>
            </a:prstGeom>
            <a:solidFill>
              <a:srgbClr val="85D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E3417DB-17E3-0A48-8EC5-35F71F816E0A}"/>
                </a:ext>
              </a:extLst>
            </p:cNvPr>
            <p:cNvSpPr/>
            <p:nvPr userDrawn="1"/>
          </p:nvSpPr>
          <p:spPr>
            <a:xfrm>
              <a:off x="22569" y="1479182"/>
              <a:ext cx="12143669" cy="3819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indent="0" algn="ctr">
                <a:spcAft>
                  <a:spcPts val="200"/>
                </a:spcAft>
                <a:buNone/>
              </a:pPr>
              <a:r>
                <a:rPr lang="en-US" sz="4400" b="1" dirty="0">
                  <a:latin typeface="Century Gothic" panose="020B0502020202020204" pitchFamily="34" charset="0"/>
                </a:rPr>
                <a:t>L</a:t>
              </a:r>
              <a:r>
                <a:rPr lang="en-US" sz="4400" b="1" i="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et’s review elapsed time! 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23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0FD4131-6A8C-604A-AF96-234F00F1DAC7}"/>
              </a:ext>
            </a:extLst>
          </p:cNvPr>
          <p:cNvGrpSpPr/>
          <p:nvPr/>
        </p:nvGrpSpPr>
        <p:grpSpPr>
          <a:xfrm>
            <a:off x="-108946" y="8244"/>
            <a:ext cx="11657479" cy="2650913"/>
            <a:chOff x="-21264" y="-65464"/>
            <a:chExt cx="11657479" cy="265091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CE6BAED-F50E-D448-9CA8-C8694B8D3B98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2650913"/>
              <a:chOff x="-21264" y="-65464"/>
              <a:chExt cx="11491845" cy="2650913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F9A4ABD0-6DCB-8047-9BB7-5D4E31352252}"/>
                  </a:ext>
                </a:extLst>
              </p:cNvPr>
              <p:cNvSpPr/>
              <p:nvPr userDrawn="1"/>
            </p:nvSpPr>
            <p:spPr>
              <a:xfrm>
                <a:off x="1750059" y="1269857"/>
                <a:ext cx="9720522" cy="1315592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3E2B5C9-F0C2-8141-9DDF-E9C85F7075A9}"/>
                  </a:ext>
                </a:extLst>
              </p:cNvPr>
              <p:cNvSpPr/>
              <p:nvPr userDrawn="1"/>
            </p:nvSpPr>
            <p:spPr>
              <a:xfrm>
                <a:off x="1259787" y="101456"/>
                <a:ext cx="823272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dirty="0">
                    <a:latin typeface="Century Gothic" panose="020B0502020202020204" pitchFamily="34" charset="0"/>
                  </a:rPr>
                  <a:t>Vocabulary Highlight</a:t>
                </a:r>
                <a:endParaRPr lang="en-US" sz="60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AC2EC399-5AB9-0941-A350-92E53C2E6E72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FDBC9046-A2C3-6841-88C7-AA4CD0DD39AA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66382DE-AEB4-3840-983B-E0C6202FFD7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965BAF9-5250-8841-A5DF-6EF66ECB1032}"/>
                </a:ext>
              </a:extLst>
            </p:cNvPr>
            <p:cNvSpPr/>
            <p:nvPr userDrawn="1"/>
          </p:nvSpPr>
          <p:spPr>
            <a:xfrm>
              <a:off x="1750060" y="1419821"/>
              <a:ext cx="9886155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7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000" b="1" dirty="0">
                  <a:latin typeface="Century Gothic" panose="020B0502020202020204" pitchFamily="34" charset="0"/>
                </a:rPr>
                <a:t>Elapsed time</a:t>
              </a:r>
              <a:r>
                <a:rPr lang="en-US" sz="3000" dirty="0">
                  <a:latin typeface="Century Gothic" panose="020B0502020202020204" pitchFamily="34" charset="0"/>
                </a:rPr>
                <a:t> is the amount of time that passes from the start of an event until its end. </a:t>
              </a:r>
              <a:endParaRPr lang="en-US" sz="3000" b="1" dirty="0">
                <a:latin typeface="Century Gothic" panose="020B0502020202020204" pitchFamily="34" charset="0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29470C43-5CC8-B744-9A35-A2AB19A80A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638" y="3083707"/>
            <a:ext cx="2834640" cy="28171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D379FE-8D63-2E43-8C37-1C9891749E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78680" y="3052566"/>
            <a:ext cx="2834640" cy="281714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E5C29EB-5B24-2745-9462-F109F38A1C31}"/>
              </a:ext>
            </a:extLst>
          </p:cNvPr>
          <p:cNvSpPr/>
          <p:nvPr/>
        </p:nvSpPr>
        <p:spPr>
          <a:xfrm>
            <a:off x="977779" y="6010041"/>
            <a:ext cx="2204357" cy="6041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Start Time - 4:05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037821-6D74-494B-A733-8E6404EF4F13}"/>
              </a:ext>
            </a:extLst>
          </p:cNvPr>
          <p:cNvSpPr/>
          <p:nvPr/>
        </p:nvSpPr>
        <p:spPr>
          <a:xfrm>
            <a:off x="5038989" y="5978900"/>
            <a:ext cx="2204357" cy="604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End Time - 4:15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EAC93D-7522-F745-8958-6DB14118EC63}"/>
              </a:ext>
            </a:extLst>
          </p:cNvPr>
          <p:cNvSpPr/>
          <p:nvPr/>
        </p:nvSpPr>
        <p:spPr>
          <a:xfrm>
            <a:off x="8655812" y="6011719"/>
            <a:ext cx="3153841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This activity is 10 minutes long.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FFDCF2D-5E56-6E41-A470-D236F14AA5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4722" y="3083707"/>
            <a:ext cx="2834640" cy="281714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2BA051C-21A9-B18C-1064-7CB3568132A8}"/>
              </a:ext>
            </a:extLst>
          </p:cNvPr>
          <p:cNvCxnSpPr>
            <a:cxnSpLocks/>
          </p:cNvCxnSpPr>
          <p:nvPr/>
        </p:nvCxnSpPr>
        <p:spPr>
          <a:xfrm>
            <a:off x="10048396" y="4492277"/>
            <a:ext cx="13345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e 18">
            <a:extLst>
              <a:ext uri="{FF2B5EF4-FFF2-40B4-BE49-F238E27FC236}">
                <a16:creationId xmlns:a16="http://schemas.microsoft.com/office/drawing/2014/main" id="{9B87D511-AAA9-C34A-9ED9-C1EB8BB66A27}"/>
              </a:ext>
            </a:extLst>
          </p:cNvPr>
          <p:cNvSpPr>
            <a:spLocks noChangeAspect="1"/>
          </p:cNvSpPr>
          <p:nvPr/>
        </p:nvSpPr>
        <p:spPr>
          <a:xfrm rot="16200000">
            <a:off x="8676654" y="3098533"/>
            <a:ext cx="2743485" cy="2834640"/>
          </a:xfrm>
          <a:prstGeom prst="pie">
            <a:avLst>
              <a:gd name="adj1" fmla="val 1904980"/>
              <a:gd name="adj2" fmla="val 5403271"/>
            </a:avLst>
          </a:prstGeom>
          <a:solidFill>
            <a:srgbClr val="92D050">
              <a:alpha val="5118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7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-1933226" y="1081120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2077549" y="308562"/>
            <a:ext cx="9670381" cy="2537645"/>
            <a:chOff x="-658120" y="2180991"/>
            <a:chExt cx="7777592" cy="2070772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20" y="2180991"/>
              <a:ext cx="7777592" cy="2070772"/>
            </a:xfrm>
            <a:prstGeom prst="wedgeRoundRectCallout">
              <a:avLst>
                <a:gd name="adj1" fmla="val -3883"/>
                <a:gd name="adj2" fmla="val -62004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647016" y="2511527"/>
              <a:ext cx="7737754" cy="11301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4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We’ll focus on time problems where the </a:t>
              </a:r>
              <a:r>
                <a:rPr lang="en-US" sz="4200" b="1" dirty="0">
                  <a:latin typeface="Century Gothic" panose="020B0502020202020204" pitchFamily="34" charset="0"/>
                  <a:ea typeface="HelloAbracadabra" pitchFamily="2" charset="0"/>
                </a:rPr>
                <a:t>start time is unknown.</a:t>
              </a: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 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18A61CC-978D-764D-90A3-BE73F69CCEB7}"/>
              </a:ext>
            </a:extLst>
          </p:cNvPr>
          <p:cNvGrpSpPr/>
          <p:nvPr/>
        </p:nvGrpSpPr>
        <p:grpSpPr>
          <a:xfrm>
            <a:off x="234880" y="5450394"/>
            <a:ext cx="11997404" cy="1098736"/>
            <a:chOff x="234880" y="5564694"/>
            <a:chExt cx="11997404" cy="109873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5409195-FEBD-E54C-8671-7CA71C47448A}"/>
                </a:ext>
              </a:extLst>
            </p:cNvPr>
            <p:cNvGrpSpPr/>
            <p:nvPr/>
          </p:nvGrpSpPr>
          <p:grpSpPr>
            <a:xfrm>
              <a:off x="507712" y="5564694"/>
              <a:ext cx="11724572" cy="1088831"/>
              <a:chOff x="403701" y="5373101"/>
              <a:chExt cx="11724572" cy="1088831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3C3055CC-C940-5E4F-93A1-C10A26D16DB3}"/>
                  </a:ext>
                </a:extLst>
              </p:cNvPr>
              <p:cNvGrpSpPr/>
              <p:nvPr/>
            </p:nvGrpSpPr>
            <p:grpSpPr>
              <a:xfrm>
                <a:off x="403701" y="5373101"/>
                <a:ext cx="11240219" cy="457200"/>
                <a:chOff x="475890" y="4902095"/>
                <a:chExt cx="11240219" cy="457200"/>
              </a:xfrm>
            </p:grpSpPr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4D10C955-FAFA-D048-A66A-D5A0183125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5890" y="5130695"/>
                  <a:ext cx="11240219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5803367C-4266-8946-9AF8-C86F5720CD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9160" y="4902095"/>
                  <a:ext cx="0" cy="45720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E35E85B1-DA3A-4B4E-A3B1-4CBEC3B52D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52078" y="4902095"/>
                  <a:ext cx="0" cy="45720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52FCB38-AF70-234E-8D64-083F657C0F1A}"/>
                  </a:ext>
                </a:extLst>
              </p:cNvPr>
              <p:cNvSpPr txBox="1"/>
              <p:nvPr/>
            </p:nvSpPr>
            <p:spPr>
              <a:xfrm>
                <a:off x="10120108" y="5692491"/>
                <a:ext cx="200816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>
                    <a:latin typeface="Century Gothic" panose="020B0502020202020204" pitchFamily="34" charset="0"/>
                    <a:ea typeface="HelloAbracadabra" pitchFamily="2" charset="0"/>
                  </a:rPr>
                  <a:t>2</a:t>
                </a:r>
                <a:r>
                  <a:rPr lang="en-US" sz="4400" b="0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:30</a:t>
                </a:r>
                <a:endParaRPr lang="en-US" sz="4400" b="0" baseline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AF3234-1E4E-7B43-9015-E2FECF30215E}"/>
                </a:ext>
              </a:extLst>
            </p:cNvPr>
            <p:cNvSpPr txBox="1"/>
            <p:nvPr/>
          </p:nvSpPr>
          <p:spPr>
            <a:xfrm>
              <a:off x="234880" y="5893989"/>
              <a:ext cx="167043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latin typeface="Century Gothic" panose="020B0502020202020204" pitchFamily="34" charset="0"/>
                  <a:ea typeface="HelloAbracadabra" pitchFamily="2" charset="0"/>
                </a:rPr>
                <a:t>?</a:t>
              </a:r>
              <a:endParaRPr lang="en-US" sz="44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66D5A24-890A-AC44-A881-92208208C67C}"/>
              </a:ext>
            </a:extLst>
          </p:cNvPr>
          <p:cNvGrpSpPr/>
          <p:nvPr/>
        </p:nvGrpSpPr>
        <p:grpSpPr>
          <a:xfrm>
            <a:off x="1050629" y="4063053"/>
            <a:ext cx="10130031" cy="1888071"/>
            <a:chOff x="1050629" y="4177353"/>
            <a:chExt cx="10130031" cy="1888071"/>
          </a:xfrm>
        </p:grpSpPr>
        <p:sp>
          <p:nvSpPr>
            <p:cNvPr id="4" name="Arc 3">
              <a:extLst>
                <a:ext uri="{FF2B5EF4-FFF2-40B4-BE49-F238E27FC236}">
                  <a16:creationId xmlns:a16="http://schemas.microsoft.com/office/drawing/2014/main" id="{0EDF17D9-A989-274F-84B8-CA4C5A3CB400}"/>
                </a:ext>
              </a:extLst>
            </p:cNvPr>
            <p:cNvSpPr/>
            <p:nvPr/>
          </p:nvSpPr>
          <p:spPr>
            <a:xfrm>
              <a:off x="1050629" y="4885939"/>
              <a:ext cx="10130031" cy="1179485"/>
            </a:xfrm>
            <a:prstGeom prst="arc">
              <a:avLst>
                <a:gd name="adj1" fmla="val 10809242"/>
                <a:gd name="adj2" fmla="val 21550044"/>
              </a:avLst>
            </a:prstGeom>
            <a:ln w="508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5D88288-AD80-AC46-9139-AAF3B8ED3673}"/>
                </a:ext>
              </a:extLst>
            </p:cNvPr>
            <p:cNvSpPr txBox="1"/>
            <p:nvPr/>
          </p:nvSpPr>
          <p:spPr>
            <a:xfrm>
              <a:off x="4959424" y="4177353"/>
              <a:ext cx="22731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Century Gothic" panose="020B0502020202020204" pitchFamily="34" charset="0"/>
                  <a:ea typeface="HelloAbracadabra" pitchFamily="2" charset="0"/>
                </a:rPr>
                <a:t>10 min.</a:t>
              </a:r>
              <a:endParaRPr lang="en-US" sz="36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D3884E2-7613-3B4C-B3C8-DCB3F6075BF0}"/>
              </a:ext>
            </a:extLst>
          </p:cNvPr>
          <p:cNvSpPr txBox="1"/>
          <p:nvPr/>
        </p:nvSpPr>
        <p:spPr>
          <a:xfrm>
            <a:off x="386590" y="6341638"/>
            <a:ext cx="14833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  <a:ea typeface="HelloAbracadabra" pitchFamily="2" charset="0"/>
              </a:rPr>
              <a:t>Start time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CF492D-6E4D-0F42-9717-EB00003A4A05}"/>
              </a:ext>
            </a:extLst>
          </p:cNvPr>
          <p:cNvSpPr txBox="1"/>
          <p:nvPr/>
        </p:nvSpPr>
        <p:spPr>
          <a:xfrm>
            <a:off x="5233345" y="3778969"/>
            <a:ext cx="17645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  <a:ea typeface="HelloAbracadabra" pitchFamily="2" charset="0"/>
              </a:rPr>
              <a:t>Elapsed time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499531F-2378-8142-B6F5-9369CE6F2927}"/>
              </a:ext>
            </a:extLst>
          </p:cNvPr>
          <p:cNvSpPr txBox="1"/>
          <p:nvPr/>
        </p:nvSpPr>
        <p:spPr>
          <a:xfrm>
            <a:off x="10445004" y="6336544"/>
            <a:ext cx="14833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  <a:ea typeface="HelloAbracadabra" pitchFamily="2" charset="0"/>
              </a:rPr>
              <a:t>End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7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67FAB999-3104-3E4F-B86F-F019514F75EC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16DDBDC-18C1-EB4B-A8A6-2BF299EC17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EFD34C0-C48D-6A43-AE7E-1BFD288F0E3F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CB77934-B669-4C41-8564-A4331895C82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1BDDDE-E628-4940-BD41-EE7C23A43473}"/>
              </a:ext>
            </a:extLst>
          </p:cNvPr>
          <p:cNvGrpSpPr/>
          <p:nvPr/>
        </p:nvGrpSpPr>
        <p:grpSpPr>
          <a:xfrm>
            <a:off x="3459976" y="2391520"/>
            <a:ext cx="7942316" cy="2393215"/>
            <a:chOff x="6557653" y="441521"/>
            <a:chExt cx="5268224" cy="2072502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3E0CB4CE-C206-F64C-AA48-C1FA8869E8A2}"/>
                </a:ext>
              </a:extLst>
            </p:cNvPr>
            <p:cNvSpPr/>
            <p:nvPr/>
          </p:nvSpPr>
          <p:spPr>
            <a:xfrm>
              <a:off x="6557653" y="441521"/>
              <a:ext cx="5268224" cy="207250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E5995B5-0EAE-4947-8DC3-21B8A19A0CEB}"/>
                </a:ext>
              </a:extLst>
            </p:cNvPr>
            <p:cNvSpPr txBox="1"/>
            <p:nvPr/>
          </p:nvSpPr>
          <p:spPr>
            <a:xfrm>
              <a:off x="6557653" y="624824"/>
              <a:ext cx="5268224" cy="1012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</a:t>
              </a: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know the:</a:t>
              </a:r>
            </a:p>
            <a:p>
              <a:pPr marL="457200" indent="-4572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sz="2800" u="sng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End Time</a:t>
              </a: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- Sally left the library at </a:t>
              </a:r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10:25</a:t>
              </a: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.  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123E56D-CC4A-764B-8167-0C63A05F5827}"/>
              </a:ext>
            </a:extLst>
          </p:cNvPr>
          <p:cNvGrpSpPr/>
          <p:nvPr/>
        </p:nvGrpSpPr>
        <p:grpSpPr>
          <a:xfrm>
            <a:off x="3463606" y="157576"/>
            <a:ext cx="8233118" cy="1233762"/>
            <a:chOff x="2544221" y="4661194"/>
            <a:chExt cx="10653040" cy="1937089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624C705B-4107-8D43-BD5C-D41AAE251A3C}"/>
                </a:ext>
              </a:extLst>
            </p:cNvPr>
            <p:cNvSpPr/>
            <p:nvPr/>
          </p:nvSpPr>
          <p:spPr>
            <a:xfrm rot="10800000">
              <a:off x="2544221" y="4661194"/>
              <a:ext cx="10481697" cy="1937089"/>
            </a:xfrm>
            <a:prstGeom prst="wedgeRoundRectCallout">
              <a:avLst>
                <a:gd name="adj1" fmla="val 4781"/>
                <a:gd name="adj2" fmla="val -67245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EAFE1D0-F6AA-4A4C-B95F-C4FBDCC29069}"/>
                </a:ext>
              </a:extLst>
            </p:cNvPr>
            <p:cNvSpPr/>
            <p:nvPr/>
          </p:nvSpPr>
          <p:spPr>
            <a:xfrm>
              <a:off x="2556055" y="4915986"/>
              <a:ext cx="10641206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Sally left the library at 10:25 a.m.  She was there for 35</a:t>
              </a:r>
              <a:r>
                <a:rPr lang="en-US" sz="2500" b="1" dirty="0">
                  <a:latin typeface="Century Gothic" panose="020B0502020202020204" pitchFamily="34" charset="0"/>
                  <a:ea typeface="HelloAbracadabra" pitchFamily="2" charset="0"/>
                </a:rPr>
                <a:t> </a:t>
              </a:r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minutes.  What time did Sally arrive at the library?</a:t>
              </a:r>
            </a:p>
          </p:txBody>
        </p:sp>
      </p:grpSp>
      <p:graphicFrame>
        <p:nvGraphicFramePr>
          <p:cNvPr id="49" name="Table 13">
            <a:extLst>
              <a:ext uri="{FF2B5EF4-FFF2-40B4-BE49-F238E27FC236}">
                <a16:creationId xmlns:a16="http://schemas.microsoft.com/office/drawing/2014/main" id="{7D2CEB17-D392-CC4D-8EAB-4E9254FC6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46290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190A55E-D43B-2949-957B-4E812E57DB00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9FB490-93BE-154F-9E00-B4B31F0203CD}"/>
              </a:ext>
            </a:extLst>
          </p:cNvPr>
          <p:cNvSpPr txBox="1"/>
          <p:nvPr/>
        </p:nvSpPr>
        <p:spPr>
          <a:xfrm>
            <a:off x="357748" y="5393460"/>
            <a:ext cx="9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6F75E34-3E68-0D40-A2DF-409BB5D9AD73}"/>
              </a:ext>
            </a:extLst>
          </p:cNvPr>
          <p:cNvSpPr txBox="1"/>
          <p:nvPr/>
        </p:nvSpPr>
        <p:spPr>
          <a:xfrm>
            <a:off x="3980973" y="5438064"/>
            <a:ext cx="876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0BBD52-B5E2-774A-93D0-61B83A5D7FBF}"/>
              </a:ext>
            </a:extLst>
          </p:cNvPr>
          <p:cNvSpPr txBox="1"/>
          <p:nvPr/>
        </p:nvSpPr>
        <p:spPr>
          <a:xfrm>
            <a:off x="7343713" y="5435787"/>
            <a:ext cx="822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77ABA5-0DAA-46DA-4742-2CB1BB8DADAE}"/>
              </a:ext>
            </a:extLst>
          </p:cNvPr>
          <p:cNvSpPr txBox="1"/>
          <p:nvPr/>
        </p:nvSpPr>
        <p:spPr>
          <a:xfrm>
            <a:off x="3459976" y="3915634"/>
            <a:ext cx="7942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Elapsed Time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 - She was there for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35 min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. </a:t>
            </a: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1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67FAB999-3104-3E4F-B86F-F019514F75EC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16DDBDC-18C1-EB4B-A8A6-2BF299EC17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EFD34C0-C48D-6A43-AE7E-1BFD288F0E3F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CB77934-B669-4C41-8564-A4331895C82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1BDDDE-E628-4940-BD41-EE7C23A43473}"/>
              </a:ext>
            </a:extLst>
          </p:cNvPr>
          <p:cNvGrpSpPr/>
          <p:nvPr/>
        </p:nvGrpSpPr>
        <p:grpSpPr>
          <a:xfrm>
            <a:off x="3459976" y="2391521"/>
            <a:ext cx="7942316" cy="1876848"/>
            <a:chOff x="6557653" y="441521"/>
            <a:chExt cx="5268224" cy="2072502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3E0CB4CE-C206-F64C-AA48-C1FA8869E8A2}"/>
                </a:ext>
              </a:extLst>
            </p:cNvPr>
            <p:cNvSpPr/>
            <p:nvPr/>
          </p:nvSpPr>
          <p:spPr>
            <a:xfrm>
              <a:off x="6557653" y="441521"/>
              <a:ext cx="5268224" cy="207250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E5995B5-0EAE-4947-8DC3-21B8A19A0CEB}"/>
                </a:ext>
              </a:extLst>
            </p:cNvPr>
            <p:cNvSpPr txBox="1"/>
            <p:nvPr/>
          </p:nvSpPr>
          <p:spPr>
            <a:xfrm>
              <a:off x="6557653" y="549470"/>
              <a:ext cx="5268224" cy="1767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</a:t>
              </a: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need to find:</a:t>
              </a:r>
            </a:p>
            <a:p>
              <a:pPr marL="457200" indent="-4572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The time that Sally arrived at the library or the </a:t>
              </a:r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start time</a:t>
              </a: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  <a:endParaRPr 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aphicFrame>
        <p:nvGraphicFramePr>
          <p:cNvPr id="49" name="Table 13">
            <a:extLst>
              <a:ext uri="{FF2B5EF4-FFF2-40B4-BE49-F238E27FC236}">
                <a16:creationId xmlns:a16="http://schemas.microsoft.com/office/drawing/2014/main" id="{7D2CEB17-D392-CC4D-8EAB-4E9254FC69AF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FEBF7EA1-14FC-2844-A78D-9D49DBDBFE96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E32F41C-4E6A-4549-91B1-C0A767B38C72}"/>
              </a:ext>
            </a:extLst>
          </p:cNvPr>
          <p:cNvSpPr txBox="1"/>
          <p:nvPr/>
        </p:nvSpPr>
        <p:spPr>
          <a:xfrm>
            <a:off x="357748" y="5393460"/>
            <a:ext cx="98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05C3B96-613C-3A49-B36C-F75F1B1F34DA}"/>
              </a:ext>
            </a:extLst>
          </p:cNvPr>
          <p:cNvSpPr txBox="1"/>
          <p:nvPr/>
        </p:nvSpPr>
        <p:spPr>
          <a:xfrm>
            <a:off x="3980973" y="5438064"/>
            <a:ext cx="876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3BFCF84-A6F2-6D49-A81C-2E49D5EA3F33}"/>
              </a:ext>
            </a:extLst>
          </p:cNvPr>
          <p:cNvSpPr txBox="1"/>
          <p:nvPr/>
        </p:nvSpPr>
        <p:spPr>
          <a:xfrm>
            <a:off x="7343713" y="5435787"/>
            <a:ext cx="8229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10:00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73D2547-66FF-E323-AE2A-7EF56D7DA4A4}"/>
              </a:ext>
            </a:extLst>
          </p:cNvPr>
          <p:cNvGrpSpPr/>
          <p:nvPr/>
        </p:nvGrpSpPr>
        <p:grpSpPr>
          <a:xfrm>
            <a:off x="3463606" y="157576"/>
            <a:ext cx="8233118" cy="1233762"/>
            <a:chOff x="2544221" y="4661194"/>
            <a:chExt cx="10653040" cy="1937089"/>
          </a:xfrm>
        </p:grpSpPr>
        <p:sp>
          <p:nvSpPr>
            <p:cNvPr id="22" name="Rounded Rectangular Callout 21">
              <a:extLst>
                <a:ext uri="{FF2B5EF4-FFF2-40B4-BE49-F238E27FC236}">
                  <a16:creationId xmlns:a16="http://schemas.microsoft.com/office/drawing/2014/main" id="{4630690B-8305-2C7E-9044-F7312D6AE420}"/>
                </a:ext>
              </a:extLst>
            </p:cNvPr>
            <p:cNvSpPr/>
            <p:nvPr/>
          </p:nvSpPr>
          <p:spPr>
            <a:xfrm rot="10800000">
              <a:off x="2544221" y="4661194"/>
              <a:ext cx="10481697" cy="1937089"/>
            </a:xfrm>
            <a:prstGeom prst="wedgeRoundRectCallout">
              <a:avLst>
                <a:gd name="adj1" fmla="val 4781"/>
                <a:gd name="adj2" fmla="val -67245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DAAE5BB-82A5-400B-1C18-5A5857C8666E}"/>
                </a:ext>
              </a:extLst>
            </p:cNvPr>
            <p:cNvSpPr/>
            <p:nvPr/>
          </p:nvSpPr>
          <p:spPr>
            <a:xfrm>
              <a:off x="2556055" y="4915986"/>
              <a:ext cx="10641206" cy="1353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Sally left the library at 10:25 a.m.  She was there for 35 minutes.  What time did Sally arrive at the library?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278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52058</TotalTime>
  <Words>2197</Words>
  <Application>Microsoft Office PowerPoint</Application>
  <PresentationFormat>Widescreen</PresentationFormat>
  <Paragraphs>819</Paragraphs>
  <Slides>40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Rivera</dc:creator>
  <cp:lastModifiedBy>Ashlee DeDuijtsche</cp:lastModifiedBy>
  <cp:revision>1489</cp:revision>
  <cp:lastPrinted>2021-12-09T13:54:53Z</cp:lastPrinted>
  <dcterms:created xsi:type="dcterms:W3CDTF">2021-01-21T17:52:37Z</dcterms:created>
  <dcterms:modified xsi:type="dcterms:W3CDTF">2024-04-14T18:25:56Z</dcterms:modified>
</cp:coreProperties>
</file>