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86" r:id="rId3"/>
    <p:sldId id="393" r:id="rId4"/>
    <p:sldId id="389" r:id="rId5"/>
    <p:sldId id="390" r:id="rId6"/>
    <p:sldId id="391" r:id="rId7"/>
    <p:sldId id="392" r:id="rId8"/>
    <p:sldId id="39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9D0"/>
    <a:srgbClr val="99CCFF"/>
    <a:srgbClr val="66FFCC"/>
    <a:srgbClr val="FF7C80"/>
    <a:srgbClr val="39B54A"/>
    <a:srgbClr val="66C6B8"/>
    <a:srgbClr val="CC99FF"/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2AB5C-929A-4C1B-B8D7-EC0DD4A5CCFB}" v="10" dt="2019-04-21T03:07:53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5F5-488F-44EA-BABD-989EC6D17A2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2673-44C5-41A8-90DC-B0AEF955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2645A12-EDBF-42CB-AD12-ED067AC2E4C7}"/>
              </a:ext>
            </a:extLst>
          </p:cNvPr>
          <p:cNvSpPr txBox="1"/>
          <p:nvPr/>
        </p:nvSpPr>
        <p:spPr>
          <a:xfrm>
            <a:off x="5570550" y="363345"/>
            <a:ext cx="277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Red Hands" panose="02000505000000020004" pitchFamily="2" charset="0"/>
              </a:rPr>
              <a:t>TEKS 4.10B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1F4E8-C5C7-418E-BF84-26B47895767D}"/>
              </a:ext>
            </a:extLst>
          </p:cNvPr>
          <p:cNvSpPr txBox="1"/>
          <p:nvPr/>
        </p:nvSpPr>
        <p:spPr>
          <a:xfrm>
            <a:off x="5268028" y="881513"/>
            <a:ext cx="337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nd Free Me" pitchFamily="2" charset="0"/>
              </a:rPr>
              <a:t>Calculate Profit in a given situation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B4C5B-6E14-4AFE-95D4-79867DC19AD4}"/>
              </a:ext>
            </a:extLst>
          </p:cNvPr>
          <p:cNvSpPr/>
          <p:nvPr/>
        </p:nvSpPr>
        <p:spPr>
          <a:xfrm>
            <a:off x="87086" y="85168"/>
            <a:ext cx="8969828" cy="6696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6FCE3-DE02-42BA-A470-4B8D427510F5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BA4121-5833-46E1-93E4-BE019FD0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9A80CD-78EA-4A79-92C5-CD2F4CAF8B67}"/>
              </a:ext>
            </a:extLst>
          </p:cNvPr>
          <p:cNvSpPr/>
          <p:nvPr/>
        </p:nvSpPr>
        <p:spPr>
          <a:xfrm>
            <a:off x="57826" y="246743"/>
            <a:ext cx="4484914" cy="670541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23FAC-F56E-4112-9408-A7B299D3F8E2}"/>
              </a:ext>
            </a:extLst>
          </p:cNvPr>
          <p:cNvSpPr txBox="1"/>
          <p:nvPr/>
        </p:nvSpPr>
        <p:spPr>
          <a:xfrm>
            <a:off x="215851" y="152694"/>
            <a:ext cx="448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Pond Free Me" pitchFamily="2" charset="0"/>
              </a:rPr>
              <a:t>What I Will Learn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037C-23A1-46B0-B9F4-C4CCDB1EC0D0}"/>
              </a:ext>
            </a:extLst>
          </p:cNvPr>
          <p:cNvGrpSpPr/>
          <p:nvPr/>
        </p:nvGrpSpPr>
        <p:grpSpPr>
          <a:xfrm>
            <a:off x="1362194" y="3231819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763EB5-7F2C-4DC1-80D4-93AF97E1F666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2DA57F-E424-4917-9004-E4BE4EA05111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Pond Free Me" pitchFamily="2" charset="0"/>
                </a:rPr>
                <a:t>Costs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F34731-6111-4E39-8B63-1A48C2F14144}"/>
              </a:ext>
            </a:extLst>
          </p:cNvPr>
          <p:cNvGrpSpPr/>
          <p:nvPr/>
        </p:nvGrpSpPr>
        <p:grpSpPr>
          <a:xfrm>
            <a:off x="1354864" y="1704103"/>
            <a:ext cx="3073905" cy="830997"/>
            <a:chOff x="6073087" y="4475183"/>
            <a:chExt cx="3073905" cy="8309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EE062A-67BD-4891-ADD5-3659C9F07B20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C645EA-C7C0-4C63-A508-AEA3C6A28279}"/>
                </a:ext>
              </a:extLst>
            </p:cNvPr>
            <p:cNvSpPr txBox="1"/>
            <p:nvPr/>
          </p:nvSpPr>
          <p:spPr>
            <a:xfrm>
              <a:off x="6073087" y="4475183"/>
              <a:ext cx="30692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Pond Free Me" pitchFamily="2" charset="0"/>
                </a:rPr>
                <a:t>Sales Price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7C92B-D274-4540-8B08-DB27D0B7AF46}"/>
              </a:ext>
            </a:extLst>
          </p:cNvPr>
          <p:cNvGrpSpPr/>
          <p:nvPr/>
        </p:nvGrpSpPr>
        <p:grpSpPr>
          <a:xfrm>
            <a:off x="1362194" y="4738809"/>
            <a:ext cx="3069203" cy="830997"/>
            <a:chOff x="6074797" y="5577051"/>
            <a:chExt cx="3069203" cy="8309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EADB4D-46D1-4661-B315-509A86A5B3C0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1555EE-DD72-49F0-BD03-B8590C61FA42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Pond Free Me" pitchFamily="2" charset="0"/>
                </a:rPr>
                <a:t>Profit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6F3B0-5750-4DB7-81AC-D59EED7255A2}"/>
              </a:ext>
            </a:extLst>
          </p:cNvPr>
          <p:cNvCxnSpPr/>
          <p:nvPr/>
        </p:nvCxnSpPr>
        <p:spPr>
          <a:xfrm>
            <a:off x="914393" y="2876395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A9EB4D-B48C-49B8-9663-3E7BAFC2CA99}"/>
              </a:ext>
            </a:extLst>
          </p:cNvPr>
          <p:cNvCxnSpPr/>
          <p:nvPr/>
        </p:nvCxnSpPr>
        <p:spPr>
          <a:xfrm>
            <a:off x="787172" y="4403046"/>
            <a:ext cx="43414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DCB6853-FA95-47B6-BC2F-FBB10562B3D5}"/>
              </a:ext>
            </a:extLst>
          </p:cNvPr>
          <p:cNvSpPr txBox="1"/>
          <p:nvPr/>
        </p:nvSpPr>
        <p:spPr>
          <a:xfrm>
            <a:off x="5299537" y="2712567"/>
            <a:ext cx="33763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nd Free Me" pitchFamily="2" charset="0"/>
              </a:rPr>
              <a:t>You will meet 6 entrepreneurs and see a product each one creates.  Calculate the profit earned for selling each product.</a:t>
            </a:r>
          </a:p>
        </p:txBody>
      </p:sp>
    </p:spTree>
    <p:extLst>
      <p:ext uri="{BB962C8B-B14F-4D97-AF65-F5344CB8AC3E}">
        <p14:creationId xmlns:p14="http://schemas.microsoft.com/office/powerpoint/2010/main" val="7362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D5CDC-3E36-40B1-8787-36067DB6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91811"/>
            <a:ext cx="8986283" cy="6706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AC083-38ED-46D3-95E4-531FE4D63FEE}"/>
              </a:ext>
            </a:extLst>
          </p:cNvPr>
          <p:cNvSpPr/>
          <p:nvPr/>
        </p:nvSpPr>
        <p:spPr>
          <a:xfrm>
            <a:off x="86500" y="2456247"/>
            <a:ext cx="6958357" cy="549846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1F8F-A331-42B0-811E-0386039A3475}"/>
              </a:ext>
            </a:extLst>
          </p:cNvPr>
          <p:cNvSpPr txBox="1"/>
          <p:nvPr/>
        </p:nvSpPr>
        <p:spPr>
          <a:xfrm>
            <a:off x="177916" y="3299724"/>
            <a:ext cx="4132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nd Free Me" pitchFamily="2" charset="0"/>
              </a:rPr>
              <a:t>Here are the costs he has for making a pair of shoes: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Leather: $24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Sole of Shoes: $13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Laces: $4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50</a:t>
            </a:r>
          </a:p>
          <a:p>
            <a:r>
              <a:rPr lang="en-US" sz="2400" dirty="0">
                <a:latin typeface="Pond Free Me" pitchFamily="2" charset="0"/>
              </a:rPr>
              <a:t>He sells each pair of shoes for $139.   What is Louis’ profit?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D6F8F-4852-413C-B8A0-1EFF9E84A724}"/>
              </a:ext>
            </a:extLst>
          </p:cNvPr>
          <p:cNvGrpSpPr/>
          <p:nvPr/>
        </p:nvGrpSpPr>
        <p:grpSpPr>
          <a:xfrm>
            <a:off x="6074797" y="3379221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F354F-E1A1-40AA-AA83-466889189B57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A85A9-342D-4DC8-985C-395511A20627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Find the total cost to make the product.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42367B-AB13-4134-9573-D4532CDD9A18}"/>
              </a:ext>
            </a:extLst>
          </p:cNvPr>
          <p:cNvGrpSpPr/>
          <p:nvPr/>
        </p:nvGrpSpPr>
        <p:grpSpPr>
          <a:xfrm>
            <a:off x="6073087" y="4475183"/>
            <a:ext cx="3073905" cy="830997"/>
            <a:chOff x="6073087" y="4475183"/>
            <a:chExt cx="3073905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9FD4F-58A9-4F9A-8ECA-E4D7129FD1C4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8853A-1200-4D89-AB25-1E0FB792AB46}"/>
                </a:ext>
              </a:extLst>
            </p:cNvPr>
            <p:cNvSpPr txBox="1"/>
            <p:nvPr/>
          </p:nvSpPr>
          <p:spPr>
            <a:xfrm>
              <a:off x="6073087" y="4475183"/>
              <a:ext cx="30692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Subtract the total cost from the sales price.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1217E8-60F2-43FA-B30F-CFE19BA37900}"/>
              </a:ext>
            </a:extLst>
          </p:cNvPr>
          <p:cNvSpPr txBox="1"/>
          <p:nvPr/>
        </p:nvSpPr>
        <p:spPr>
          <a:xfrm>
            <a:off x="4126881" y="3233405"/>
            <a:ext cx="1116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24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75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13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40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+ 4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50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884A8-2C26-4E99-9607-34F32AFD8402}"/>
              </a:ext>
            </a:extLst>
          </p:cNvPr>
          <p:cNvCxnSpPr/>
          <p:nvPr/>
        </p:nvCxnSpPr>
        <p:spPr>
          <a:xfrm>
            <a:off x="4263867" y="4614078"/>
            <a:ext cx="898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E719D-DB7B-4B67-B4FF-DC0D20AD5034}"/>
              </a:ext>
            </a:extLst>
          </p:cNvPr>
          <p:cNvSpPr txBox="1"/>
          <p:nvPr/>
        </p:nvSpPr>
        <p:spPr>
          <a:xfrm>
            <a:off x="4183356" y="4566372"/>
            <a:ext cx="105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42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65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B918-3B3F-437C-AB32-8911896C9EC0}"/>
              </a:ext>
            </a:extLst>
          </p:cNvPr>
          <p:cNvSpPr txBox="1"/>
          <p:nvPr/>
        </p:nvSpPr>
        <p:spPr>
          <a:xfrm>
            <a:off x="3956475" y="5089592"/>
            <a:ext cx="1307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139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- 42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65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EED3C-7830-44C2-A057-392C13476427}"/>
              </a:ext>
            </a:extLst>
          </p:cNvPr>
          <p:cNvCxnSpPr/>
          <p:nvPr/>
        </p:nvCxnSpPr>
        <p:spPr>
          <a:xfrm>
            <a:off x="4289745" y="5970417"/>
            <a:ext cx="898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858F7B-61F9-4329-8A54-2169A7EA7AC6}"/>
              </a:ext>
            </a:extLst>
          </p:cNvPr>
          <p:cNvSpPr txBox="1"/>
          <p:nvPr/>
        </p:nvSpPr>
        <p:spPr>
          <a:xfrm>
            <a:off x="4076030" y="5922711"/>
            <a:ext cx="119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$96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F675D-C8C8-443A-BC48-9E9CBEB2A479}"/>
              </a:ext>
            </a:extLst>
          </p:cNvPr>
          <p:cNvSpPr txBox="1"/>
          <p:nvPr/>
        </p:nvSpPr>
        <p:spPr>
          <a:xfrm>
            <a:off x="117342" y="2400589"/>
            <a:ext cx="787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nd Free Me" pitchFamily="2" charset="0"/>
              </a:rPr>
              <a:t>Louis makes custom shoes for customers.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7BF7D3-A0A4-444D-905D-ED1C9E013BF7}"/>
              </a:ext>
            </a:extLst>
          </p:cNvPr>
          <p:cNvGrpSpPr/>
          <p:nvPr/>
        </p:nvGrpSpPr>
        <p:grpSpPr>
          <a:xfrm>
            <a:off x="6074797" y="5577051"/>
            <a:ext cx="3069203" cy="830997"/>
            <a:chOff x="6074797" y="5577051"/>
            <a:chExt cx="3069203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D96F64-7259-4254-B56C-C48610868987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67DF4-0A87-4ED0-8FB8-FA7E18E998DC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The result is </a:t>
              </a:r>
            </a:p>
            <a:p>
              <a:pPr algn="ctr"/>
              <a:r>
                <a:rPr lang="en-US" sz="2400" dirty="0">
                  <a:latin typeface="Pond Free Me" pitchFamily="2" charset="0"/>
                </a:rPr>
                <a:t>Louis’ profit.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848FBD-C405-48B9-91FA-EACEFBAB1233}"/>
              </a:ext>
            </a:extLst>
          </p:cNvPr>
          <p:cNvCxnSpPr/>
          <p:nvPr/>
        </p:nvCxnSpPr>
        <p:spPr>
          <a:xfrm flipH="1">
            <a:off x="5383033" y="6178163"/>
            <a:ext cx="5963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09860A-FB50-44C1-BC00-0539353AC0EB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2FF9150-F864-4C72-97F4-716EAC13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-7488"/>
          <a:stretch/>
        </p:blipFill>
        <p:spPr>
          <a:xfrm>
            <a:off x="0" y="6178163"/>
            <a:ext cx="1942646" cy="6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C157E-224E-493D-801E-A0B2E1F6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75909"/>
            <a:ext cx="8986283" cy="67061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6AF9537-44D4-40AE-9AC2-598C6FD61FCD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AC083-38ED-46D3-95E4-531FE4D63FEE}"/>
              </a:ext>
            </a:extLst>
          </p:cNvPr>
          <p:cNvSpPr/>
          <p:nvPr/>
        </p:nvSpPr>
        <p:spPr>
          <a:xfrm>
            <a:off x="86499" y="2456247"/>
            <a:ext cx="7223760" cy="549846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1F8F-A331-42B0-811E-0386039A3475}"/>
              </a:ext>
            </a:extLst>
          </p:cNvPr>
          <p:cNvSpPr txBox="1"/>
          <p:nvPr/>
        </p:nvSpPr>
        <p:spPr>
          <a:xfrm>
            <a:off x="199501" y="3180419"/>
            <a:ext cx="3872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nd Free Me" pitchFamily="2" charset="0"/>
              </a:rPr>
              <a:t>Here are the costs she had for creating a blanket: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Wool: $43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Packaging: $9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Shipping Cost: $14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92</a:t>
            </a:r>
          </a:p>
          <a:p>
            <a:r>
              <a:rPr lang="en-US" sz="2400" dirty="0">
                <a:latin typeface="Pond Free Me" pitchFamily="2" charset="0"/>
              </a:rPr>
              <a:t>She sold the blanket on Etsy for $155 including shipping.  What was Lilliana’s profit?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D6F8F-4852-413C-B8A0-1EFF9E84A724}"/>
              </a:ext>
            </a:extLst>
          </p:cNvPr>
          <p:cNvGrpSpPr/>
          <p:nvPr/>
        </p:nvGrpSpPr>
        <p:grpSpPr>
          <a:xfrm>
            <a:off x="6074797" y="3379221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F354F-E1A1-40AA-AA83-466889189B57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A85A9-342D-4DC8-985C-395511A20627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Find the total cost to make a blanket.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42367B-AB13-4134-9573-D4532CDD9A18}"/>
              </a:ext>
            </a:extLst>
          </p:cNvPr>
          <p:cNvGrpSpPr/>
          <p:nvPr/>
        </p:nvGrpSpPr>
        <p:grpSpPr>
          <a:xfrm>
            <a:off x="6077789" y="4475183"/>
            <a:ext cx="3077503" cy="830997"/>
            <a:chOff x="6077789" y="4475183"/>
            <a:chExt cx="30775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9FD4F-58A9-4F9A-8ECA-E4D7129FD1C4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8853A-1200-4D89-AB25-1E0FB792AB46}"/>
                </a:ext>
              </a:extLst>
            </p:cNvPr>
            <p:cNvSpPr txBox="1"/>
            <p:nvPr/>
          </p:nvSpPr>
          <p:spPr>
            <a:xfrm>
              <a:off x="6086090" y="4475183"/>
              <a:ext cx="3069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Subtract the total cost from the sales price.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1217E8-60F2-43FA-B30F-CFE19BA37900}"/>
              </a:ext>
            </a:extLst>
          </p:cNvPr>
          <p:cNvSpPr txBox="1"/>
          <p:nvPr/>
        </p:nvSpPr>
        <p:spPr>
          <a:xfrm>
            <a:off x="4174407" y="3299724"/>
            <a:ext cx="1337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43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06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9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+ 14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884A8-2C26-4E99-9607-34F32AFD8402}"/>
              </a:ext>
            </a:extLst>
          </p:cNvPr>
          <p:cNvCxnSpPr/>
          <p:nvPr/>
        </p:nvCxnSpPr>
        <p:spPr>
          <a:xfrm>
            <a:off x="4391456" y="461407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E719D-DB7B-4B67-B4FF-DC0D20AD5034}"/>
              </a:ext>
            </a:extLst>
          </p:cNvPr>
          <p:cNvSpPr txBox="1"/>
          <p:nvPr/>
        </p:nvSpPr>
        <p:spPr>
          <a:xfrm>
            <a:off x="4174407" y="4597901"/>
            <a:ext cx="133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66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98</a:t>
            </a:r>
            <a:endParaRPr lang="en-US" sz="2800" spc="100" dirty="0">
              <a:latin typeface="Pond Free M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B918-3B3F-437C-AB32-8911896C9EC0}"/>
              </a:ext>
            </a:extLst>
          </p:cNvPr>
          <p:cNvSpPr txBox="1"/>
          <p:nvPr/>
        </p:nvSpPr>
        <p:spPr>
          <a:xfrm>
            <a:off x="4076029" y="5089592"/>
            <a:ext cx="150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155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- </a:t>
            </a:r>
            <a:r>
              <a:rPr lang="en-US" sz="2800" spc="100" dirty="0">
                <a:latin typeface="Pond Free Me" pitchFamily="2" charset="0"/>
              </a:rPr>
              <a:t>66</a:t>
            </a:r>
            <a:r>
              <a:rPr lang="en-US" sz="2800" spc="100" dirty="0">
                <a:latin typeface="Century Gothic" panose="020B0502020202020204" pitchFamily="34" charset="0"/>
              </a:rPr>
              <a:t>.</a:t>
            </a:r>
            <a:r>
              <a:rPr lang="en-US" sz="2800" spc="100" dirty="0">
                <a:latin typeface="Pond Free Me" pitchFamily="2" charset="0"/>
              </a:rPr>
              <a:t>98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EED3C-7830-44C2-A057-392C13476427}"/>
              </a:ext>
            </a:extLst>
          </p:cNvPr>
          <p:cNvCxnSpPr>
            <a:cxnSpLocks/>
          </p:cNvCxnSpPr>
          <p:nvPr/>
        </p:nvCxnSpPr>
        <p:spPr>
          <a:xfrm>
            <a:off x="4158415" y="5992549"/>
            <a:ext cx="133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858F7B-61F9-4329-8A54-2169A7EA7AC6}"/>
              </a:ext>
            </a:extLst>
          </p:cNvPr>
          <p:cNvSpPr txBox="1"/>
          <p:nvPr/>
        </p:nvSpPr>
        <p:spPr>
          <a:xfrm>
            <a:off x="4050293" y="5928205"/>
            <a:ext cx="150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$88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F675D-C8C8-443A-BC48-9E9CBEB2A479}"/>
              </a:ext>
            </a:extLst>
          </p:cNvPr>
          <p:cNvSpPr txBox="1"/>
          <p:nvPr/>
        </p:nvSpPr>
        <p:spPr>
          <a:xfrm>
            <a:off x="206766" y="2443975"/>
            <a:ext cx="726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nd Free Me" pitchFamily="2" charset="0"/>
              </a:rPr>
              <a:t>Lilliana knits unique blankets.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7BF7D3-A0A4-444D-905D-ED1C9E013BF7}"/>
              </a:ext>
            </a:extLst>
          </p:cNvPr>
          <p:cNvGrpSpPr/>
          <p:nvPr/>
        </p:nvGrpSpPr>
        <p:grpSpPr>
          <a:xfrm>
            <a:off x="6074797" y="5577051"/>
            <a:ext cx="3069203" cy="830997"/>
            <a:chOff x="6074797" y="5577051"/>
            <a:chExt cx="3069203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D96F64-7259-4254-B56C-C48610868987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67DF4-0A87-4ED0-8FB8-FA7E18E998DC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The result is </a:t>
              </a:r>
            </a:p>
            <a:p>
              <a:pPr algn="ctr"/>
              <a:r>
                <a:rPr lang="en-US" sz="2400" dirty="0">
                  <a:latin typeface="Pond Free Me" pitchFamily="2" charset="0"/>
                </a:rPr>
                <a:t>Lilliana’s profit.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848FBD-C405-48B9-91FA-EACEFBAB1233}"/>
              </a:ext>
            </a:extLst>
          </p:cNvPr>
          <p:cNvCxnSpPr>
            <a:cxnSpLocks/>
          </p:cNvCxnSpPr>
          <p:nvPr/>
        </p:nvCxnSpPr>
        <p:spPr>
          <a:xfrm flipH="1">
            <a:off x="5554804" y="6178163"/>
            <a:ext cx="4206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B1BD10-5E55-49C8-A49D-BC25671D3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385FB-1A9E-4818-AA86-2611B464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75909"/>
            <a:ext cx="8986283" cy="6706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AC083-38ED-46D3-95E4-531FE4D63FEE}"/>
              </a:ext>
            </a:extLst>
          </p:cNvPr>
          <p:cNvSpPr/>
          <p:nvPr/>
        </p:nvSpPr>
        <p:spPr>
          <a:xfrm>
            <a:off x="86500" y="2456247"/>
            <a:ext cx="6958357" cy="549846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1F8F-A331-42B0-811E-0386039A3475}"/>
              </a:ext>
            </a:extLst>
          </p:cNvPr>
          <p:cNvSpPr txBox="1"/>
          <p:nvPr/>
        </p:nvSpPr>
        <p:spPr>
          <a:xfrm>
            <a:off x="177916" y="3193394"/>
            <a:ext cx="4132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nd Free Me" pitchFamily="2" charset="0"/>
              </a:rPr>
              <a:t>Here are the costs she has for creating a website: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Clip art/Photos : $449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E-commerce software: $325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Domain Registration: $14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99</a:t>
            </a:r>
          </a:p>
          <a:p>
            <a:r>
              <a:rPr lang="en-US" sz="2400" dirty="0">
                <a:latin typeface="Pond Free Me" pitchFamily="2" charset="0"/>
              </a:rPr>
              <a:t>She charges her customers $2,500 to create a website.  What is Kara’s profit?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D6F8F-4852-413C-B8A0-1EFF9E84A724}"/>
              </a:ext>
            </a:extLst>
          </p:cNvPr>
          <p:cNvGrpSpPr/>
          <p:nvPr/>
        </p:nvGrpSpPr>
        <p:grpSpPr>
          <a:xfrm>
            <a:off x="6074797" y="3379221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F354F-E1A1-40AA-AA83-466889189B57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A85A9-342D-4DC8-985C-395511A20627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Find the total cost to make a website.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42367B-AB13-4134-9573-D4532CDD9A18}"/>
              </a:ext>
            </a:extLst>
          </p:cNvPr>
          <p:cNvGrpSpPr/>
          <p:nvPr/>
        </p:nvGrpSpPr>
        <p:grpSpPr>
          <a:xfrm>
            <a:off x="6068841" y="4475183"/>
            <a:ext cx="3095399" cy="830997"/>
            <a:chOff x="6068841" y="4475183"/>
            <a:chExt cx="3095399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9FD4F-58A9-4F9A-8ECA-E4D7129FD1C4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8853A-1200-4D89-AB25-1E0FB792AB46}"/>
                </a:ext>
              </a:extLst>
            </p:cNvPr>
            <p:cNvSpPr txBox="1"/>
            <p:nvPr/>
          </p:nvSpPr>
          <p:spPr>
            <a:xfrm>
              <a:off x="6068841" y="4475183"/>
              <a:ext cx="3095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Subtract the total cost from the sales price.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1217E8-60F2-43FA-B30F-CFE19BA37900}"/>
              </a:ext>
            </a:extLst>
          </p:cNvPr>
          <p:cNvSpPr txBox="1"/>
          <p:nvPr/>
        </p:nvSpPr>
        <p:spPr>
          <a:xfrm>
            <a:off x="4174407" y="3299724"/>
            <a:ext cx="1337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449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99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325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+ 14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884A8-2C26-4E99-9607-34F32AFD8402}"/>
              </a:ext>
            </a:extLst>
          </p:cNvPr>
          <p:cNvCxnSpPr/>
          <p:nvPr/>
        </p:nvCxnSpPr>
        <p:spPr>
          <a:xfrm>
            <a:off x="4391456" y="461407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E719D-DB7B-4B67-B4FF-DC0D20AD5034}"/>
              </a:ext>
            </a:extLst>
          </p:cNvPr>
          <p:cNvSpPr txBox="1"/>
          <p:nvPr/>
        </p:nvSpPr>
        <p:spPr>
          <a:xfrm>
            <a:off x="4183355" y="4566372"/>
            <a:ext cx="133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789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B918-3B3F-437C-AB32-8911896C9EC0}"/>
              </a:ext>
            </a:extLst>
          </p:cNvPr>
          <p:cNvSpPr txBox="1"/>
          <p:nvPr/>
        </p:nvSpPr>
        <p:spPr>
          <a:xfrm>
            <a:off x="4076029" y="5089592"/>
            <a:ext cx="150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2,500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- 789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EED3C-7830-44C2-A057-392C13476427}"/>
              </a:ext>
            </a:extLst>
          </p:cNvPr>
          <p:cNvCxnSpPr>
            <a:cxnSpLocks/>
          </p:cNvCxnSpPr>
          <p:nvPr/>
        </p:nvCxnSpPr>
        <p:spPr>
          <a:xfrm>
            <a:off x="4158415" y="5992549"/>
            <a:ext cx="133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858F7B-61F9-4329-8A54-2169A7EA7AC6}"/>
              </a:ext>
            </a:extLst>
          </p:cNvPr>
          <p:cNvSpPr txBox="1"/>
          <p:nvPr/>
        </p:nvSpPr>
        <p:spPr>
          <a:xfrm>
            <a:off x="4119572" y="5929179"/>
            <a:ext cx="150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$1,710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F675D-C8C8-443A-BC48-9E9CBEB2A479}"/>
              </a:ext>
            </a:extLst>
          </p:cNvPr>
          <p:cNvSpPr txBox="1"/>
          <p:nvPr/>
        </p:nvSpPr>
        <p:spPr>
          <a:xfrm>
            <a:off x="116641" y="2423118"/>
            <a:ext cx="787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nd Free Me" pitchFamily="2" charset="0"/>
              </a:rPr>
              <a:t>Kara designs websites for customers.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7BF7D3-A0A4-444D-905D-ED1C9E013BF7}"/>
              </a:ext>
            </a:extLst>
          </p:cNvPr>
          <p:cNvGrpSpPr/>
          <p:nvPr/>
        </p:nvGrpSpPr>
        <p:grpSpPr>
          <a:xfrm>
            <a:off x="6074797" y="5577051"/>
            <a:ext cx="3069203" cy="830997"/>
            <a:chOff x="6074797" y="5577051"/>
            <a:chExt cx="3069203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D96F64-7259-4254-B56C-C48610868987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67DF4-0A87-4ED0-8FB8-FA7E18E998DC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The result is </a:t>
              </a:r>
            </a:p>
            <a:p>
              <a:pPr algn="ctr"/>
              <a:r>
                <a:rPr lang="en-US" sz="2400" dirty="0">
                  <a:latin typeface="Pond Free Me" pitchFamily="2" charset="0"/>
                </a:rPr>
                <a:t>Kara’s profit.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848FBD-C405-48B9-91FA-EACEFBAB1233}"/>
              </a:ext>
            </a:extLst>
          </p:cNvPr>
          <p:cNvCxnSpPr>
            <a:cxnSpLocks/>
          </p:cNvCxnSpPr>
          <p:nvPr/>
        </p:nvCxnSpPr>
        <p:spPr>
          <a:xfrm flipH="1">
            <a:off x="5512272" y="6178163"/>
            <a:ext cx="4671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381DC74-A5B6-41F7-A3E3-CD030B3369DA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428704-486B-4E0F-8FD7-8A0D6BC8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14EEC-7966-4D7E-8CA3-A1BE6998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75909"/>
            <a:ext cx="8986283" cy="6706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AC083-38ED-46D3-95E4-531FE4D63FEE}"/>
              </a:ext>
            </a:extLst>
          </p:cNvPr>
          <p:cNvSpPr/>
          <p:nvPr/>
        </p:nvSpPr>
        <p:spPr>
          <a:xfrm>
            <a:off x="86500" y="2456247"/>
            <a:ext cx="6958357" cy="549846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1F8F-A331-42B0-811E-0386039A3475}"/>
              </a:ext>
            </a:extLst>
          </p:cNvPr>
          <p:cNvSpPr txBox="1"/>
          <p:nvPr/>
        </p:nvSpPr>
        <p:spPr>
          <a:xfrm>
            <a:off x="177916" y="3214660"/>
            <a:ext cx="4132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nd Free Me" pitchFamily="2" charset="0"/>
              </a:rPr>
              <a:t>Here are the costs he has for creating a floral arrangement: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Flowers: $34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62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Greenery: $13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Vase: $10</a:t>
            </a:r>
          </a:p>
          <a:p>
            <a:r>
              <a:rPr lang="en-US" sz="2400" dirty="0">
                <a:latin typeface="Pond Free Me" pitchFamily="2" charset="0"/>
              </a:rPr>
              <a:t>He charges $105 per floral arrangement.  What is David’s profit?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D6F8F-4852-413C-B8A0-1EFF9E84A724}"/>
              </a:ext>
            </a:extLst>
          </p:cNvPr>
          <p:cNvGrpSpPr/>
          <p:nvPr/>
        </p:nvGrpSpPr>
        <p:grpSpPr>
          <a:xfrm>
            <a:off x="6074797" y="3439749"/>
            <a:ext cx="3124862" cy="738664"/>
            <a:chOff x="6074797" y="3439749"/>
            <a:chExt cx="3124862" cy="7386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F354F-E1A1-40AA-AA83-466889189B57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A85A9-342D-4DC8-985C-395511A20627}"/>
                </a:ext>
              </a:extLst>
            </p:cNvPr>
            <p:cNvSpPr txBox="1"/>
            <p:nvPr/>
          </p:nvSpPr>
          <p:spPr>
            <a:xfrm>
              <a:off x="6074797" y="3439749"/>
              <a:ext cx="31248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Pond Free Me" pitchFamily="2" charset="0"/>
                </a:rPr>
                <a:t>Find the total cost to make a floral arrangement.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42367B-AB13-4134-9573-D4532CDD9A18}"/>
              </a:ext>
            </a:extLst>
          </p:cNvPr>
          <p:cNvGrpSpPr/>
          <p:nvPr/>
        </p:nvGrpSpPr>
        <p:grpSpPr>
          <a:xfrm>
            <a:off x="6077789" y="4483266"/>
            <a:ext cx="3069203" cy="830997"/>
            <a:chOff x="6077789" y="4483266"/>
            <a:chExt cx="30692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9FD4F-58A9-4F9A-8ECA-E4D7129FD1C4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8853A-1200-4D89-AB25-1E0FB792AB46}"/>
                </a:ext>
              </a:extLst>
            </p:cNvPr>
            <p:cNvSpPr txBox="1"/>
            <p:nvPr/>
          </p:nvSpPr>
          <p:spPr>
            <a:xfrm>
              <a:off x="6123866" y="4483266"/>
              <a:ext cx="2961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Subtract the total cost from the sales price.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1217E8-60F2-43FA-B30F-CFE19BA37900}"/>
              </a:ext>
            </a:extLst>
          </p:cNvPr>
          <p:cNvSpPr txBox="1"/>
          <p:nvPr/>
        </p:nvSpPr>
        <p:spPr>
          <a:xfrm>
            <a:off x="4174407" y="3299724"/>
            <a:ext cx="1337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34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62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13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50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+ 10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884A8-2C26-4E99-9607-34F32AFD8402}"/>
              </a:ext>
            </a:extLst>
          </p:cNvPr>
          <p:cNvCxnSpPr/>
          <p:nvPr/>
        </p:nvCxnSpPr>
        <p:spPr>
          <a:xfrm>
            <a:off x="4391456" y="461407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E719D-DB7B-4B67-B4FF-DC0D20AD5034}"/>
              </a:ext>
            </a:extLst>
          </p:cNvPr>
          <p:cNvSpPr txBox="1"/>
          <p:nvPr/>
        </p:nvSpPr>
        <p:spPr>
          <a:xfrm>
            <a:off x="4174407" y="4597901"/>
            <a:ext cx="133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58</a:t>
            </a:r>
            <a:r>
              <a:rPr lang="en-US" sz="2800" spc="100" dirty="0">
                <a:latin typeface="Century Gothic" panose="020B0502020202020204" pitchFamily="34" charset="0"/>
              </a:rPr>
              <a:t>.</a:t>
            </a:r>
            <a:r>
              <a:rPr lang="en-US" sz="2800" spc="100" dirty="0">
                <a:latin typeface="Pond Free Me" pitchFamily="2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B918-3B3F-437C-AB32-8911896C9EC0}"/>
              </a:ext>
            </a:extLst>
          </p:cNvPr>
          <p:cNvSpPr txBox="1"/>
          <p:nvPr/>
        </p:nvSpPr>
        <p:spPr>
          <a:xfrm>
            <a:off x="4076029" y="5089592"/>
            <a:ext cx="150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105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- </a:t>
            </a:r>
            <a:r>
              <a:rPr lang="en-US" sz="2800" spc="100" dirty="0">
                <a:latin typeface="Pond Free Me" pitchFamily="2" charset="0"/>
              </a:rPr>
              <a:t>58</a:t>
            </a:r>
            <a:r>
              <a:rPr lang="en-US" sz="2800" spc="100" dirty="0">
                <a:latin typeface="Century Gothic" panose="020B0502020202020204" pitchFamily="34" charset="0"/>
              </a:rPr>
              <a:t>.</a:t>
            </a:r>
            <a:r>
              <a:rPr lang="en-US" sz="2800" spc="100" dirty="0">
                <a:latin typeface="Pond Free Me" pitchFamily="2" charset="0"/>
              </a:rPr>
              <a:t>12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EED3C-7830-44C2-A057-392C13476427}"/>
              </a:ext>
            </a:extLst>
          </p:cNvPr>
          <p:cNvCxnSpPr>
            <a:cxnSpLocks/>
          </p:cNvCxnSpPr>
          <p:nvPr/>
        </p:nvCxnSpPr>
        <p:spPr>
          <a:xfrm>
            <a:off x="4158415" y="5992549"/>
            <a:ext cx="133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858F7B-61F9-4329-8A54-2169A7EA7AC6}"/>
              </a:ext>
            </a:extLst>
          </p:cNvPr>
          <p:cNvSpPr txBox="1"/>
          <p:nvPr/>
        </p:nvSpPr>
        <p:spPr>
          <a:xfrm>
            <a:off x="4050293" y="5928205"/>
            <a:ext cx="150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$46.88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F675D-C8C8-443A-BC48-9E9CBEB2A479}"/>
              </a:ext>
            </a:extLst>
          </p:cNvPr>
          <p:cNvSpPr txBox="1"/>
          <p:nvPr/>
        </p:nvSpPr>
        <p:spPr>
          <a:xfrm>
            <a:off x="206766" y="2443975"/>
            <a:ext cx="595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nd Free Me" pitchFamily="2" charset="0"/>
              </a:rPr>
              <a:t>David sells floral arrangements.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7BF7D3-A0A4-444D-905D-ED1C9E013BF7}"/>
              </a:ext>
            </a:extLst>
          </p:cNvPr>
          <p:cNvGrpSpPr/>
          <p:nvPr/>
        </p:nvGrpSpPr>
        <p:grpSpPr>
          <a:xfrm>
            <a:off x="6074797" y="5577051"/>
            <a:ext cx="3069203" cy="830997"/>
            <a:chOff x="6074797" y="5577051"/>
            <a:chExt cx="3069203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D96F64-7259-4254-B56C-C48610868987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67DF4-0A87-4ED0-8FB8-FA7E18E998DC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The result is </a:t>
              </a:r>
            </a:p>
            <a:p>
              <a:pPr algn="ctr"/>
              <a:r>
                <a:rPr lang="en-US" sz="2400" dirty="0">
                  <a:latin typeface="Pond Free Me" pitchFamily="2" charset="0"/>
                </a:rPr>
                <a:t>David’s profit.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848FBD-C405-48B9-91FA-EACEFBAB1233}"/>
              </a:ext>
            </a:extLst>
          </p:cNvPr>
          <p:cNvCxnSpPr>
            <a:cxnSpLocks/>
          </p:cNvCxnSpPr>
          <p:nvPr/>
        </p:nvCxnSpPr>
        <p:spPr>
          <a:xfrm flipH="1">
            <a:off x="5554804" y="6178163"/>
            <a:ext cx="4206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BE2076B-5C89-4BB5-AFB6-534FC4A99C54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418E03-048B-4F69-BD0E-2B7534E5A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65568-4B9F-4443-82FA-D4773370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75909"/>
            <a:ext cx="8986283" cy="6706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AC083-38ED-46D3-95E4-531FE4D63FEE}"/>
              </a:ext>
            </a:extLst>
          </p:cNvPr>
          <p:cNvSpPr/>
          <p:nvPr/>
        </p:nvSpPr>
        <p:spPr>
          <a:xfrm>
            <a:off x="86499" y="2456247"/>
            <a:ext cx="7223760" cy="549846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1F8F-A331-42B0-811E-0386039A3475}"/>
              </a:ext>
            </a:extLst>
          </p:cNvPr>
          <p:cNvSpPr txBox="1"/>
          <p:nvPr/>
        </p:nvSpPr>
        <p:spPr>
          <a:xfrm>
            <a:off x="177916" y="3204027"/>
            <a:ext cx="3872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nd Free Me" pitchFamily="2" charset="0"/>
              </a:rPr>
              <a:t>Here are the costs she had for creating a dress: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Fabric: $286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Beading: $583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Notions: $24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56</a:t>
            </a:r>
          </a:p>
          <a:p>
            <a:r>
              <a:rPr lang="en-US" sz="2400" dirty="0">
                <a:latin typeface="Pond Free Me" pitchFamily="2" charset="0"/>
              </a:rPr>
              <a:t>She sold that dress for $2,200.  What was Dominique’s profit?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D6F8F-4852-413C-B8A0-1EFF9E84A724}"/>
              </a:ext>
            </a:extLst>
          </p:cNvPr>
          <p:cNvGrpSpPr/>
          <p:nvPr/>
        </p:nvGrpSpPr>
        <p:grpSpPr>
          <a:xfrm>
            <a:off x="6074797" y="3379221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F354F-E1A1-40AA-AA83-466889189B57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A85A9-342D-4DC8-985C-395511A20627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Find the total cost to create the dress.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42367B-AB13-4134-9573-D4532CDD9A18}"/>
              </a:ext>
            </a:extLst>
          </p:cNvPr>
          <p:cNvGrpSpPr/>
          <p:nvPr/>
        </p:nvGrpSpPr>
        <p:grpSpPr>
          <a:xfrm>
            <a:off x="6077789" y="4475183"/>
            <a:ext cx="3103239" cy="830997"/>
            <a:chOff x="6077789" y="4475183"/>
            <a:chExt cx="3103239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9FD4F-58A9-4F9A-8ECA-E4D7129FD1C4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8853A-1200-4D89-AB25-1E0FB792AB46}"/>
                </a:ext>
              </a:extLst>
            </p:cNvPr>
            <p:cNvSpPr txBox="1"/>
            <p:nvPr/>
          </p:nvSpPr>
          <p:spPr>
            <a:xfrm>
              <a:off x="6111825" y="4475183"/>
              <a:ext cx="30692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Subtract the total cost from the sales price.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1217E8-60F2-43FA-B30F-CFE19BA37900}"/>
              </a:ext>
            </a:extLst>
          </p:cNvPr>
          <p:cNvSpPr txBox="1"/>
          <p:nvPr/>
        </p:nvSpPr>
        <p:spPr>
          <a:xfrm>
            <a:off x="4174407" y="3299724"/>
            <a:ext cx="1337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286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56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583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+ 24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56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884A8-2C26-4E99-9607-34F32AFD8402}"/>
              </a:ext>
            </a:extLst>
          </p:cNvPr>
          <p:cNvCxnSpPr/>
          <p:nvPr/>
        </p:nvCxnSpPr>
        <p:spPr>
          <a:xfrm>
            <a:off x="4391456" y="461407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E719D-DB7B-4B67-B4FF-DC0D20AD5034}"/>
              </a:ext>
            </a:extLst>
          </p:cNvPr>
          <p:cNvSpPr txBox="1"/>
          <p:nvPr/>
        </p:nvSpPr>
        <p:spPr>
          <a:xfrm>
            <a:off x="4174407" y="4597901"/>
            <a:ext cx="133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895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02</a:t>
            </a:r>
            <a:endParaRPr lang="en-US" sz="2800" spc="100" dirty="0">
              <a:latin typeface="Pond Free M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B918-3B3F-437C-AB32-8911896C9EC0}"/>
              </a:ext>
            </a:extLst>
          </p:cNvPr>
          <p:cNvSpPr txBox="1"/>
          <p:nvPr/>
        </p:nvSpPr>
        <p:spPr>
          <a:xfrm>
            <a:off x="4076029" y="5089592"/>
            <a:ext cx="150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2,200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- </a:t>
            </a:r>
            <a:r>
              <a:rPr lang="en-US" sz="2800" spc="100" dirty="0">
                <a:latin typeface="Pond Free Me" pitchFamily="2" charset="0"/>
              </a:rPr>
              <a:t>895</a:t>
            </a:r>
            <a:r>
              <a:rPr lang="en-US" sz="2800" spc="100" dirty="0">
                <a:latin typeface="Century Gothic" panose="020B0502020202020204" pitchFamily="34" charset="0"/>
              </a:rPr>
              <a:t>.</a:t>
            </a:r>
            <a:r>
              <a:rPr lang="en-US" sz="2800" spc="100" dirty="0">
                <a:latin typeface="Pond Free Me" pitchFamily="2" charset="0"/>
              </a:rPr>
              <a:t>02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EED3C-7830-44C2-A057-392C13476427}"/>
              </a:ext>
            </a:extLst>
          </p:cNvPr>
          <p:cNvCxnSpPr>
            <a:cxnSpLocks/>
          </p:cNvCxnSpPr>
          <p:nvPr/>
        </p:nvCxnSpPr>
        <p:spPr>
          <a:xfrm>
            <a:off x="4158415" y="5992549"/>
            <a:ext cx="133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858F7B-61F9-4329-8A54-2169A7EA7AC6}"/>
              </a:ext>
            </a:extLst>
          </p:cNvPr>
          <p:cNvSpPr txBox="1"/>
          <p:nvPr/>
        </p:nvSpPr>
        <p:spPr>
          <a:xfrm>
            <a:off x="4050293" y="5928205"/>
            <a:ext cx="150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$1,304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F675D-C8C8-443A-BC48-9E9CBEB2A479}"/>
              </a:ext>
            </a:extLst>
          </p:cNvPr>
          <p:cNvSpPr txBox="1"/>
          <p:nvPr/>
        </p:nvSpPr>
        <p:spPr>
          <a:xfrm>
            <a:off x="206766" y="2443975"/>
            <a:ext cx="726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nd Free Me" pitchFamily="2" charset="0"/>
              </a:rPr>
              <a:t>Dominique designs dresses for celebrities.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7BF7D3-A0A4-444D-905D-ED1C9E013BF7}"/>
              </a:ext>
            </a:extLst>
          </p:cNvPr>
          <p:cNvGrpSpPr/>
          <p:nvPr/>
        </p:nvGrpSpPr>
        <p:grpSpPr>
          <a:xfrm>
            <a:off x="6074797" y="5577051"/>
            <a:ext cx="3069203" cy="830997"/>
            <a:chOff x="6074797" y="5577051"/>
            <a:chExt cx="3069203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D96F64-7259-4254-B56C-C48610868987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67DF4-0A87-4ED0-8FB8-FA7E18E998DC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The result is </a:t>
              </a:r>
            </a:p>
            <a:p>
              <a:pPr algn="ctr"/>
              <a:r>
                <a:rPr lang="en-US" sz="2400" dirty="0">
                  <a:latin typeface="Pond Free Me" pitchFamily="2" charset="0"/>
                </a:rPr>
                <a:t>Dominique’s profit.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848FBD-C405-48B9-91FA-EACEFBAB1233}"/>
              </a:ext>
            </a:extLst>
          </p:cNvPr>
          <p:cNvCxnSpPr>
            <a:cxnSpLocks/>
          </p:cNvCxnSpPr>
          <p:nvPr/>
        </p:nvCxnSpPr>
        <p:spPr>
          <a:xfrm flipH="1">
            <a:off x="5554804" y="6178163"/>
            <a:ext cx="4206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B7D56D7-1DB8-41F3-829B-04F279E4E38C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AECF8A8-1C7B-45C2-8FB3-0DFFEF267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7CCCA-08EE-434F-BEB8-7994891C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75909"/>
            <a:ext cx="8986283" cy="6706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AC083-38ED-46D3-95E4-531FE4D63FEE}"/>
              </a:ext>
            </a:extLst>
          </p:cNvPr>
          <p:cNvSpPr/>
          <p:nvPr/>
        </p:nvSpPr>
        <p:spPr>
          <a:xfrm>
            <a:off x="86499" y="2456247"/>
            <a:ext cx="7223760" cy="549846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1F8F-A331-42B0-811E-0386039A3475}"/>
              </a:ext>
            </a:extLst>
          </p:cNvPr>
          <p:cNvSpPr txBox="1"/>
          <p:nvPr/>
        </p:nvSpPr>
        <p:spPr>
          <a:xfrm>
            <a:off x="177916" y="3299724"/>
            <a:ext cx="38723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nd Free Me" pitchFamily="2" charset="0"/>
              </a:rPr>
              <a:t>Here are the costs he had for building a guitar: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Wood: $78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Paint: $16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92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nd Free Me" pitchFamily="2" charset="0"/>
              </a:rPr>
              <a:t>Hardware: $58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Pond Free Me" pitchFamily="2" charset="0"/>
              </a:rPr>
              <a:t>29</a:t>
            </a:r>
          </a:p>
          <a:p>
            <a:r>
              <a:rPr lang="en-US" sz="2400" dirty="0">
                <a:latin typeface="Pond Free Me" pitchFamily="2" charset="0"/>
              </a:rPr>
              <a:t>He sold the guitar for $1,550.  What was Ivan’s profit?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D6F8F-4852-413C-B8A0-1EFF9E84A724}"/>
              </a:ext>
            </a:extLst>
          </p:cNvPr>
          <p:cNvGrpSpPr/>
          <p:nvPr/>
        </p:nvGrpSpPr>
        <p:grpSpPr>
          <a:xfrm>
            <a:off x="6074797" y="3379221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F354F-E1A1-40AA-AA83-466889189B57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A85A9-342D-4DC8-985C-395511A20627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Find the total cost to build a guitar.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42367B-AB13-4134-9573-D4532CDD9A18}"/>
              </a:ext>
            </a:extLst>
          </p:cNvPr>
          <p:cNvGrpSpPr/>
          <p:nvPr/>
        </p:nvGrpSpPr>
        <p:grpSpPr>
          <a:xfrm>
            <a:off x="6077789" y="4482069"/>
            <a:ext cx="3069203" cy="830997"/>
            <a:chOff x="6077789" y="4482069"/>
            <a:chExt cx="30692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9FD4F-58A9-4F9A-8ECA-E4D7129FD1C4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8853A-1200-4D89-AB25-1E0FB792AB46}"/>
                </a:ext>
              </a:extLst>
            </p:cNvPr>
            <p:cNvSpPr txBox="1"/>
            <p:nvPr/>
          </p:nvSpPr>
          <p:spPr>
            <a:xfrm>
              <a:off x="6112413" y="4482069"/>
              <a:ext cx="2990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Subtract the total cost from the sales price.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1217E8-60F2-43FA-B30F-CFE19BA37900}"/>
              </a:ext>
            </a:extLst>
          </p:cNvPr>
          <p:cNvSpPr txBox="1"/>
          <p:nvPr/>
        </p:nvSpPr>
        <p:spPr>
          <a:xfrm>
            <a:off x="4174407" y="3299724"/>
            <a:ext cx="1337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78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05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16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92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+ 58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884A8-2C26-4E99-9607-34F32AFD8402}"/>
              </a:ext>
            </a:extLst>
          </p:cNvPr>
          <p:cNvCxnSpPr/>
          <p:nvPr/>
        </p:nvCxnSpPr>
        <p:spPr>
          <a:xfrm>
            <a:off x="4391456" y="461407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E719D-DB7B-4B67-B4FF-DC0D20AD5034}"/>
              </a:ext>
            </a:extLst>
          </p:cNvPr>
          <p:cNvSpPr txBox="1"/>
          <p:nvPr/>
        </p:nvSpPr>
        <p:spPr>
          <a:xfrm>
            <a:off x="4174407" y="4597901"/>
            <a:ext cx="133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153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26</a:t>
            </a:r>
            <a:endParaRPr lang="en-US" sz="2800" spc="100" dirty="0">
              <a:latin typeface="Pond Free M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B918-3B3F-437C-AB32-8911896C9EC0}"/>
              </a:ext>
            </a:extLst>
          </p:cNvPr>
          <p:cNvSpPr txBox="1"/>
          <p:nvPr/>
        </p:nvSpPr>
        <p:spPr>
          <a:xfrm>
            <a:off x="4076029" y="5089592"/>
            <a:ext cx="150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ond Free Me" pitchFamily="2" charset="0"/>
              </a:rPr>
              <a:t>1,550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>
                <a:latin typeface="Pond Free Me" pitchFamily="2" charset="0"/>
              </a:rPr>
              <a:t>00</a:t>
            </a:r>
          </a:p>
          <a:p>
            <a:pPr algn="r"/>
            <a:r>
              <a:rPr lang="en-US" sz="2800" dirty="0">
                <a:latin typeface="Pond Free Me" pitchFamily="2" charset="0"/>
              </a:rPr>
              <a:t>- </a:t>
            </a:r>
            <a:r>
              <a:rPr lang="en-US" sz="2800" spc="100" dirty="0">
                <a:latin typeface="Pond Free Me" pitchFamily="2" charset="0"/>
              </a:rPr>
              <a:t>153</a:t>
            </a:r>
            <a:r>
              <a:rPr lang="en-US" sz="2800" spc="100" dirty="0">
                <a:latin typeface="Century Gothic" panose="020B0502020202020204" pitchFamily="34" charset="0"/>
              </a:rPr>
              <a:t>.</a:t>
            </a:r>
            <a:r>
              <a:rPr lang="en-US" sz="2800" spc="100" dirty="0">
                <a:latin typeface="Pond Free Me" pitchFamily="2" charset="0"/>
              </a:rPr>
              <a:t>26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EED3C-7830-44C2-A057-392C13476427}"/>
              </a:ext>
            </a:extLst>
          </p:cNvPr>
          <p:cNvCxnSpPr>
            <a:cxnSpLocks/>
          </p:cNvCxnSpPr>
          <p:nvPr/>
        </p:nvCxnSpPr>
        <p:spPr>
          <a:xfrm>
            <a:off x="4158415" y="5992549"/>
            <a:ext cx="133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858F7B-61F9-4329-8A54-2169A7EA7AC6}"/>
              </a:ext>
            </a:extLst>
          </p:cNvPr>
          <p:cNvSpPr txBox="1"/>
          <p:nvPr/>
        </p:nvSpPr>
        <p:spPr>
          <a:xfrm>
            <a:off x="4050293" y="5928205"/>
            <a:ext cx="150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latin typeface="Pond Free Me" pitchFamily="2" charset="0"/>
              </a:rPr>
              <a:t>$1,3</a:t>
            </a:r>
            <a:r>
              <a:rPr lang="en-US" sz="2800" spc="100">
                <a:latin typeface="Pond Free Me" pitchFamily="2" charset="0"/>
              </a:rPr>
              <a:t>96</a:t>
            </a:r>
            <a:r>
              <a:rPr lang="en-US" sz="2800">
                <a:latin typeface="Century Gothic" panose="020B0502020202020204" pitchFamily="34" charset="0"/>
              </a:rPr>
              <a:t>.</a:t>
            </a:r>
            <a:r>
              <a:rPr lang="en-US" sz="2800">
                <a:latin typeface="Pond Free Me" pitchFamily="2" charset="0"/>
              </a:rPr>
              <a:t>74</a:t>
            </a:r>
            <a:endParaRPr lang="en-US" sz="2800" dirty="0">
              <a:latin typeface="Pond Free M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F675D-C8C8-443A-BC48-9E9CBEB2A479}"/>
              </a:ext>
            </a:extLst>
          </p:cNvPr>
          <p:cNvSpPr txBox="1"/>
          <p:nvPr/>
        </p:nvSpPr>
        <p:spPr>
          <a:xfrm>
            <a:off x="206766" y="2443975"/>
            <a:ext cx="726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nd Free Me" pitchFamily="2" charset="0"/>
              </a:rPr>
              <a:t>Ivan builds guitars.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7BF7D3-A0A4-444D-905D-ED1C9E013BF7}"/>
              </a:ext>
            </a:extLst>
          </p:cNvPr>
          <p:cNvGrpSpPr/>
          <p:nvPr/>
        </p:nvGrpSpPr>
        <p:grpSpPr>
          <a:xfrm>
            <a:off x="6074797" y="5577051"/>
            <a:ext cx="3069203" cy="830997"/>
            <a:chOff x="6074797" y="5577051"/>
            <a:chExt cx="3069203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D96F64-7259-4254-B56C-C48610868987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67DF4-0A87-4ED0-8FB8-FA7E18E998DC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Pond Free Me" pitchFamily="2" charset="0"/>
                </a:rPr>
                <a:t>The result is </a:t>
              </a:r>
            </a:p>
            <a:p>
              <a:pPr algn="ctr"/>
              <a:r>
                <a:rPr lang="en-US" sz="2400" dirty="0">
                  <a:latin typeface="Pond Free Me" pitchFamily="2" charset="0"/>
                </a:rPr>
                <a:t>Ivan’s profit.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848FBD-C405-48B9-91FA-EACEFBAB1233}"/>
              </a:ext>
            </a:extLst>
          </p:cNvPr>
          <p:cNvCxnSpPr>
            <a:cxnSpLocks/>
          </p:cNvCxnSpPr>
          <p:nvPr/>
        </p:nvCxnSpPr>
        <p:spPr>
          <a:xfrm flipH="1">
            <a:off x="5554804" y="6178163"/>
            <a:ext cx="4206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E1C614-8FA6-47A9-A37E-81E36BD3EDB6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7C37D2E-8D7E-4B05-A3E9-EFA7D8339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2645A12-EDBF-42CB-AD12-ED067AC2E4C7}"/>
              </a:ext>
            </a:extLst>
          </p:cNvPr>
          <p:cNvSpPr txBox="1"/>
          <p:nvPr/>
        </p:nvSpPr>
        <p:spPr>
          <a:xfrm>
            <a:off x="5570550" y="363345"/>
            <a:ext cx="277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Red Hands" panose="02000505000000020004" pitchFamily="2" charset="0"/>
              </a:rPr>
              <a:t>TEKS 4.10B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1F4E8-C5C7-418E-BF84-26B47895767D}"/>
              </a:ext>
            </a:extLst>
          </p:cNvPr>
          <p:cNvSpPr txBox="1"/>
          <p:nvPr/>
        </p:nvSpPr>
        <p:spPr>
          <a:xfrm>
            <a:off x="5268028" y="881513"/>
            <a:ext cx="337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nd Free Me" pitchFamily="2" charset="0"/>
              </a:rPr>
              <a:t>Calculate Profit in a given situation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B4C5B-6E14-4AFE-95D4-79867DC19AD4}"/>
              </a:ext>
            </a:extLst>
          </p:cNvPr>
          <p:cNvSpPr/>
          <p:nvPr/>
        </p:nvSpPr>
        <p:spPr>
          <a:xfrm>
            <a:off x="87086" y="85168"/>
            <a:ext cx="8969828" cy="6696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6FCE3-DE02-42BA-A470-4B8D427510F5}"/>
              </a:ext>
            </a:extLst>
          </p:cNvPr>
          <p:cNvSpPr txBox="1"/>
          <p:nvPr/>
        </p:nvSpPr>
        <p:spPr>
          <a:xfrm>
            <a:off x="7348877" y="6622499"/>
            <a:ext cx="1789264" cy="1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©Melissa Johnson   www.Marvel</a:t>
            </a:r>
            <a:r>
              <a:rPr lang="en-US" sz="1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Math.com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BA4121-5833-46E1-93E4-BE019FD0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6223811"/>
            <a:ext cx="1953938" cy="609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9A80CD-78EA-4A79-92C5-CD2F4CAF8B67}"/>
              </a:ext>
            </a:extLst>
          </p:cNvPr>
          <p:cNvSpPr/>
          <p:nvPr/>
        </p:nvSpPr>
        <p:spPr>
          <a:xfrm>
            <a:off x="57826" y="246743"/>
            <a:ext cx="4484914" cy="670541"/>
          </a:xfrm>
          <a:prstGeom prst="rect">
            <a:avLst/>
          </a:prstGeom>
          <a:solidFill>
            <a:srgbClr val="64C9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23FAC-F56E-4112-9408-A7B299D3F8E2}"/>
              </a:ext>
            </a:extLst>
          </p:cNvPr>
          <p:cNvSpPr txBox="1"/>
          <p:nvPr/>
        </p:nvSpPr>
        <p:spPr>
          <a:xfrm>
            <a:off x="215851" y="152694"/>
            <a:ext cx="448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Pond Free Me" pitchFamily="2" charset="0"/>
              </a:rPr>
              <a:t>What I Learned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037C-23A1-46B0-B9F4-C4CCDB1EC0D0}"/>
              </a:ext>
            </a:extLst>
          </p:cNvPr>
          <p:cNvGrpSpPr/>
          <p:nvPr/>
        </p:nvGrpSpPr>
        <p:grpSpPr>
          <a:xfrm>
            <a:off x="1362194" y="3231819"/>
            <a:ext cx="3069203" cy="830997"/>
            <a:chOff x="6074797" y="3379221"/>
            <a:chExt cx="3069203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763EB5-7F2C-4DC1-80D4-93AF97E1F666}"/>
                </a:ext>
              </a:extLst>
            </p:cNvPr>
            <p:cNvSpPr/>
            <p:nvPr/>
          </p:nvSpPr>
          <p:spPr>
            <a:xfrm>
              <a:off x="6074797" y="3439749"/>
              <a:ext cx="3069203" cy="73016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2DA57F-E424-4917-9004-E4BE4EA05111}"/>
                </a:ext>
              </a:extLst>
            </p:cNvPr>
            <p:cNvSpPr txBox="1"/>
            <p:nvPr/>
          </p:nvSpPr>
          <p:spPr>
            <a:xfrm>
              <a:off x="6202017" y="3379221"/>
              <a:ext cx="2804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Pond Free Me" pitchFamily="2" charset="0"/>
                </a:rPr>
                <a:t>Costs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F34731-6111-4E39-8B63-1A48C2F14144}"/>
              </a:ext>
            </a:extLst>
          </p:cNvPr>
          <p:cNvGrpSpPr/>
          <p:nvPr/>
        </p:nvGrpSpPr>
        <p:grpSpPr>
          <a:xfrm>
            <a:off x="1354864" y="1704103"/>
            <a:ext cx="3073905" cy="830997"/>
            <a:chOff x="6073087" y="4475183"/>
            <a:chExt cx="3073905" cy="8309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EE062A-67BD-4891-ADD5-3659C9F07B20}"/>
                </a:ext>
              </a:extLst>
            </p:cNvPr>
            <p:cNvSpPr/>
            <p:nvPr/>
          </p:nvSpPr>
          <p:spPr>
            <a:xfrm>
              <a:off x="6077789" y="4541617"/>
              <a:ext cx="3069203" cy="73016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C645EA-C7C0-4C63-A508-AEA3C6A28279}"/>
                </a:ext>
              </a:extLst>
            </p:cNvPr>
            <p:cNvSpPr txBox="1"/>
            <p:nvPr/>
          </p:nvSpPr>
          <p:spPr>
            <a:xfrm>
              <a:off x="6073087" y="4475183"/>
              <a:ext cx="30692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Pond Free Me" pitchFamily="2" charset="0"/>
                </a:rPr>
                <a:t>Sales Price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7C92B-D274-4540-8B08-DB27D0B7AF46}"/>
              </a:ext>
            </a:extLst>
          </p:cNvPr>
          <p:cNvGrpSpPr/>
          <p:nvPr/>
        </p:nvGrpSpPr>
        <p:grpSpPr>
          <a:xfrm>
            <a:off x="1362194" y="4738809"/>
            <a:ext cx="3069203" cy="830997"/>
            <a:chOff x="6074797" y="5577051"/>
            <a:chExt cx="3069203" cy="8309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EADB4D-46D1-4661-B315-509A86A5B3C0}"/>
                </a:ext>
              </a:extLst>
            </p:cNvPr>
            <p:cNvSpPr/>
            <p:nvPr/>
          </p:nvSpPr>
          <p:spPr>
            <a:xfrm>
              <a:off x="6074797" y="5640532"/>
              <a:ext cx="3069203" cy="730160"/>
            </a:xfrm>
            <a:prstGeom prst="rect">
              <a:avLst/>
            </a:prstGeom>
            <a:solidFill>
              <a:srgbClr val="64C9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1555EE-DD72-49F0-BD03-B8590C61FA42}"/>
                </a:ext>
              </a:extLst>
            </p:cNvPr>
            <p:cNvSpPr txBox="1"/>
            <p:nvPr/>
          </p:nvSpPr>
          <p:spPr>
            <a:xfrm>
              <a:off x="6245749" y="5577051"/>
              <a:ext cx="2717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Pond Free Me" pitchFamily="2" charset="0"/>
                </a:rPr>
                <a:t>Profit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6F3B0-5750-4DB7-81AC-D59EED7255A2}"/>
              </a:ext>
            </a:extLst>
          </p:cNvPr>
          <p:cNvCxnSpPr/>
          <p:nvPr/>
        </p:nvCxnSpPr>
        <p:spPr>
          <a:xfrm>
            <a:off x="914393" y="2876395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A9EB4D-B48C-49B8-9663-3E7BAFC2CA99}"/>
              </a:ext>
            </a:extLst>
          </p:cNvPr>
          <p:cNvCxnSpPr/>
          <p:nvPr/>
        </p:nvCxnSpPr>
        <p:spPr>
          <a:xfrm>
            <a:off x="787172" y="4403046"/>
            <a:ext cx="43414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DCB6853-FA95-47B6-BC2F-FBB10562B3D5}"/>
              </a:ext>
            </a:extLst>
          </p:cNvPr>
          <p:cNvSpPr txBox="1"/>
          <p:nvPr/>
        </p:nvSpPr>
        <p:spPr>
          <a:xfrm>
            <a:off x="5298627" y="2699574"/>
            <a:ext cx="3376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nd Free Me" pitchFamily="2" charset="0"/>
              </a:rPr>
              <a:t>Can you think of a product you would like to create and sell?  You may be a future entrepreneur!</a:t>
            </a:r>
          </a:p>
        </p:txBody>
      </p:sp>
    </p:spTree>
    <p:extLst>
      <p:ext uri="{BB962C8B-B14F-4D97-AF65-F5344CB8AC3E}">
        <p14:creationId xmlns:p14="http://schemas.microsoft.com/office/powerpoint/2010/main" val="24188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622</Words>
  <Application>Microsoft Office PowerPoint</Application>
  <PresentationFormat>On-screen Show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KG Red Hands</vt:lpstr>
      <vt:lpstr>Pond Free 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Johnson</dc:creator>
  <cp:lastModifiedBy>Ashlee DeDuijtsche</cp:lastModifiedBy>
  <cp:revision>27</cp:revision>
  <dcterms:created xsi:type="dcterms:W3CDTF">2019-04-09T16:46:45Z</dcterms:created>
  <dcterms:modified xsi:type="dcterms:W3CDTF">2024-05-20T12:07:20Z</dcterms:modified>
</cp:coreProperties>
</file>