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378" r:id="rId3"/>
    <p:sldId id="377" r:id="rId4"/>
    <p:sldId id="379" r:id="rId5"/>
    <p:sldId id="380" r:id="rId6"/>
    <p:sldId id="381" r:id="rId7"/>
    <p:sldId id="382" r:id="rId8"/>
    <p:sldId id="386" r:id="rId9"/>
    <p:sldId id="387" r:id="rId10"/>
    <p:sldId id="389" r:id="rId11"/>
    <p:sldId id="38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B54A"/>
    <a:srgbClr val="66C6B8"/>
    <a:srgbClr val="64C9D0"/>
    <a:srgbClr val="FF7C80"/>
    <a:srgbClr val="CC99FF"/>
    <a:srgbClr val="6699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40F1D-D6BD-40EE-9DF8-DF184CE274E2}" v="1598" dt="2019-04-10T17:40:16.536"/>
    <p1510:client id="{4ECE316D-C047-4BC4-A800-FAD6F15230EE}" v="265" dt="2019-04-09T21:04:51.317"/>
    <p1510:client id="{92AB6A4C-47E9-438D-AF94-08CB2B3EB548}" v="45" dt="2019-04-10T02:55:40.9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6" autoAdjust="0"/>
    <p:restoredTop sz="94660"/>
  </p:normalViewPr>
  <p:slideViewPr>
    <p:cSldViewPr snapToGrid="0">
      <p:cViewPr varScale="1">
        <p:scale>
          <a:sx n="106" d="100"/>
          <a:sy n="106" d="100"/>
        </p:scale>
        <p:origin x="120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4785F5-488F-44EA-BABD-989EC6D17A2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267793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785F5-488F-44EA-BABD-989EC6D17A2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83967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785F5-488F-44EA-BABD-989EC6D17A2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915815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785F5-488F-44EA-BABD-989EC6D17A2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2186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4785F5-488F-44EA-BABD-989EC6D17A2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234242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4785F5-488F-44EA-BABD-989EC6D17A29}"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413765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4785F5-488F-44EA-BABD-989EC6D17A29}" type="datetimeFigureOut">
              <a:rPr lang="en-US" smtClean="0"/>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607247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4785F5-488F-44EA-BABD-989EC6D17A29}" type="datetimeFigureOut">
              <a:rPr lang="en-US" smtClean="0"/>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134116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785F5-488F-44EA-BABD-989EC6D17A29}" type="datetimeFigureOut">
              <a:rPr lang="en-US" smtClean="0"/>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251933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4785F5-488F-44EA-BABD-989EC6D17A29}"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12074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4785F5-488F-44EA-BABD-989EC6D17A29}"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295904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785F5-488F-44EA-BABD-989EC6D17A29}" type="datetimeFigureOut">
              <a:rPr lang="en-US" smtClean="0"/>
              <a:t>5/20/2024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82673-44C5-41A8-90DC-B0AEF9551FEE}" type="slidenum">
              <a:rPr lang="en-US" smtClean="0"/>
              <a:t>‹#›</a:t>
            </a:fld>
            <a:endParaRPr lang="en-US"/>
          </a:p>
        </p:txBody>
      </p:sp>
    </p:spTree>
    <p:extLst>
      <p:ext uri="{BB962C8B-B14F-4D97-AF65-F5344CB8AC3E}">
        <p14:creationId xmlns:p14="http://schemas.microsoft.com/office/powerpoint/2010/main" val="749125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412DD7-1D7F-4322-803A-B651D7C5FFCC}"/>
              </a:ext>
            </a:extLst>
          </p:cNvPr>
          <p:cNvPicPr>
            <a:picLocks noChangeAspect="1"/>
          </p:cNvPicPr>
          <p:nvPr/>
        </p:nvPicPr>
        <p:blipFill>
          <a:blip r:embed="rId2"/>
          <a:stretch>
            <a:fillRect/>
          </a:stretch>
        </p:blipFill>
        <p:spPr>
          <a:xfrm>
            <a:off x="78858" y="54571"/>
            <a:ext cx="8986283" cy="6748857"/>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099466"/>
            <a:ext cx="1941639" cy="605816"/>
          </a:xfrm>
          <a:prstGeom prst="rect">
            <a:avLst/>
          </a:prstGeom>
        </p:spPr>
      </p:pic>
      <p:grpSp>
        <p:nvGrpSpPr>
          <p:cNvPr id="35" name="Group 34">
            <a:extLst>
              <a:ext uri="{FF2B5EF4-FFF2-40B4-BE49-F238E27FC236}">
                <a16:creationId xmlns:a16="http://schemas.microsoft.com/office/drawing/2014/main" id="{337FF80B-F01E-41DA-B676-31CE5870B098}"/>
              </a:ext>
            </a:extLst>
          </p:cNvPr>
          <p:cNvGrpSpPr/>
          <p:nvPr/>
        </p:nvGrpSpPr>
        <p:grpSpPr>
          <a:xfrm>
            <a:off x="6933737" y="2816382"/>
            <a:ext cx="1137033" cy="1225235"/>
            <a:chOff x="896563" y="4014188"/>
            <a:chExt cx="1137033" cy="1225235"/>
          </a:xfrm>
        </p:grpSpPr>
        <p:pic>
          <p:nvPicPr>
            <p:cNvPr id="36" name="Picture 35">
              <a:extLst>
                <a:ext uri="{FF2B5EF4-FFF2-40B4-BE49-F238E27FC236}">
                  <a16:creationId xmlns:a16="http://schemas.microsoft.com/office/drawing/2014/main" id="{342884BD-675F-40BD-85D2-28118F27A1AF}"/>
                </a:ext>
              </a:extLst>
            </p:cNvPr>
            <p:cNvPicPr>
              <a:picLocks noChangeAspect="1"/>
            </p:cNvPicPr>
            <p:nvPr/>
          </p:nvPicPr>
          <p:blipFill>
            <a:blip r:embed="rId4"/>
            <a:stretch>
              <a:fillRect/>
            </a:stretch>
          </p:blipFill>
          <p:spPr>
            <a:xfrm>
              <a:off x="896563" y="4014188"/>
              <a:ext cx="1137033" cy="1225235"/>
            </a:xfrm>
            <a:prstGeom prst="rect">
              <a:avLst/>
            </a:prstGeom>
          </p:spPr>
        </p:pic>
        <p:sp>
          <p:nvSpPr>
            <p:cNvPr id="37" name="Oval 36">
              <a:extLst>
                <a:ext uri="{FF2B5EF4-FFF2-40B4-BE49-F238E27FC236}">
                  <a16:creationId xmlns:a16="http://schemas.microsoft.com/office/drawing/2014/main" id="{04E0C5E2-9C79-4FD5-BA0C-C480591F7619}"/>
                </a:ext>
              </a:extLst>
            </p:cNvPr>
            <p:cNvSpPr/>
            <p:nvPr/>
          </p:nvSpPr>
          <p:spPr>
            <a:xfrm>
              <a:off x="1360448" y="4233386"/>
              <a:ext cx="208156" cy="208156"/>
            </a:xfrm>
            <a:prstGeom prst="ellipse">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A0B970B-B95B-4FC1-B372-72CDF34C328F}"/>
                </a:ext>
              </a:extLst>
            </p:cNvPr>
            <p:cNvSpPr txBox="1"/>
            <p:nvPr/>
          </p:nvSpPr>
          <p:spPr>
            <a:xfrm>
              <a:off x="1328807" y="4160753"/>
              <a:ext cx="271439" cy="338554"/>
            </a:xfrm>
            <a:prstGeom prst="rect">
              <a:avLst/>
            </a:prstGeom>
            <a:noFill/>
          </p:spPr>
          <p:txBody>
            <a:bodyPr wrap="square" rtlCol="0">
              <a:spAutoFit/>
            </a:bodyPr>
            <a:lstStyle/>
            <a:p>
              <a:r>
                <a:rPr lang="en-US" sz="1600" dirty="0"/>
                <a:t>$</a:t>
              </a:r>
            </a:p>
          </p:txBody>
        </p:sp>
      </p:grpSp>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215851" y="152694"/>
            <a:ext cx="4484914" cy="830997"/>
          </a:xfrm>
          <a:prstGeom prst="rect">
            <a:avLst/>
          </a:prstGeom>
          <a:noFill/>
        </p:spPr>
        <p:txBody>
          <a:bodyPr wrap="square" rtlCol="0">
            <a:spAutoFit/>
          </a:bodyPr>
          <a:lstStyle/>
          <a:p>
            <a:r>
              <a:rPr lang="en-US" sz="4800" dirty="0">
                <a:latin typeface="Pond Free Me" pitchFamily="2" charset="0"/>
              </a:rPr>
              <a:t>What I Will Learn</a:t>
            </a:r>
          </a:p>
        </p:txBody>
      </p:sp>
      <p:sp>
        <p:nvSpPr>
          <p:cNvPr id="39" name="TextBox 38">
            <a:extLst>
              <a:ext uri="{FF2B5EF4-FFF2-40B4-BE49-F238E27FC236}">
                <a16:creationId xmlns:a16="http://schemas.microsoft.com/office/drawing/2014/main" id="{62645A12-EDBF-42CB-AD12-ED067AC2E4C7}"/>
              </a:ext>
            </a:extLst>
          </p:cNvPr>
          <p:cNvSpPr txBox="1"/>
          <p:nvPr/>
        </p:nvSpPr>
        <p:spPr>
          <a:xfrm>
            <a:off x="4160985" y="1780785"/>
            <a:ext cx="2771308" cy="461665"/>
          </a:xfrm>
          <a:prstGeom prst="rect">
            <a:avLst/>
          </a:prstGeom>
          <a:noFill/>
        </p:spPr>
        <p:txBody>
          <a:bodyPr wrap="square" rtlCol="0">
            <a:spAutoFit/>
          </a:bodyPr>
          <a:lstStyle/>
          <a:p>
            <a:pPr algn="ctr"/>
            <a:r>
              <a:rPr lang="en-US" sz="2400" dirty="0">
                <a:latin typeface="KG Red Hands" panose="02000505000000020004" pitchFamily="2" charset="0"/>
              </a:rPr>
              <a:t>TEKS 4.10E  </a:t>
            </a:r>
          </a:p>
        </p:txBody>
      </p:sp>
      <p:sp>
        <p:nvSpPr>
          <p:cNvPr id="40" name="TextBox 39">
            <a:extLst>
              <a:ext uri="{FF2B5EF4-FFF2-40B4-BE49-F238E27FC236}">
                <a16:creationId xmlns:a16="http://schemas.microsoft.com/office/drawing/2014/main" id="{E271F4E8-C5C7-418E-BF84-26B47895767D}"/>
              </a:ext>
            </a:extLst>
          </p:cNvPr>
          <p:cNvSpPr txBox="1"/>
          <p:nvPr/>
        </p:nvSpPr>
        <p:spPr>
          <a:xfrm>
            <a:off x="3129222" y="2204372"/>
            <a:ext cx="4660103" cy="2246769"/>
          </a:xfrm>
          <a:prstGeom prst="rect">
            <a:avLst/>
          </a:prstGeom>
          <a:noFill/>
        </p:spPr>
        <p:txBody>
          <a:bodyPr wrap="square" rtlCol="0">
            <a:spAutoFit/>
          </a:bodyPr>
          <a:lstStyle/>
          <a:p>
            <a:r>
              <a:rPr lang="en-US" sz="2800" dirty="0">
                <a:latin typeface="Pond Free Me" pitchFamily="2" charset="0"/>
              </a:rPr>
              <a:t>I will learn the basic purpose of financial institutions, including keeping money safe, borrowing money, </a:t>
            </a:r>
          </a:p>
          <a:p>
            <a:r>
              <a:rPr lang="en-US" sz="2800" dirty="0">
                <a:latin typeface="Pond Free Me" pitchFamily="2" charset="0"/>
              </a:rPr>
              <a:t>and lending.</a:t>
            </a:r>
          </a:p>
        </p:txBody>
      </p:sp>
    </p:spTree>
    <p:extLst>
      <p:ext uri="{BB962C8B-B14F-4D97-AF65-F5344CB8AC3E}">
        <p14:creationId xmlns:p14="http://schemas.microsoft.com/office/powerpoint/2010/main" val="73629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56B0F8-7FEA-45A7-98F1-1486B38B098E}"/>
              </a:ext>
            </a:extLst>
          </p:cNvPr>
          <p:cNvPicPr>
            <a:picLocks noChangeAspect="1"/>
          </p:cNvPicPr>
          <p:nvPr/>
        </p:nvPicPr>
        <p:blipFill>
          <a:blip r:embed="rId2"/>
          <a:stretch>
            <a:fillRect/>
          </a:stretch>
        </p:blipFill>
        <p:spPr>
          <a:xfrm>
            <a:off x="52252" y="48457"/>
            <a:ext cx="9300754" cy="6744119"/>
          </a:xfrm>
          <a:prstGeom prst="rect">
            <a:avLst/>
          </a:prstGeom>
        </p:spPr>
      </p:pic>
      <p:sp>
        <p:nvSpPr>
          <p:cNvPr id="3" name="TextBox 2">
            <a:extLst>
              <a:ext uri="{FF2B5EF4-FFF2-40B4-BE49-F238E27FC236}">
                <a16:creationId xmlns:a16="http://schemas.microsoft.com/office/drawing/2014/main" id="{2603C320-4A7F-4842-B4B2-C5CA5953308A}"/>
              </a:ext>
            </a:extLst>
          </p:cNvPr>
          <p:cNvSpPr txBox="1"/>
          <p:nvPr/>
        </p:nvSpPr>
        <p:spPr>
          <a:xfrm>
            <a:off x="7344459" y="6612940"/>
            <a:ext cx="1789264" cy="189066"/>
          </a:xfrm>
          <a:prstGeom prst="rect">
            <a:avLst/>
          </a:prstGeom>
          <a:noFill/>
        </p:spPr>
        <p:txBody>
          <a:bodyPr wrap="square" rtlCol="0">
            <a:spAutoFit/>
          </a:bodyPr>
          <a:lstStyle/>
          <a:p>
            <a:r>
              <a:rPr lang="en-US" sz="600" dirty="0">
                <a:latin typeface="Century Gothic" panose="020B0502020202020204" pitchFamily="34" charset="0"/>
              </a:rPr>
              <a:t>©Melissa Johnson   www.Marvel</a:t>
            </a:r>
            <a:r>
              <a:rPr lang="en-US" sz="100" dirty="0">
                <a:latin typeface="Century Gothic" panose="020B0502020202020204" pitchFamily="34" charset="0"/>
              </a:rPr>
              <a:t> </a:t>
            </a:r>
            <a:r>
              <a:rPr lang="en-US" sz="600" dirty="0">
                <a:latin typeface="Century Gothic" panose="020B0502020202020204" pitchFamily="34" charset="0"/>
              </a:rPr>
              <a:t>Math.com</a:t>
            </a:r>
          </a:p>
        </p:txBody>
      </p:sp>
      <p:sp>
        <p:nvSpPr>
          <p:cNvPr id="14" name="TextBox 13">
            <a:extLst>
              <a:ext uri="{FF2B5EF4-FFF2-40B4-BE49-F238E27FC236}">
                <a16:creationId xmlns:a16="http://schemas.microsoft.com/office/drawing/2014/main" id="{B4A0A454-4B3D-4CE8-8D19-3F7EBCFFC2EF}"/>
              </a:ext>
            </a:extLst>
          </p:cNvPr>
          <p:cNvSpPr txBox="1"/>
          <p:nvPr/>
        </p:nvSpPr>
        <p:spPr>
          <a:xfrm>
            <a:off x="725014" y="4307173"/>
            <a:ext cx="1985330" cy="369332"/>
          </a:xfrm>
          <a:prstGeom prst="rect">
            <a:avLst/>
          </a:prstGeom>
          <a:noFill/>
        </p:spPr>
        <p:txBody>
          <a:bodyPr wrap="square" rtlCol="0">
            <a:spAutoFit/>
          </a:bodyPr>
          <a:lstStyle/>
          <a:p>
            <a:pPr algn="ctr"/>
            <a:r>
              <a:rPr lang="en-US" dirty="0">
                <a:latin typeface="KG Red Hands" panose="02000505000000020004" pitchFamily="2" charset="0"/>
              </a:rPr>
              <a:t>Credit Union</a:t>
            </a:r>
          </a:p>
        </p:txBody>
      </p:sp>
      <p:sp>
        <p:nvSpPr>
          <p:cNvPr id="15" name="TextBox 14">
            <a:extLst>
              <a:ext uri="{FF2B5EF4-FFF2-40B4-BE49-F238E27FC236}">
                <a16:creationId xmlns:a16="http://schemas.microsoft.com/office/drawing/2014/main" id="{EAAAA9C0-09FB-4422-8E8F-FA5349286F9A}"/>
              </a:ext>
            </a:extLst>
          </p:cNvPr>
          <p:cNvSpPr txBox="1"/>
          <p:nvPr/>
        </p:nvSpPr>
        <p:spPr>
          <a:xfrm>
            <a:off x="6211517" y="4283933"/>
            <a:ext cx="1985330" cy="369332"/>
          </a:xfrm>
          <a:prstGeom prst="rect">
            <a:avLst/>
          </a:prstGeom>
          <a:noFill/>
        </p:spPr>
        <p:txBody>
          <a:bodyPr wrap="square" rtlCol="0">
            <a:spAutoFit/>
          </a:bodyPr>
          <a:lstStyle/>
          <a:p>
            <a:pPr algn="ctr"/>
            <a:r>
              <a:rPr lang="en-US" dirty="0">
                <a:latin typeface="KG Red Hands" panose="02000505000000020004" pitchFamily="2" charset="0"/>
              </a:rPr>
              <a:t>Bank</a:t>
            </a:r>
          </a:p>
        </p:txBody>
      </p:sp>
      <p:sp>
        <p:nvSpPr>
          <p:cNvPr id="16" name="TextBox 15">
            <a:extLst>
              <a:ext uri="{FF2B5EF4-FFF2-40B4-BE49-F238E27FC236}">
                <a16:creationId xmlns:a16="http://schemas.microsoft.com/office/drawing/2014/main" id="{4F9DCA32-EECC-4061-AD7F-0E1BAE590085}"/>
              </a:ext>
            </a:extLst>
          </p:cNvPr>
          <p:cNvSpPr txBox="1"/>
          <p:nvPr/>
        </p:nvSpPr>
        <p:spPr>
          <a:xfrm>
            <a:off x="711951" y="2796233"/>
            <a:ext cx="1985330" cy="1138773"/>
          </a:xfrm>
          <a:prstGeom prst="rect">
            <a:avLst/>
          </a:prstGeom>
          <a:solidFill>
            <a:schemeClr val="bg1"/>
          </a:solidFill>
          <a:ln>
            <a:solidFill>
              <a:schemeClr val="tx1"/>
            </a:solidFill>
          </a:ln>
        </p:spPr>
        <p:txBody>
          <a:bodyPr wrap="square" rtlCol="0">
            <a:spAutoFit/>
          </a:bodyPr>
          <a:lstStyle/>
          <a:p>
            <a:pPr algn="ctr"/>
            <a:r>
              <a:rPr lang="en-US" sz="2400" dirty="0">
                <a:latin typeface="Pond Free Me" pitchFamily="2" charset="0"/>
              </a:rPr>
              <a:t>Savings: </a:t>
            </a:r>
          </a:p>
          <a:p>
            <a:pPr algn="ctr"/>
            <a:r>
              <a:rPr lang="en-US" sz="2400" dirty="0">
                <a:latin typeface="Pond Free Me" pitchFamily="2" charset="0"/>
              </a:rPr>
              <a:t>0</a:t>
            </a:r>
            <a:r>
              <a:rPr lang="en-US" sz="2400" dirty="0">
                <a:latin typeface="Century Gothic" panose="020B0502020202020204" pitchFamily="34" charset="0"/>
              </a:rPr>
              <a:t>.</a:t>
            </a:r>
            <a:r>
              <a:rPr lang="en-US" sz="2400" dirty="0">
                <a:latin typeface="Pond Free Me" pitchFamily="2" charset="0"/>
              </a:rPr>
              <a:t>25% </a:t>
            </a:r>
            <a:r>
              <a:rPr lang="en-US" sz="2000" dirty="0">
                <a:latin typeface="Pond Free Me" pitchFamily="2" charset="0"/>
              </a:rPr>
              <a:t>interest earned in 1 year</a:t>
            </a:r>
            <a:endParaRPr lang="en-US" sz="2400" dirty="0">
              <a:latin typeface="Pond Free Me" pitchFamily="2" charset="0"/>
            </a:endParaRPr>
          </a:p>
        </p:txBody>
      </p:sp>
      <p:sp>
        <p:nvSpPr>
          <p:cNvPr id="18" name="TextBox 17">
            <a:extLst>
              <a:ext uri="{FF2B5EF4-FFF2-40B4-BE49-F238E27FC236}">
                <a16:creationId xmlns:a16="http://schemas.microsoft.com/office/drawing/2014/main" id="{F20B648B-FEB9-4F05-B969-3C2D272A65A9}"/>
              </a:ext>
            </a:extLst>
          </p:cNvPr>
          <p:cNvSpPr txBox="1"/>
          <p:nvPr/>
        </p:nvSpPr>
        <p:spPr>
          <a:xfrm>
            <a:off x="352281" y="4700731"/>
            <a:ext cx="3586707" cy="1418786"/>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Deposit Amount: $10,000</a:t>
            </a:r>
          </a:p>
          <a:p>
            <a:pPr>
              <a:lnSpc>
                <a:spcPct val="150000"/>
              </a:lnSpc>
            </a:pPr>
            <a:r>
              <a:rPr lang="en-US" sz="2000" dirty="0">
                <a:latin typeface="Century Gothic" panose="020B0502020202020204" pitchFamily="34" charset="0"/>
              </a:rPr>
              <a:t>Total Interest Earned: $25</a:t>
            </a:r>
          </a:p>
          <a:p>
            <a:pPr>
              <a:lnSpc>
                <a:spcPct val="150000"/>
              </a:lnSpc>
            </a:pPr>
            <a:r>
              <a:rPr lang="en-US" sz="2000" dirty="0">
                <a:latin typeface="Century Gothic" panose="020B0502020202020204" pitchFamily="34" charset="0"/>
              </a:rPr>
              <a:t>Ending Balance: $10,025</a:t>
            </a:r>
          </a:p>
        </p:txBody>
      </p:sp>
      <p:sp>
        <p:nvSpPr>
          <p:cNvPr id="19" name="TextBox 18">
            <a:extLst>
              <a:ext uri="{FF2B5EF4-FFF2-40B4-BE49-F238E27FC236}">
                <a16:creationId xmlns:a16="http://schemas.microsoft.com/office/drawing/2014/main" id="{0C50FD51-2EAC-4BF8-8603-07854550840F}"/>
              </a:ext>
            </a:extLst>
          </p:cNvPr>
          <p:cNvSpPr txBox="1"/>
          <p:nvPr/>
        </p:nvSpPr>
        <p:spPr>
          <a:xfrm>
            <a:off x="5060170" y="4700731"/>
            <a:ext cx="3586707" cy="1418786"/>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Deposit Amount: $10,000</a:t>
            </a:r>
          </a:p>
          <a:p>
            <a:pPr>
              <a:lnSpc>
                <a:spcPct val="150000"/>
              </a:lnSpc>
            </a:pPr>
            <a:r>
              <a:rPr lang="en-US" sz="2000" dirty="0">
                <a:latin typeface="Century Gothic" panose="020B0502020202020204" pitchFamily="34" charset="0"/>
              </a:rPr>
              <a:t>Total Interest Earned: $3</a:t>
            </a:r>
          </a:p>
          <a:p>
            <a:pPr>
              <a:lnSpc>
                <a:spcPct val="150000"/>
              </a:lnSpc>
            </a:pPr>
            <a:r>
              <a:rPr lang="en-US" sz="2000" dirty="0">
                <a:latin typeface="Century Gothic" panose="020B0502020202020204" pitchFamily="34" charset="0"/>
              </a:rPr>
              <a:t>Ending Balance: $10,003</a:t>
            </a:r>
          </a:p>
        </p:txBody>
      </p:sp>
      <p:sp>
        <p:nvSpPr>
          <p:cNvPr id="20" name="TextBox 19">
            <a:extLst>
              <a:ext uri="{FF2B5EF4-FFF2-40B4-BE49-F238E27FC236}">
                <a16:creationId xmlns:a16="http://schemas.microsoft.com/office/drawing/2014/main" id="{837DD040-34B6-4760-8564-970215AFC1E2}"/>
              </a:ext>
            </a:extLst>
          </p:cNvPr>
          <p:cNvSpPr txBox="1"/>
          <p:nvPr/>
        </p:nvSpPr>
        <p:spPr>
          <a:xfrm>
            <a:off x="352281" y="184637"/>
            <a:ext cx="8439437" cy="1569660"/>
          </a:xfrm>
          <a:prstGeom prst="rect">
            <a:avLst/>
          </a:prstGeom>
          <a:noFill/>
        </p:spPr>
        <p:txBody>
          <a:bodyPr wrap="square" rtlCol="0">
            <a:spAutoFit/>
          </a:bodyPr>
          <a:lstStyle/>
          <a:p>
            <a:r>
              <a:rPr lang="en-US" sz="3200" dirty="0">
                <a:latin typeface="Pond Free Me" pitchFamily="2" charset="0"/>
              </a:rPr>
              <a:t>Kay wants to deposit $10,000 into a savings account. She went to a credit union and a bank to find out what she could earn in interest.</a:t>
            </a:r>
          </a:p>
        </p:txBody>
      </p:sp>
      <p:sp>
        <p:nvSpPr>
          <p:cNvPr id="17" name="TextBox 16">
            <a:extLst>
              <a:ext uri="{FF2B5EF4-FFF2-40B4-BE49-F238E27FC236}">
                <a16:creationId xmlns:a16="http://schemas.microsoft.com/office/drawing/2014/main" id="{2C5405A0-2416-47DF-B18D-5042849C53BC}"/>
              </a:ext>
            </a:extLst>
          </p:cNvPr>
          <p:cNvSpPr txBox="1"/>
          <p:nvPr/>
        </p:nvSpPr>
        <p:spPr>
          <a:xfrm>
            <a:off x="6107979" y="2796233"/>
            <a:ext cx="2150143" cy="1138773"/>
          </a:xfrm>
          <a:prstGeom prst="rect">
            <a:avLst/>
          </a:prstGeom>
          <a:solidFill>
            <a:schemeClr val="bg1"/>
          </a:solidFill>
          <a:ln>
            <a:solidFill>
              <a:schemeClr val="tx1"/>
            </a:solidFill>
          </a:ln>
        </p:spPr>
        <p:txBody>
          <a:bodyPr wrap="square" rtlCol="0">
            <a:spAutoFit/>
          </a:bodyPr>
          <a:lstStyle/>
          <a:p>
            <a:pPr algn="ctr"/>
            <a:r>
              <a:rPr lang="en-US" sz="2400" dirty="0">
                <a:latin typeface="Pond Free Me" pitchFamily="2" charset="0"/>
              </a:rPr>
              <a:t>Savings:</a:t>
            </a:r>
          </a:p>
          <a:p>
            <a:pPr algn="ctr"/>
            <a:r>
              <a:rPr lang="en-US" sz="2400" dirty="0">
                <a:latin typeface="Pond Free Me" pitchFamily="2" charset="0"/>
              </a:rPr>
              <a:t>0</a:t>
            </a:r>
            <a:r>
              <a:rPr lang="en-US" sz="2400" dirty="0">
                <a:latin typeface="Century Gothic" panose="020B0502020202020204" pitchFamily="34" charset="0"/>
              </a:rPr>
              <a:t>.</a:t>
            </a:r>
            <a:r>
              <a:rPr lang="en-US" sz="2400" dirty="0">
                <a:latin typeface="Pond Free Me" pitchFamily="2" charset="0"/>
              </a:rPr>
              <a:t>03% </a:t>
            </a:r>
            <a:r>
              <a:rPr lang="en-US" sz="2000" dirty="0">
                <a:latin typeface="Pond Free Me" pitchFamily="2" charset="0"/>
              </a:rPr>
              <a:t>interest earned in 1 year</a:t>
            </a:r>
            <a:endParaRPr lang="en-US" sz="2400" dirty="0">
              <a:latin typeface="Pond Free Me" pitchFamily="2" charset="0"/>
            </a:endParaRPr>
          </a:p>
        </p:txBody>
      </p:sp>
      <p:sp>
        <p:nvSpPr>
          <p:cNvPr id="5" name="TextBox 4">
            <a:extLst>
              <a:ext uri="{FF2B5EF4-FFF2-40B4-BE49-F238E27FC236}">
                <a16:creationId xmlns:a16="http://schemas.microsoft.com/office/drawing/2014/main" id="{9575F658-F9CD-4A6E-8A4B-DAF06249FFB5}"/>
              </a:ext>
            </a:extLst>
          </p:cNvPr>
          <p:cNvSpPr txBox="1"/>
          <p:nvPr/>
        </p:nvSpPr>
        <p:spPr>
          <a:xfrm>
            <a:off x="233750" y="6318605"/>
            <a:ext cx="7033900" cy="461665"/>
          </a:xfrm>
          <a:prstGeom prst="rect">
            <a:avLst/>
          </a:prstGeom>
          <a:noFill/>
        </p:spPr>
        <p:txBody>
          <a:bodyPr wrap="square" rtlCol="0">
            <a:spAutoFit/>
          </a:bodyPr>
          <a:lstStyle/>
          <a:p>
            <a:r>
              <a:rPr lang="en-US" sz="1200" dirty="0"/>
              <a:t>*These are the actual percentage rates for Randolph Brooks Federal Credit Union vs. Bank of America for April 2019.  Please note that simple interest was calculated for this slide, while banks often compound interest daily.</a:t>
            </a:r>
          </a:p>
        </p:txBody>
      </p:sp>
    </p:spTree>
    <p:extLst>
      <p:ext uri="{BB962C8B-B14F-4D97-AF65-F5344CB8AC3E}">
        <p14:creationId xmlns:p14="http://schemas.microsoft.com/office/powerpoint/2010/main" val="124680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ircle(ou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ou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412DD7-1D7F-4322-803A-B651D7C5FFCC}"/>
              </a:ext>
            </a:extLst>
          </p:cNvPr>
          <p:cNvPicPr>
            <a:picLocks noChangeAspect="1"/>
          </p:cNvPicPr>
          <p:nvPr/>
        </p:nvPicPr>
        <p:blipFill>
          <a:blip r:embed="rId2"/>
          <a:stretch>
            <a:fillRect/>
          </a:stretch>
        </p:blipFill>
        <p:spPr>
          <a:xfrm>
            <a:off x="78858" y="54571"/>
            <a:ext cx="8986283" cy="6748857"/>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099466"/>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215851" y="152694"/>
            <a:ext cx="4484914" cy="830997"/>
          </a:xfrm>
          <a:prstGeom prst="rect">
            <a:avLst/>
          </a:prstGeom>
          <a:noFill/>
        </p:spPr>
        <p:txBody>
          <a:bodyPr wrap="square" rtlCol="0">
            <a:spAutoFit/>
          </a:bodyPr>
          <a:lstStyle/>
          <a:p>
            <a:r>
              <a:rPr lang="en-US" sz="4800" dirty="0">
                <a:latin typeface="Pond Free Me" pitchFamily="2" charset="0"/>
              </a:rPr>
              <a:t>What I Learned</a:t>
            </a:r>
          </a:p>
        </p:txBody>
      </p:sp>
      <p:sp>
        <p:nvSpPr>
          <p:cNvPr id="40" name="TextBox 39">
            <a:extLst>
              <a:ext uri="{FF2B5EF4-FFF2-40B4-BE49-F238E27FC236}">
                <a16:creationId xmlns:a16="http://schemas.microsoft.com/office/drawing/2014/main" id="{E271F4E8-C5C7-418E-BF84-26B47895767D}"/>
              </a:ext>
            </a:extLst>
          </p:cNvPr>
          <p:cNvSpPr txBox="1"/>
          <p:nvPr/>
        </p:nvSpPr>
        <p:spPr>
          <a:xfrm>
            <a:off x="2979933" y="1228396"/>
            <a:ext cx="5109708" cy="4955203"/>
          </a:xfrm>
          <a:prstGeom prst="rect">
            <a:avLst/>
          </a:prstGeom>
          <a:noFill/>
        </p:spPr>
        <p:txBody>
          <a:bodyPr wrap="square" rtlCol="0">
            <a:spAutoFit/>
          </a:bodyPr>
          <a:lstStyle/>
          <a:p>
            <a:r>
              <a:rPr lang="en-US" sz="2800" dirty="0">
                <a:latin typeface="Pond Free Me" pitchFamily="2" charset="0"/>
              </a:rPr>
              <a:t>I learned how banks and credit unions: </a:t>
            </a:r>
          </a:p>
          <a:p>
            <a:endParaRPr lang="en-US" sz="800" dirty="0">
              <a:latin typeface="Pond Free Me" pitchFamily="2" charset="0"/>
            </a:endParaRPr>
          </a:p>
          <a:p>
            <a:pPr marL="457200" indent="-457200">
              <a:buFont typeface="Arial" panose="020B0604020202020204" pitchFamily="34" charset="0"/>
              <a:buChar char="•"/>
            </a:pPr>
            <a:r>
              <a:rPr lang="en-US" sz="2800" dirty="0">
                <a:latin typeface="Pond Free Me" pitchFamily="2" charset="0"/>
              </a:rPr>
              <a:t>Accept deposits</a:t>
            </a:r>
          </a:p>
          <a:p>
            <a:pPr marL="457200" indent="-457200">
              <a:buFont typeface="Arial" panose="020B0604020202020204" pitchFamily="34" charset="0"/>
              <a:buChar char="•"/>
            </a:pPr>
            <a:r>
              <a:rPr lang="en-US" sz="2800" dirty="0">
                <a:latin typeface="Pond Free Me" pitchFamily="2" charset="0"/>
              </a:rPr>
              <a:t>Pool the money from deposits</a:t>
            </a:r>
          </a:p>
          <a:p>
            <a:pPr marL="457200" indent="-457200">
              <a:buFont typeface="Arial" panose="020B0604020202020204" pitchFamily="34" charset="0"/>
              <a:buChar char="•"/>
            </a:pPr>
            <a:r>
              <a:rPr lang="en-US" sz="2800" dirty="0">
                <a:latin typeface="Pond Free Me" pitchFamily="2" charset="0"/>
              </a:rPr>
              <a:t>Loan money</a:t>
            </a:r>
          </a:p>
          <a:p>
            <a:pPr marL="457200" indent="-457200">
              <a:buFont typeface="Arial" panose="020B0604020202020204" pitchFamily="34" charset="0"/>
              <a:buChar char="•"/>
            </a:pPr>
            <a:r>
              <a:rPr lang="en-US" sz="2800" dirty="0">
                <a:latin typeface="Pond Free Me" pitchFamily="2" charset="0"/>
              </a:rPr>
              <a:t>Accept loan payments for the amount of money loaned plus interest</a:t>
            </a:r>
          </a:p>
          <a:p>
            <a:pPr marL="457200" indent="-457200">
              <a:buFont typeface="Arial" panose="020B0604020202020204" pitchFamily="34" charset="0"/>
              <a:buChar char="•"/>
            </a:pPr>
            <a:r>
              <a:rPr lang="en-US" sz="2800" dirty="0">
                <a:latin typeface="Pond Free Me" pitchFamily="2" charset="0"/>
              </a:rPr>
              <a:t>Pay interest to people who have deposited money in savings accounts</a:t>
            </a:r>
          </a:p>
        </p:txBody>
      </p:sp>
    </p:spTree>
    <p:extLst>
      <p:ext uri="{BB962C8B-B14F-4D97-AF65-F5344CB8AC3E}">
        <p14:creationId xmlns:p14="http://schemas.microsoft.com/office/powerpoint/2010/main" val="51210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95ECD73E-D641-4DB1-B768-34DC4F292EDF}"/>
              </a:ext>
            </a:extLst>
          </p:cNvPr>
          <p:cNvPicPr>
            <a:picLocks noChangeAspect="1"/>
          </p:cNvPicPr>
          <p:nvPr/>
        </p:nvPicPr>
        <p:blipFill>
          <a:blip r:embed="rId2"/>
          <a:stretch>
            <a:fillRect/>
          </a:stretch>
        </p:blipFill>
        <p:spPr>
          <a:xfrm>
            <a:off x="45308" y="48800"/>
            <a:ext cx="9310914" cy="6760399"/>
          </a:xfrm>
          <a:prstGeom prst="rect">
            <a:avLst/>
          </a:prstGeom>
        </p:spPr>
      </p:pic>
      <p:sp>
        <p:nvSpPr>
          <p:cNvPr id="3" name="TextBox 2">
            <a:extLst>
              <a:ext uri="{FF2B5EF4-FFF2-40B4-BE49-F238E27FC236}">
                <a16:creationId xmlns:a16="http://schemas.microsoft.com/office/drawing/2014/main" id="{76AC963A-6EDA-4E42-B555-1D86D1BF27CF}"/>
              </a:ext>
            </a:extLst>
          </p:cNvPr>
          <p:cNvSpPr txBox="1"/>
          <p:nvPr/>
        </p:nvSpPr>
        <p:spPr>
          <a:xfrm>
            <a:off x="335119" y="1077740"/>
            <a:ext cx="8439437" cy="1754326"/>
          </a:xfrm>
          <a:prstGeom prst="rect">
            <a:avLst/>
          </a:prstGeom>
          <a:noFill/>
        </p:spPr>
        <p:txBody>
          <a:bodyPr wrap="square" rtlCol="0">
            <a:spAutoFit/>
          </a:bodyPr>
          <a:lstStyle/>
          <a:p>
            <a:r>
              <a:rPr lang="en-US" sz="3600" dirty="0">
                <a:latin typeface="Pond Free Me" pitchFamily="2" charset="0"/>
              </a:rPr>
              <a:t>People, businesses and governments deposit money into banks.</a:t>
            </a:r>
          </a:p>
          <a:p>
            <a:endParaRPr lang="en-US" sz="3600" dirty="0">
              <a:latin typeface="Pond Free Me" pitchFamily="2" charset="0"/>
            </a:endParaRPr>
          </a:p>
        </p:txBody>
      </p:sp>
      <p:sp>
        <p:nvSpPr>
          <p:cNvPr id="9" name="TextBox 8">
            <a:extLst>
              <a:ext uri="{FF2B5EF4-FFF2-40B4-BE49-F238E27FC236}">
                <a16:creationId xmlns:a16="http://schemas.microsoft.com/office/drawing/2014/main" id="{254174B8-1EC1-4BB4-B6F4-FEF9DE623469}"/>
              </a:ext>
            </a:extLst>
          </p:cNvPr>
          <p:cNvSpPr txBox="1"/>
          <p:nvPr/>
        </p:nvSpPr>
        <p:spPr>
          <a:xfrm>
            <a:off x="7375906" y="6595838"/>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215851" y="152694"/>
            <a:ext cx="4484914" cy="830997"/>
          </a:xfrm>
          <a:prstGeom prst="rect">
            <a:avLst/>
          </a:prstGeom>
          <a:noFill/>
        </p:spPr>
        <p:txBody>
          <a:bodyPr wrap="square" rtlCol="0">
            <a:spAutoFit/>
          </a:bodyPr>
          <a:lstStyle/>
          <a:p>
            <a:r>
              <a:rPr lang="en-US" sz="4800" dirty="0">
                <a:latin typeface="Pond Free Me" pitchFamily="2" charset="0"/>
              </a:rPr>
              <a:t>How Banks Work</a:t>
            </a:r>
          </a:p>
        </p:txBody>
      </p:sp>
      <p:pic>
        <p:nvPicPr>
          <p:cNvPr id="19" name="Picture 18">
            <a:extLst>
              <a:ext uri="{FF2B5EF4-FFF2-40B4-BE49-F238E27FC236}">
                <a16:creationId xmlns:a16="http://schemas.microsoft.com/office/drawing/2014/main" id="{E08A518F-D566-4C5E-A2B8-27647FF87DFA}"/>
              </a:ext>
            </a:extLst>
          </p:cNvPr>
          <p:cNvPicPr>
            <a:picLocks noChangeAspect="1"/>
          </p:cNvPicPr>
          <p:nvPr/>
        </p:nvPicPr>
        <p:blipFill>
          <a:blip r:embed="rId3"/>
          <a:stretch>
            <a:fillRect/>
          </a:stretch>
        </p:blipFill>
        <p:spPr>
          <a:xfrm>
            <a:off x="1330450" y="2216053"/>
            <a:ext cx="1127858" cy="1828959"/>
          </a:xfrm>
          <a:prstGeom prst="rect">
            <a:avLst/>
          </a:prstGeom>
        </p:spPr>
      </p:pic>
      <p:pic>
        <p:nvPicPr>
          <p:cNvPr id="18" name="Picture 17">
            <a:extLst>
              <a:ext uri="{FF2B5EF4-FFF2-40B4-BE49-F238E27FC236}">
                <a16:creationId xmlns:a16="http://schemas.microsoft.com/office/drawing/2014/main" id="{CE648FA7-D8B1-4552-BF23-8B324CAB6543}"/>
              </a:ext>
            </a:extLst>
          </p:cNvPr>
          <p:cNvPicPr>
            <a:picLocks noChangeAspect="1"/>
          </p:cNvPicPr>
          <p:nvPr/>
        </p:nvPicPr>
        <p:blipFill>
          <a:blip r:embed="rId4"/>
          <a:stretch>
            <a:fillRect/>
          </a:stretch>
        </p:blipFill>
        <p:spPr>
          <a:xfrm>
            <a:off x="222600" y="3428999"/>
            <a:ext cx="1091279" cy="1828959"/>
          </a:xfrm>
          <a:prstGeom prst="rect">
            <a:avLst/>
          </a:prstGeom>
        </p:spPr>
      </p:pic>
      <p:pic>
        <p:nvPicPr>
          <p:cNvPr id="17" name="Picture 16">
            <a:extLst>
              <a:ext uri="{FF2B5EF4-FFF2-40B4-BE49-F238E27FC236}">
                <a16:creationId xmlns:a16="http://schemas.microsoft.com/office/drawing/2014/main" id="{9D8265FA-2838-4819-83CC-CE1C86C4CC90}"/>
              </a:ext>
            </a:extLst>
          </p:cNvPr>
          <p:cNvPicPr>
            <a:picLocks noChangeAspect="1"/>
          </p:cNvPicPr>
          <p:nvPr/>
        </p:nvPicPr>
        <p:blipFill>
          <a:blip r:embed="rId5"/>
          <a:stretch>
            <a:fillRect/>
          </a:stretch>
        </p:blipFill>
        <p:spPr>
          <a:xfrm>
            <a:off x="1329801" y="4799845"/>
            <a:ext cx="1060796" cy="1896020"/>
          </a:xfrm>
          <a:prstGeom prst="rect">
            <a:avLst/>
          </a:prstGeom>
        </p:spPr>
      </p:pic>
    </p:spTree>
    <p:extLst>
      <p:ext uri="{BB962C8B-B14F-4D97-AF65-F5344CB8AC3E}">
        <p14:creationId xmlns:p14="http://schemas.microsoft.com/office/powerpoint/2010/main" val="133949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94444E-6 -1.48148E-6 L 0.15798 0.08843 " pathEditMode="relative" rAng="0" ptsTypes="AA">
                                      <p:cBhvr>
                                        <p:cTn id="10" dur="2000" fill="hold"/>
                                        <p:tgtEl>
                                          <p:spTgt spid="19"/>
                                        </p:tgtEl>
                                        <p:attrNameLst>
                                          <p:attrName>ppt_x</p:attrName>
                                          <p:attrName>ppt_y</p:attrName>
                                        </p:attrNameLst>
                                      </p:cBhvr>
                                      <p:rCtr x="7899" y="442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22222E-6 -3.33333E-6 L 0.22066 -0.00162 " pathEditMode="relative" rAng="0" ptsTypes="AA">
                                      <p:cBhvr>
                                        <p:cTn id="14" dur="2000" fill="hold"/>
                                        <p:tgtEl>
                                          <p:spTgt spid="18"/>
                                        </p:tgtEl>
                                        <p:attrNameLst>
                                          <p:attrName>ppt_x</p:attrName>
                                          <p:attrName>ppt_y</p:attrName>
                                        </p:attrNameLst>
                                      </p:cBhvr>
                                      <p:rCtr x="11024" y="-9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22222E-6 -4.44444E-6 L 0.16441 -0.10115 " pathEditMode="relative" rAng="0" ptsTypes="AA">
                                      <p:cBhvr>
                                        <p:cTn id="18" dur="2000" fill="hold"/>
                                        <p:tgtEl>
                                          <p:spTgt spid="17"/>
                                        </p:tgtEl>
                                        <p:attrNameLst>
                                          <p:attrName>ppt_x</p:attrName>
                                          <p:attrName>ppt_y</p:attrName>
                                        </p:attrNameLst>
                                      </p:cBhvr>
                                      <p:rCtr x="8212" y="-50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54174B8-1EC1-4BB4-B6F4-FEF9DE623469}"/>
              </a:ext>
            </a:extLst>
          </p:cNvPr>
          <p:cNvSpPr txBox="1"/>
          <p:nvPr/>
        </p:nvSpPr>
        <p:spPr>
          <a:xfrm>
            <a:off x="7375906" y="6595838"/>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pic>
        <p:nvPicPr>
          <p:cNvPr id="5" name="Picture 4">
            <a:extLst>
              <a:ext uri="{FF2B5EF4-FFF2-40B4-BE49-F238E27FC236}">
                <a16:creationId xmlns:a16="http://schemas.microsoft.com/office/drawing/2014/main" id="{7A4D2531-9135-4178-9726-C61AC2D1F899}"/>
              </a:ext>
            </a:extLst>
          </p:cNvPr>
          <p:cNvPicPr>
            <a:picLocks noChangeAspect="1"/>
          </p:cNvPicPr>
          <p:nvPr/>
        </p:nvPicPr>
        <p:blipFill>
          <a:blip r:embed="rId2"/>
          <a:stretch>
            <a:fillRect/>
          </a:stretch>
        </p:blipFill>
        <p:spPr>
          <a:xfrm>
            <a:off x="57520" y="62108"/>
            <a:ext cx="9066125" cy="6733786"/>
          </a:xfrm>
          <a:prstGeom prst="rect">
            <a:avLst/>
          </a:prstGeom>
        </p:spPr>
      </p:pic>
      <p:sp>
        <p:nvSpPr>
          <p:cNvPr id="3" name="TextBox 2">
            <a:extLst>
              <a:ext uri="{FF2B5EF4-FFF2-40B4-BE49-F238E27FC236}">
                <a16:creationId xmlns:a16="http://schemas.microsoft.com/office/drawing/2014/main" id="{76AC963A-6EDA-4E42-B555-1D86D1BF27CF}"/>
              </a:ext>
            </a:extLst>
          </p:cNvPr>
          <p:cNvSpPr txBox="1"/>
          <p:nvPr/>
        </p:nvSpPr>
        <p:spPr>
          <a:xfrm>
            <a:off x="427987" y="370335"/>
            <a:ext cx="8439437" cy="1200329"/>
          </a:xfrm>
          <a:prstGeom prst="rect">
            <a:avLst/>
          </a:prstGeom>
          <a:noFill/>
        </p:spPr>
        <p:txBody>
          <a:bodyPr wrap="square" rtlCol="0">
            <a:spAutoFit/>
          </a:bodyPr>
          <a:lstStyle/>
          <a:p>
            <a:r>
              <a:rPr lang="en-US" sz="3600" dirty="0">
                <a:latin typeface="Pond Free Me" pitchFamily="2" charset="0"/>
              </a:rPr>
              <a:t>Banks pool the money they receive from deposits.</a:t>
            </a:r>
          </a:p>
        </p:txBody>
      </p:sp>
    </p:spTree>
    <p:extLst>
      <p:ext uri="{BB962C8B-B14F-4D97-AF65-F5344CB8AC3E}">
        <p14:creationId xmlns:p14="http://schemas.microsoft.com/office/powerpoint/2010/main" val="411858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9A749E-3AE6-49FA-A4A2-D6D7D762D6F8}"/>
              </a:ext>
            </a:extLst>
          </p:cNvPr>
          <p:cNvPicPr>
            <a:picLocks noChangeAspect="1"/>
          </p:cNvPicPr>
          <p:nvPr/>
        </p:nvPicPr>
        <p:blipFill>
          <a:blip r:embed="rId2"/>
          <a:stretch>
            <a:fillRect/>
          </a:stretch>
        </p:blipFill>
        <p:spPr>
          <a:xfrm>
            <a:off x="978663" y="3669672"/>
            <a:ext cx="1475360" cy="993734"/>
          </a:xfrm>
          <a:prstGeom prst="rect">
            <a:avLst/>
          </a:prstGeom>
        </p:spPr>
      </p:pic>
      <p:pic>
        <p:nvPicPr>
          <p:cNvPr id="10" name="Picture 9">
            <a:extLst>
              <a:ext uri="{FF2B5EF4-FFF2-40B4-BE49-F238E27FC236}">
                <a16:creationId xmlns:a16="http://schemas.microsoft.com/office/drawing/2014/main" id="{ADBE3894-EAE4-46F0-AFB5-D0DCB03B1AD4}"/>
              </a:ext>
            </a:extLst>
          </p:cNvPr>
          <p:cNvPicPr>
            <a:picLocks noChangeAspect="1"/>
          </p:cNvPicPr>
          <p:nvPr/>
        </p:nvPicPr>
        <p:blipFill>
          <a:blip r:embed="rId3"/>
          <a:stretch>
            <a:fillRect/>
          </a:stretch>
        </p:blipFill>
        <p:spPr>
          <a:xfrm>
            <a:off x="869879" y="4018189"/>
            <a:ext cx="1664352" cy="1018120"/>
          </a:xfrm>
          <a:prstGeom prst="rect">
            <a:avLst/>
          </a:prstGeom>
        </p:spPr>
      </p:pic>
      <p:pic>
        <p:nvPicPr>
          <p:cNvPr id="12" name="Picture 11">
            <a:extLst>
              <a:ext uri="{FF2B5EF4-FFF2-40B4-BE49-F238E27FC236}">
                <a16:creationId xmlns:a16="http://schemas.microsoft.com/office/drawing/2014/main" id="{F20E4DCB-7526-459F-8278-78349FE65614}"/>
              </a:ext>
            </a:extLst>
          </p:cNvPr>
          <p:cNvPicPr>
            <a:picLocks noChangeAspect="1"/>
          </p:cNvPicPr>
          <p:nvPr/>
        </p:nvPicPr>
        <p:blipFill>
          <a:blip r:embed="rId4"/>
          <a:stretch>
            <a:fillRect/>
          </a:stretch>
        </p:blipFill>
        <p:spPr>
          <a:xfrm>
            <a:off x="909506" y="4365691"/>
            <a:ext cx="1585097" cy="1292464"/>
          </a:xfrm>
          <a:prstGeom prst="rect">
            <a:avLst/>
          </a:prstGeom>
        </p:spPr>
      </p:pic>
      <p:pic>
        <p:nvPicPr>
          <p:cNvPr id="16" name="Picture 15">
            <a:extLst>
              <a:ext uri="{FF2B5EF4-FFF2-40B4-BE49-F238E27FC236}">
                <a16:creationId xmlns:a16="http://schemas.microsoft.com/office/drawing/2014/main" id="{820AA9B7-1EBA-4E8F-9DDF-D228528E159A}"/>
              </a:ext>
            </a:extLst>
          </p:cNvPr>
          <p:cNvPicPr>
            <a:picLocks noChangeAspect="1"/>
          </p:cNvPicPr>
          <p:nvPr/>
        </p:nvPicPr>
        <p:blipFill>
          <a:blip r:embed="rId5"/>
          <a:stretch>
            <a:fillRect/>
          </a:stretch>
        </p:blipFill>
        <p:spPr>
          <a:xfrm>
            <a:off x="65940" y="62107"/>
            <a:ext cx="9269649" cy="6733786"/>
          </a:xfrm>
          <a:prstGeom prst="rect">
            <a:avLst/>
          </a:prstGeom>
        </p:spPr>
      </p:pic>
      <p:sp>
        <p:nvSpPr>
          <p:cNvPr id="3" name="TextBox 2">
            <a:extLst>
              <a:ext uri="{FF2B5EF4-FFF2-40B4-BE49-F238E27FC236}">
                <a16:creationId xmlns:a16="http://schemas.microsoft.com/office/drawing/2014/main" id="{76AC963A-6EDA-4E42-B555-1D86D1BF27CF}"/>
              </a:ext>
            </a:extLst>
          </p:cNvPr>
          <p:cNvSpPr txBox="1"/>
          <p:nvPr/>
        </p:nvSpPr>
        <p:spPr>
          <a:xfrm>
            <a:off x="402287" y="340428"/>
            <a:ext cx="8439437" cy="1569660"/>
          </a:xfrm>
          <a:prstGeom prst="rect">
            <a:avLst/>
          </a:prstGeom>
          <a:noFill/>
        </p:spPr>
        <p:txBody>
          <a:bodyPr wrap="square" rtlCol="0">
            <a:spAutoFit/>
          </a:bodyPr>
          <a:lstStyle/>
          <a:p>
            <a:r>
              <a:rPr lang="en-US" sz="3200" dirty="0">
                <a:latin typeface="Pond Free Me" pitchFamily="2" charset="0"/>
              </a:rPr>
              <a:t>Then banks lend money to people to buy homes or cars, or to businesses or governments for large projects or purchases.</a:t>
            </a:r>
          </a:p>
        </p:txBody>
      </p:sp>
      <p:sp>
        <p:nvSpPr>
          <p:cNvPr id="9" name="TextBox 8">
            <a:extLst>
              <a:ext uri="{FF2B5EF4-FFF2-40B4-BE49-F238E27FC236}">
                <a16:creationId xmlns:a16="http://schemas.microsoft.com/office/drawing/2014/main" id="{254174B8-1EC1-4BB4-B6F4-FEF9DE623469}"/>
              </a:ext>
            </a:extLst>
          </p:cNvPr>
          <p:cNvSpPr txBox="1"/>
          <p:nvPr/>
        </p:nvSpPr>
        <p:spPr>
          <a:xfrm>
            <a:off x="7375906" y="6595838"/>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Tree>
    <p:extLst>
      <p:ext uri="{BB962C8B-B14F-4D97-AF65-F5344CB8AC3E}">
        <p14:creationId xmlns:p14="http://schemas.microsoft.com/office/powerpoint/2010/main" val="37072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61111E-6 1.11111E-6 L 0.2007 -0.10764 " pathEditMode="relative" rAng="0" ptsTypes="AA">
                                      <p:cBhvr>
                                        <p:cTn id="10" dur="1000" fill="hold"/>
                                        <p:tgtEl>
                                          <p:spTgt spid="6"/>
                                        </p:tgtEl>
                                        <p:attrNameLst>
                                          <p:attrName>ppt_x</p:attrName>
                                          <p:attrName>ppt_y</p:attrName>
                                        </p:attrNameLst>
                                      </p:cBhvr>
                                      <p:rCtr x="10035" y="-539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11111E-6 -3.7037E-6 L 0.40052 0.03496 " pathEditMode="relative" rAng="0" ptsTypes="AA">
                                      <p:cBhvr>
                                        <p:cTn id="14" dur="1000" fill="hold"/>
                                        <p:tgtEl>
                                          <p:spTgt spid="10"/>
                                        </p:tgtEl>
                                        <p:attrNameLst>
                                          <p:attrName>ppt_x</p:attrName>
                                          <p:attrName>ppt_y</p:attrName>
                                        </p:attrNameLst>
                                      </p:cBhvr>
                                      <p:rCtr x="20017" y="173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1.11111E-6 2.96296E-6 L 0.17899 0.16921 " pathEditMode="relative" rAng="0" ptsTypes="AA">
                                      <p:cBhvr>
                                        <p:cTn id="18" dur="1000" fill="hold"/>
                                        <p:tgtEl>
                                          <p:spTgt spid="12"/>
                                        </p:tgtEl>
                                        <p:attrNameLst>
                                          <p:attrName>ppt_x</p:attrName>
                                          <p:attrName>ppt_y</p:attrName>
                                        </p:attrNameLst>
                                      </p:cBhvr>
                                      <p:rCtr x="8941" y="8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03C320-4A7F-4842-B4B2-C5CA5953308A}"/>
              </a:ext>
            </a:extLst>
          </p:cNvPr>
          <p:cNvSpPr txBox="1"/>
          <p:nvPr/>
        </p:nvSpPr>
        <p:spPr>
          <a:xfrm>
            <a:off x="7327041" y="6621649"/>
            <a:ext cx="1789264" cy="189066"/>
          </a:xfrm>
          <a:prstGeom prst="rect">
            <a:avLst/>
          </a:prstGeom>
          <a:noFill/>
        </p:spPr>
        <p:txBody>
          <a:bodyPr wrap="square" rtlCol="0">
            <a:spAutoFit/>
          </a:bodyPr>
          <a:lstStyle/>
          <a:p>
            <a:r>
              <a:rPr lang="en-US" sz="600" dirty="0">
                <a:latin typeface="Century Gothic" panose="020B0502020202020204" pitchFamily="34" charset="0"/>
              </a:rPr>
              <a:t>©Melissa Johnson   www.Marvel</a:t>
            </a:r>
            <a:r>
              <a:rPr lang="en-US" sz="100" dirty="0">
                <a:latin typeface="Century Gothic" panose="020B0502020202020204" pitchFamily="34" charset="0"/>
              </a:rPr>
              <a:t> </a:t>
            </a:r>
            <a:r>
              <a:rPr lang="en-US" sz="600" dirty="0">
                <a:latin typeface="Century Gothic" panose="020B0502020202020204" pitchFamily="34" charset="0"/>
              </a:rPr>
              <a:t>Math.com</a:t>
            </a:r>
          </a:p>
        </p:txBody>
      </p:sp>
      <p:pic>
        <p:nvPicPr>
          <p:cNvPr id="13" name="Picture 12">
            <a:extLst>
              <a:ext uri="{FF2B5EF4-FFF2-40B4-BE49-F238E27FC236}">
                <a16:creationId xmlns:a16="http://schemas.microsoft.com/office/drawing/2014/main" id="{2B5D3E5F-7006-443D-84E2-C57F67BDD0EB}"/>
              </a:ext>
            </a:extLst>
          </p:cNvPr>
          <p:cNvPicPr>
            <a:picLocks noChangeAspect="1"/>
          </p:cNvPicPr>
          <p:nvPr/>
        </p:nvPicPr>
        <p:blipFill>
          <a:blip r:embed="rId2"/>
          <a:stretch>
            <a:fillRect/>
          </a:stretch>
        </p:blipFill>
        <p:spPr>
          <a:xfrm>
            <a:off x="65940" y="70816"/>
            <a:ext cx="9269649" cy="6733786"/>
          </a:xfrm>
          <a:prstGeom prst="rect">
            <a:avLst/>
          </a:prstGeom>
        </p:spPr>
      </p:pic>
      <p:sp>
        <p:nvSpPr>
          <p:cNvPr id="5" name="TextBox 4">
            <a:extLst>
              <a:ext uri="{FF2B5EF4-FFF2-40B4-BE49-F238E27FC236}">
                <a16:creationId xmlns:a16="http://schemas.microsoft.com/office/drawing/2014/main" id="{D912F421-122A-4771-BEFA-ED8650094250}"/>
              </a:ext>
            </a:extLst>
          </p:cNvPr>
          <p:cNvSpPr txBox="1"/>
          <p:nvPr/>
        </p:nvSpPr>
        <p:spPr>
          <a:xfrm>
            <a:off x="402287" y="340428"/>
            <a:ext cx="8439437" cy="2062103"/>
          </a:xfrm>
          <a:prstGeom prst="rect">
            <a:avLst/>
          </a:prstGeom>
          <a:noFill/>
        </p:spPr>
        <p:txBody>
          <a:bodyPr wrap="square" rtlCol="0">
            <a:spAutoFit/>
          </a:bodyPr>
          <a:lstStyle/>
          <a:p>
            <a:r>
              <a:rPr lang="en-US" sz="3200" dirty="0">
                <a:latin typeface="Pond Free Me" pitchFamily="2" charset="0"/>
              </a:rPr>
              <a:t>Customers who have borrowed money make loan payments each month to the bank.  They pay back part of the loan plus interest every month.</a:t>
            </a:r>
          </a:p>
        </p:txBody>
      </p:sp>
      <p:grpSp>
        <p:nvGrpSpPr>
          <p:cNvPr id="19" name="Group 18">
            <a:extLst>
              <a:ext uri="{FF2B5EF4-FFF2-40B4-BE49-F238E27FC236}">
                <a16:creationId xmlns:a16="http://schemas.microsoft.com/office/drawing/2014/main" id="{6C6E844E-1220-4D9C-A3A6-126184F3BD6E}"/>
              </a:ext>
            </a:extLst>
          </p:cNvPr>
          <p:cNvGrpSpPr/>
          <p:nvPr/>
        </p:nvGrpSpPr>
        <p:grpSpPr>
          <a:xfrm>
            <a:off x="3444863" y="2980509"/>
            <a:ext cx="914400" cy="914400"/>
            <a:chOff x="3352800" y="-867115"/>
            <a:chExt cx="914400" cy="914400"/>
          </a:xfrm>
        </p:grpSpPr>
        <p:sp>
          <p:nvSpPr>
            <p:cNvPr id="18" name="Rectangle 17">
              <a:extLst>
                <a:ext uri="{FF2B5EF4-FFF2-40B4-BE49-F238E27FC236}">
                  <a16:creationId xmlns:a16="http://schemas.microsoft.com/office/drawing/2014/main" id="{CA3EBD37-C426-42F0-8C4E-D5323F7B3F97}"/>
                </a:ext>
              </a:extLst>
            </p:cNvPr>
            <p:cNvSpPr/>
            <p:nvPr/>
          </p:nvSpPr>
          <p:spPr>
            <a:xfrm>
              <a:off x="3466011" y="-642493"/>
              <a:ext cx="687978" cy="452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Envelope">
              <a:extLst>
                <a:ext uri="{FF2B5EF4-FFF2-40B4-BE49-F238E27FC236}">
                  <a16:creationId xmlns:a16="http://schemas.microsoft.com/office/drawing/2014/main" id="{EA806C70-8A02-4478-98DE-2215F06B3C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2800" y="-867115"/>
              <a:ext cx="914400" cy="914400"/>
            </a:xfrm>
            <a:prstGeom prst="rect">
              <a:avLst/>
            </a:prstGeom>
          </p:spPr>
        </p:pic>
      </p:grpSp>
      <p:grpSp>
        <p:nvGrpSpPr>
          <p:cNvPr id="21" name="Group 20">
            <a:extLst>
              <a:ext uri="{FF2B5EF4-FFF2-40B4-BE49-F238E27FC236}">
                <a16:creationId xmlns:a16="http://schemas.microsoft.com/office/drawing/2014/main" id="{86EDCEA8-D3F6-40E0-8556-5949D03C1F46}"/>
              </a:ext>
            </a:extLst>
          </p:cNvPr>
          <p:cNvGrpSpPr/>
          <p:nvPr/>
        </p:nvGrpSpPr>
        <p:grpSpPr>
          <a:xfrm>
            <a:off x="5119396" y="4277849"/>
            <a:ext cx="914400" cy="914400"/>
            <a:chOff x="3352800" y="-867115"/>
            <a:chExt cx="914400" cy="914400"/>
          </a:xfrm>
        </p:grpSpPr>
        <p:sp>
          <p:nvSpPr>
            <p:cNvPr id="22" name="Rectangle 21">
              <a:extLst>
                <a:ext uri="{FF2B5EF4-FFF2-40B4-BE49-F238E27FC236}">
                  <a16:creationId xmlns:a16="http://schemas.microsoft.com/office/drawing/2014/main" id="{389DC589-677B-4F1D-930A-20366D8F4F43}"/>
                </a:ext>
              </a:extLst>
            </p:cNvPr>
            <p:cNvSpPr/>
            <p:nvPr/>
          </p:nvSpPr>
          <p:spPr>
            <a:xfrm>
              <a:off x="3466011" y="-642493"/>
              <a:ext cx="687978" cy="452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Envelope">
              <a:extLst>
                <a:ext uri="{FF2B5EF4-FFF2-40B4-BE49-F238E27FC236}">
                  <a16:creationId xmlns:a16="http://schemas.microsoft.com/office/drawing/2014/main" id="{162025BD-A158-4AE0-99B3-1A079597FC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2800" y="-867115"/>
              <a:ext cx="914400" cy="914400"/>
            </a:xfrm>
            <a:prstGeom prst="rect">
              <a:avLst/>
            </a:prstGeom>
          </p:spPr>
        </p:pic>
      </p:grpSp>
      <p:grpSp>
        <p:nvGrpSpPr>
          <p:cNvPr id="24" name="Group 23">
            <a:extLst>
              <a:ext uri="{FF2B5EF4-FFF2-40B4-BE49-F238E27FC236}">
                <a16:creationId xmlns:a16="http://schemas.microsoft.com/office/drawing/2014/main" id="{21480844-40F2-4110-92B4-90779C688E66}"/>
              </a:ext>
            </a:extLst>
          </p:cNvPr>
          <p:cNvGrpSpPr/>
          <p:nvPr/>
        </p:nvGrpSpPr>
        <p:grpSpPr>
          <a:xfrm>
            <a:off x="3203511" y="5375173"/>
            <a:ext cx="914400" cy="914400"/>
            <a:chOff x="3352800" y="-867115"/>
            <a:chExt cx="914400" cy="914400"/>
          </a:xfrm>
        </p:grpSpPr>
        <p:sp>
          <p:nvSpPr>
            <p:cNvPr id="25" name="Rectangle 24">
              <a:extLst>
                <a:ext uri="{FF2B5EF4-FFF2-40B4-BE49-F238E27FC236}">
                  <a16:creationId xmlns:a16="http://schemas.microsoft.com/office/drawing/2014/main" id="{43250C54-3B58-45C6-BFEE-C06817B995A2}"/>
                </a:ext>
              </a:extLst>
            </p:cNvPr>
            <p:cNvSpPr/>
            <p:nvPr/>
          </p:nvSpPr>
          <p:spPr>
            <a:xfrm>
              <a:off x="3466011" y="-642493"/>
              <a:ext cx="687978" cy="452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descr="Envelope">
              <a:extLst>
                <a:ext uri="{FF2B5EF4-FFF2-40B4-BE49-F238E27FC236}">
                  <a16:creationId xmlns:a16="http://schemas.microsoft.com/office/drawing/2014/main" id="{1F25DEF2-C5AC-4594-B9A1-68E7307544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2800" y="-867115"/>
              <a:ext cx="914400" cy="914400"/>
            </a:xfrm>
            <a:prstGeom prst="rect">
              <a:avLst/>
            </a:prstGeom>
          </p:spPr>
        </p:pic>
      </p:grpSp>
    </p:spTree>
    <p:extLst>
      <p:ext uri="{BB962C8B-B14F-4D97-AF65-F5344CB8AC3E}">
        <p14:creationId xmlns:p14="http://schemas.microsoft.com/office/powerpoint/2010/main" val="190647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88889E-6 2.59259E-6 L -0.28594 0.26759 " pathEditMode="relative" rAng="0" ptsTypes="AA">
                                      <p:cBhvr>
                                        <p:cTn id="10" dur="2000" fill="hold"/>
                                        <p:tgtEl>
                                          <p:spTgt spid="19"/>
                                        </p:tgtEl>
                                        <p:attrNameLst>
                                          <p:attrName>ppt_x</p:attrName>
                                          <p:attrName>ppt_y</p:attrName>
                                        </p:attrNameLst>
                                      </p:cBhvr>
                                      <p:rCtr x="-14306" y="1338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16667E-6 7.40741E-7 L -0.38542 0.07685 " pathEditMode="relative" rAng="0" ptsTypes="AA">
                                      <p:cBhvr>
                                        <p:cTn id="14" dur="2000" fill="hold"/>
                                        <p:tgtEl>
                                          <p:spTgt spid="21"/>
                                        </p:tgtEl>
                                        <p:attrNameLst>
                                          <p:attrName>ppt_x</p:attrName>
                                          <p:attrName>ppt_y</p:attrName>
                                        </p:attrNameLst>
                                      </p:cBhvr>
                                      <p:rCtr x="-19271" y="384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77778E-6 -2.96296E-6 L -0.21354 -0.06852 " pathEditMode="relative" rAng="0" ptsTypes="AA">
                                      <p:cBhvr>
                                        <p:cTn id="18" dur="2000" fill="hold"/>
                                        <p:tgtEl>
                                          <p:spTgt spid="24"/>
                                        </p:tgtEl>
                                        <p:attrNameLst>
                                          <p:attrName>ppt_x</p:attrName>
                                          <p:attrName>ppt_y</p:attrName>
                                        </p:attrNameLst>
                                      </p:cBhvr>
                                      <p:rCtr x="-10677" y="-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6B75492-A019-4B82-8BFC-47ABB7ACCFFA}"/>
              </a:ext>
            </a:extLst>
          </p:cNvPr>
          <p:cNvPicPr>
            <a:picLocks noChangeAspect="1"/>
          </p:cNvPicPr>
          <p:nvPr/>
        </p:nvPicPr>
        <p:blipFill>
          <a:blip r:embed="rId2"/>
          <a:stretch>
            <a:fillRect/>
          </a:stretch>
        </p:blipFill>
        <p:spPr>
          <a:xfrm>
            <a:off x="57520" y="62108"/>
            <a:ext cx="9066125" cy="6733786"/>
          </a:xfrm>
          <a:prstGeom prst="rect">
            <a:avLst/>
          </a:prstGeom>
        </p:spPr>
      </p:pic>
      <p:sp>
        <p:nvSpPr>
          <p:cNvPr id="3" name="TextBox 2">
            <a:extLst>
              <a:ext uri="{FF2B5EF4-FFF2-40B4-BE49-F238E27FC236}">
                <a16:creationId xmlns:a16="http://schemas.microsoft.com/office/drawing/2014/main" id="{2603C320-4A7F-4842-B4B2-C5CA5953308A}"/>
              </a:ext>
            </a:extLst>
          </p:cNvPr>
          <p:cNvSpPr txBox="1"/>
          <p:nvPr/>
        </p:nvSpPr>
        <p:spPr>
          <a:xfrm>
            <a:off x="7344459" y="6612940"/>
            <a:ext cx="1789264" cy="189066"/>
          </a:xfrm>
          <a:prstGeom prst="rect">
            <a:avLst/>
          </a:prstGeom>
          <a:noFill/>
        </p:spPr>
        <p:txBody>
          <a:bodyPr wrap="square" rtlCol="0">
            <a:spAutoFit/>
          </a:bodyPr>
          <a:lstStyle/>
          <a:p>
            <a:r>
              <a:rPr lang="en-US" sz="600" dirty="0">
                <a:latin typeface="Century Gothic" panose="020B0502020202020204" pitchFamily="34" charset="0"/>
              </a:rPr>
              <a:t>©Melissa Johnson   www.Marvel</a:t>
            </a:r>
            <a:r>
              <a:rPr lang="en-US" sz="100" dirty="0">
                <a:latin typeface="Century Gothic" panose="020B0502020202020204" pitchFamily="34" charset="0"/>
              </a:rPr>
              <a:t> </a:t>
            </a:r>
            <a:r>
              <a:rPr lang="en-US" sz="600" dirty="0">
                <a:latin typeface="Century Gothic" panose="020B0502020202020204" pitchFamily="34" charset="0"/>
              </a:rPr>
              <a:t>Math.com</a:t>
            </a:r>
          </a:p>
        </p:txBody>
      </p:sp>
      <p:sp>
        <p:nvSpPr>
          <p:cNvPr id="5" name="TextBox 4">
            <a:extLst>
              <a:ext uri="{FF2B5EF4-FFF2-40B4-BE49-F238E27FC236}">
                <a16:creationId xmlns:a16="http://schemas.microsoft.com/office/drawing/2014/main" id="{D912F421-122A-4771-BEFA-ED8650094250}"/>
              </a:ext>
            </a:extLst>
          </p:cNvPr>
          <p:cNvSpPr txBox="1"/>
          <p:nvPr/>
        </p:nvSpPr>
        <p:spPr>
          <a:xfrm>
            <a:off x="943462" y="452395"/>
            <a:ext cx="8439437" cy="1077218"/>
          </a:xfrm>
          <a:prstGeom prst="rect">
            <a:avLst/>
          </a:prstGeom>
          <a:noFill/>
        </p:spPr>
        <p:txBody>
          <a:bodyPr wrap="square" rtlCol="0">
            <a:spAutoFit/>
          </a:bodyPr>
          <a:lstStyle/>
          <a:p>
            <a:r>
              <a:rPr lang="en-US" sz="3200" dirty="0">
                <a:latin typeface="Pond Free Me" pitchFamily="2" charset="0"/>
              </a:rPr>
              <a:t>The bank collects the money from loan payments.</a:t>
            </a:r>
          </a:p>
        </p:txBody>
      </p:sp>
    </p:spTree>
    <p:extLst>
      <p:ext uri="{BB962C8B-B14F-4D97-AF65-F5344CB8AC3E}">
        <p14:creationId xmlns:p14="http://schemas.microsoft.com/office/powerpoint/2010/main" val="405923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DA4ABA64-9F4B-4521-A829-4F7067271BA0}"/>
              </a:ext>
            </a:extLst>
          </p:cNvPr>
          <p:cNvPicPr>
            <a:picLocks noChangeAspect="1"/>
          </p:cNvPicPr>
          <p:nvPr/>
        </p:nvPicPr>
        <p:blipFill>
          <a:blip r:embed="rId3"/>
          <a:stretch>
            <a:fillRect/>
          </a:stretch>
        </p:blipFill>
        <p:spPr>
          <a:xfrm>
            <a:off x="78365" y="75909"/>
            <a:ext cx="9016765" cy="6706181"/>
          </a:xfrm>
          <a:prstGeom prst="rect">
            <a:avLst/>
          </a:prstGeom>
        </p:spPr>
      </p:pic>
      <p:pic>
        <p:nvPicPr>
          <p:cNvPr id="48" name="Picture 47">
            <a:extLst>
              <a:ext uri="{FF2B5EF4-FFF2-40B4-BE49-F238E27FC236}">
                <a16:creationId xmlns:a16="http://schemas.microsoft.com/office/drawing/2014/main" id="{AB498DE5-953E-44B7-A921-D7DDEA060E17}"/>
              </a:ext>
            </a:extLst>
          </p:cNvPr>
          <p:cNvPicPr>
            <a:picLocks noChangeAspect="1"/>
          </p:cNvPicPr>
          <p:nvPr/>
        </p:nvPicPr>
        <p:blipFill>
          <a:blip r:embed="rId4"/>
          <a:stretch>
            <a:fillRect/>
          </a:stretch>
        </p:blipFill>
        <p:spPr>
          <a:xfrm>
            <a:off x="4841431" y="2041411"/>
            <a:ext cx="2133785" cy="4474852"/>
          </a:xfrm>
          <a:prstGeom prst="rect">
            <a:avLst/>
          </a:prstGeom>
        </p:spPr>
      </p:pic>
      <p:pic>
        <p:nvPicPr>
          <p:cNvPr id="47" name="Picture 46">
            <a:extLst>
              <a:ext uri="{FF2B5EF4-FFF2-40B4-BE49-F238E27FC236}">
                <a16:creationId xmlns:a16="http://schemas.microsoft.com/office/drawing/2014/main" id="{82F95636-4137-4FC6-B56C-474B7157599E}"/>
              </a:ext>
            </a:extLst>
          </p:cNvPr>
          <p:cNvPicPr>
            <a:picLocks noChangeAspect="1"/>
          </p:cNvPicPr>
          <p:nvPr/>
        </p:nvPicPr>
        <p:blipFill>
          <a:blip r:embed="rId5"/>
          <a:stretch>
            <a:fillRect/>
          </a:stretch>
        </p:blipFill>
        <p:spPr>
          <a:xfrm>
            <a:off x="2556276" y="2063510"/>
            <a:ext cx="2139881" cy="4456562"/>
          </a:xfrm>
          <a:prstGeom prst="rect">
            <a:avLst/>
          </a:prstGeom>
        </p:spPr>
      </p:pic>
      <p:pic>
        <p:nvPicPr>
          <p:cNvPr id="46" name="Picture 45">
            <a:extLst>
              <a:ext uri="{FF2B5EF4-FFF2-40B4-BE49-F238E27FC236}">
                <a16:creationId xmlns:a16="http://schemas.microsoft.com/office/drawing/2014/main" id="{DF7BF4FF-7724-42A8-8490-655A8A78E64E}"/>
              </a:ext>
            </a:extLst>
          </p:cNvPr>
          <p:cNvPicPr>
            <a:picLocks noChangeAspect="1"/>
          </p:cNvPicPr>
          <p:nvPr/>
        </p:nvPicPr>
        <p:blipFill>
          <a:blip r:embed="rId6"/>
          <a:stretch>
            <a:fillRect/>
          </a:stretch>
        </p:blipFill>
        <p:spPr>
          <a:xfrm>
            <a:off x="250773" y="2153546"/>
            <a:ext cx="2133785" cy="4371211"/>
          </a:xfrm>
          <a:prstGeom prst="rect">
            <a:avLst/>
          </a:prstGeom>
        </p:spPr>
      </p:pic>
      <p:sp>
        <p:nvSpPr>
          <p:cNvPr id="3" name="TextBox 2">
            <a:extLst>
              <a:ext uri="{FF2B5EF4-FFF2-40B4-BE49-F238E27FC236}">
                <a16:creationId xmlns:a16="http://schemas.microsoft.com/office/drawing/2014/main" id="{2603C320-4A7F-4842-B4B2-C5CA5953308A}"/>
              </a:ext>
            </a:extLst>
          </p:cNvPr>
          <p:cNvSpPr txBox="1"/>
          <p:nvPr/>
        </p:nvSpPr>
        <p:spPr>
          <a:xfrm>
            <a:off x="7344459" y="6612940"/>
            <a:ext cx="1789264" cy="189066"/>
          </a:xfrm>
          <a:prstGeom prst="rect">
            <a:avLst/>
          </a:prstGeom>
          <a:noFill/>
        </p:spPr>
        <p:txBody>
          <a:bodyPr wrap="square" rtlCol="0">
            <a:spAutoFit/>
          </a:bodyPr>
          <a:lstStyle/>
          <a:p>
            <a:r>
              <a:rPr lang="en-US" sz="600" dirty="0">
                <a:latin typeface="Century Gothic" panose="020B0502020202020204" pitchFamily="34" charset="0"/>
              </a:rPr>
              <a:t>©Melissa Johnson   www.Marvel</a:t>
            </a:r>
            <a:r>
              <a:rPr lang="en-US" sz="100" dirty="0">
                <a:latin typeface="Century Gothic" panose="020B0502020202020204" pitchFamily="34" charset="0"/>
              </a:rPr>
              <a:t> </a:t>
            </a:r>
            <a:r>
              <a:rPr lang="en-US" sz="600" dirty="0">
                <a:latin typeface="Century Gothic" panose="020B0502020202020204" pitchFamily="34" charset="0"/>
              </a:rPr>
              <a:t>Math.com</a:t>
            </a:r>
          </a:p>
        </p:txBody>
      </p:sp>
      <p:sp>
        <p:nvSpPr>
          <p:cNvPr id="5" name="TextBox 4">
            <a:extLst>
              <a:ext uri="{FF2B5EF4-FFF2-40B4-BE49-F238E27FC236}">
                <a16:creationId xmlns:a16="http://schemas.microsoft.com/office/drawing/2014/main" id="{D912F421-122A-4771-BEFA-ED8650094250}"/>
              </a:ext>
            </a:extLst>
          </p:cNvPr>
          <p:cNvSpPr txBox="1"/>
          <p:nvPr/>
        </p:nvSpPr>
        <p:spPr>
          <a:xfrm>
            <a:off x="402287" y="340428"/>
            <a:ext cx="8439437" cy="1569660"/>
          </a:xfrm>
          <a:prstGeom prst="rect">
            <a:avLst/>
          </a:prstGeom>
          <a:noFill/>
        </p:spPr>
        <p:txBody>
          <a:bodyPr wrap="square" rtlCol="0">
            <a:spAutoFit/>
          </a:bodyPr>
          <a:lstStyle/>
          <a:p>
            <a:r>
              <a:rPr lang="en-US" sz="3200" dirty="0">
                <a:latin typeface="Pond Free Me" pitchFamily="2" charset="0"/>
              </a:rPr>
              <a:t>The bank pays a small amount of interest each month on the money that has been deposited into savings accounts and CDs.</a:t>
            </a:r>
          </a:p>
        </p:txBody>
      </p:sp>
      <p:graphicFrame>
        <p:nvGraphicFramePr>
          <p:cNvPr id="22" name="Table 21">
            <a:extLst>
              <a:ext uri="{FF2B5EF4-FFF2-40B4-BE49-F238E27FC236}">
                <a16:creationId xmlns:a16="http://schemas.microsoft.com/office/drawing/2014/main" id="{3FC4AFE0-2EA2-4F02-920D-83CAA25C23F1}"/>
              </a:ext>
            </a:extLst>
          </p:cNvPr>
          <p:cNvGraphicFramePr>
            <a:graphicFrameLocks noGrp="1"/>
          </p:cNvGraphicFramePr>
          <p:nvPr>
            <p:extLst>
              <p:ext uri="{D42A27DB-BD31-4B8C-83A1-F6EECF244321}">
                <p14:modId xmlns:p14="http://schemas.microsoft.com/office/powerpoint/2010/main" val="3459771926"/>
              </p:ext>
            </p:extLst>
          </p:nvPr>
        </p:nvGraphicFramePr>
        <p:xfrm>
          <a:off x="376064" y="4421460"/>
          <a:ext cx="1891880" cy="1806042"/>
        </p:xfrm>
        <a:graphic>
          <a:graphicData uri="http://schemas.openxmlformats.org/drawingml/2006/table">
            <a:tbl>
              <a:tblPr firstRow="1" bandRow="1">
                <a:tableStyleId>{5940675A-B579-460E-94D1-54222C63F5DA}</a:tableStyleId>
              </a:tblPr>
              <a:tblGrid>
                <a:gridCol w="1068920">
                  <a:extLst>
                    <a:ext uri="{9D8B030D-6E8A-4147-A177-3AD203B41FA5}">
                      <a16:colId xmlns:a16="http://schemas.microsoft.com/office/drawing/2014/main" val="1250716137"/>
                    </a:ext>
                  </a:extLst>
                </a:gridCol>
                <a:gridCol w="822960">
                  <a:extLst>
                    <a:ext uri="{9D8B030D-6E8A-4147-A177-3AD203B41FA5}">
                      <a16:colId xmlns:a16="http://schemas.microsoft.com/office/drawing/2014/main" val="1639792478"/>
                    </a:ext>
                  </a:extLst>
                </a:gridCol>
              </a:tblGrid>
              <a:tr h="602014">
                <a:tc>
                  <a:txBody>
                    <a:bodyPr/>
                    <a:lstStyle/>
                    <a:p>
                      <a:pPr algn="ctr"/>
                      <a:r>
                        <a:rPr lang="en-US" sz="1400" dirty="0">
                          <a:latin typeface="Century Gothic" panose="020B0502020202020204" pitchFamily="34" charset="0"/>
                        </a:rPr>
                        <a:t>Beginning Balance</a:t>
                      </a:r>
                    </a:p>
                  </a:txBody>
                  <a:tcPr anchor="ctr"/>
                </a:tc>
                <a:tc>
                  <a:txBody>
                    <a:bodyPr/>
                    <a:lstStyle/>
                    <a:p>
                      <a:pPr algn="l"/>
                      <a:r>
                        <a:rPr lang="en-US" sz="1400" dirty="0">
                          <a:latin typeface="Century Gothic" panose="020B0502020202020204" pitchFamily="34" charset="0"/>
                        </a:rPr>
                        <a:t>$100.00</a:t>
                      </a:r>
                    </a:p>
                  </a:txBody>
                  <a:tcPr anchor="ctr"/>
                </a:tc>
                <a:extLst>
                  <a:ext uri="{0D108BD9-81ED-4DB2-BD59-A6C34878D82A}">
                    <a16:rowId xmlns:a16="http://schemas.microsoft.com/office/drawing/2014/main" val="793256712"/>
                  </a:ext>
                </a:extLst>
              </a:tr>
              <a:tr h="602014">
                <a:tc>
                  <a:txBody>
                    <a:bodyPr/>
                    <a:lstStyle/>
                    <a:p>
                      <a:pPr algn="ctr"/>
                      <a:endParaRPr lang="en-US" sz="1400" dirty="0">
                        <a:latin typeface="Century Gothic" panose="020B0502020202020204" pitchFamily="34" charset="0"/>
                      </a:endParaRPr>
                    </a:p>
                  </a:txBody>
                  <a:tcPr anchor="ctr"/>
                </a:tc>
                <a:tc>
                  <a:txBody>
                    <a:bodyPr/>
                    <a:lstStyle/>
                    <a:p>
                      <a:pPr algn="l"/>
                      <a:r>
                        <a:rPr lang="en-US" sz="1400" dirty="0">
                          <a:latin typeface="Century Gothic" panose="020B0502020202020204" pitchFamily="34" charset="0"/>
                        </a:rPr>
                        <a:t>    </a:t>
                      </a:r>
                    </a:p>
                  </a:txBody>
                  <a:tcPr anchor="ctr"/>
                </a:tc>
                <a:extLst>
                  <a:ext uri="{0D108BD9-81ED-4DB2-BD59-A6C34878D82A}">
                    <a16:rowId xmlns:a16="http://schemas.microsoft.com/office/drawing/2014/main" val="141985870"/>
                  </a:ext>
                </a:extLst>
              </a:tr>
              <a:tr h="602014">
                <a:tc>
                  <a:txBody>
                    <a:bodyPr/>
                    <a:lstStyle/>
                    <a:p>
                      <a:pPr algn="ctr"/>
                      <a:endParaRPr lang="en-US" sz="1400" dirty="0">
                        <a:latin typeface="Century Gothic" panose="020B0502020202020204" pitchFamily="34" charset="0"/>
                      </a:endParaRPr>
                    </a:p>
                  </a:txBody>
                  <a:tcPr anchor="ctr"/>
                </a:tc>
                <a:tc>
                  <a:txBody>
                    <a:bodyPr/>
                    <a:lstStyle/>
                    <a:p>
                      <a:pPr algn="l"/>
                      <a:endParaRPr lang="en-US" sz="1400" dirty="0">
                        <a:latin typeface="Century Gothic" panose="020B0502020202020204" pitchFamily="34" charset="0"/>
                      </a:endParaRPr>
                    </a:p>
                  </a:txBody>
                  <a:tcPr anchor="ctr"/>
                </a:tc>
                <a:extLst>
                  <a:ext uri="{0D108BD9-81ED-4DB2-BD59-A6C34878D82A}">
                    <a16:rowId xmlns:a16="http://schemas.microsoft.com/office/drawing/2014/main" val="2893424938"/>
                  </a:ext>
                </a:extLst>
              </a:tr>
            </a:tbl>
          </a:graphicData>
        </a:graphic>
      </p:graphicFrame>
      <p:sp>
        <p:nvSpPr>
          <p:cNvPr id="26" name="TextBox 25">
            <a:extLst>
              <a:ext uri="{FF2B5EF4-FFF2-40B4-BE49-F238E27FC236}">
                <a16:creationId xmlns:a16="http://schemas.microsoft.com/office/drawing/2014/main" id="{E6323CA9-86D4-41FA-BAFB-2E4DD934506F}"/>
              </a:ext>
            </a:extLst>
          </p:cNvPr>
          <p:cNvSpPr txBox="1"/>
          <p:nvPr/>
        </p:nvSpPr>
        <p:spPr>
          <a:xfrm>
            <a:off x="418041" y="5065062"/>
            <a:ext cx="1009329" cy="523220"/>
          </a:xfrm>
          <a:prstGeom prst="rect">
            <a:avLst/>
          </a:prstGeom>
          <a:noFill/>
        </p:spPr>
        <p:txBody>
          <a:bodyPr wrap="square" rtlCol="0">
            <a:spAutoFit/>
          </a:bodyPr>
          <a:lstStyle/>
          <a:p>
            <a:pPr algn="ctr"/>
            <a:r>
              <a:rPr lang="en-US" sz="1400" dirty="0">
                <a:latin typeface="Century Gothic" panose="020B0502020202020204" pitchFamily="34" charset="0"/>
              </a:rPr>
              <a:t>Interest Earned</a:t>
            </a:r>
          </a:p>
        </p:txBody>
      </p:sp>
      <p:sp>
        <p:nvSpPr>
          <p:cNvPr id="27" name="TextBox 26">
            <a:extLst>
              <a:ext uri="{FF2B5EF4-FFF2-40B4-BE49-F238E27FC236}">
                <a16:creationId xmlns:a16="http://schemas.microsoft.com/office/drawing/2014/main" id="{4D7D73B3-012B-4069-A4AE-EE7A4AE569CD}"/>
              </a:ext>
            </a:extLst>
          </p:cNvPr>
          <p:cNvSpPr txBox="1"/>
          <p:nvPr/>
        </p:nvSpPr>
        <p:spPr>
          <a:xfrm>
            <a:off x="416058" y="5655741"/>
            <a:ext cx="1009329" cy="523220"/>
          </a:xfrm>
          <a:prstGeom prst="rect">
            <a:avLst/>
          </a:prstGeom>
          <a:noFill/>
        </p:spPr>
        <p:txBody>
          <a:bodyPr wrap="square" rtlCol="0">
            <a:spAutoFit/>
          </a:bodyPr>
          <a:lstStyle/>
          <a:p>
            <a:pPr algn="ctr"/>
            <a:r>
              <a:rPr lang="en-US" sz="1400" dirty="0">
                <a:latin typeface="Century Gothic" panose="020B0502020202020204" pitchFamily="34" charset="0"/>
              </a:rPr>
              <a:t>Ending Balance</a:t>
            </a:r>
          </a:p>
        </p:txBody>
      </p:sp>
      <p:sp>
        <p:nvSpPr>
          <p:cNvPr id="28" name="TextBox 27">
            <a:extLst>
              <a:ext uri="{FF2B5EF4-FFF2-40B4-BE49-F238E27FC236}">
                <a16:creationId xmlns:a16="http://schemas.microsoft.com/office/drawing/2014/main" id="{E8EED453-36D1-436E-AF31-67EB75D95C9C}"/>
              </a:ext>
            </a:extLst>
          </p:cNvPr>
          <p:cNvSpPr txBox="1"/>
          <p:nvPr/>
        </p:nvSpPr>
        <p:spPr>
          <a:xfrm>
            <a:off x="1621672" y="5172783"/>
            <a:ext cx="642222" cy="307777"/>
          </a:xfrm>
          <a:prstGeom prst="rect">
            <a:avLst/>
          </a:prstGeom>
          <a:noFill/>
        </p:spPr>
        <p:txBody>
          <a:bodyPr wrap="square" rtlCol="0">
            <a:spAutoFit/>
          </a:bodyPr>
          <a:lstStyle/>
          <a:p>
            <a:pPr algn="ctr"/>
            <a:r>
              <a:rPr lang="en-US" sz="1400" dirty="0">
                <a:latin typeface="Century Gothic" panose="020B0502020202020204" pitchFamily="34" charset="0"/>
              </a:rPr>
              <a:t>$0.85</a:t>
            </a:r>
          </a:p>
        </p:txBody>
      </p:sp>
      <p:sp>
        <p:nvSpPr>
          <p:cNvPr id="29" name="TextBox 28">
            <a:extLst>
              <a:ext uri="{FF2B5EF4-FFF2-40B4-BE49-F238E27FC236}">
                <a16:creationId xmlns:a16="http://schemas.microsoft.com/office/drawing/2014/main" id="{43960738-301A-42C0-AFB1-CB4B380BCF55}"/>
              </a:ext>
            </a:extLst>
          </p:cNvPr>
          <p:cNvSpPr txBox="1"/>
          <p:nvPr/>
        </p:nvSpPr>
        <p:spPr>
          <a:xfrm>
            <a:off x="1437388" y="5763462"/>
            <a:ext cx="842558" cy="307777"/>
          </a:xfrm>
          <a:prstGeom prst="rect">
            <a:avLst/>
          </a:prstGeom>
          <a:noFill/>
        </p:spPr>
        <p:txBody>
          <a:bodyPr wrap="square" rtlCol="0">
            <a:spAutoFit/>
          </a:bodyPr>
          <a:lstStyle/>
          <a:p>
            <a:pPr algn="ctr"/>
            <a:r>
              <a:rPr lang="en-US" sz="1400" dirty="0">
                <a:latin typeface="Century Gothic" panose="020B0502020202020204" pitchFamily="34" charset="0"/>
              </a:rPr>
              <a:t>$100.85</a:t>
            </a:r>
          </a:p>
        </p:txBody>
      </p:sp>
      <p:graphicFrame>
        <p:nvGraphicFramePr>
          <p:cNvPr id="33" name="Table 32">
            <a:extLst>
              <a:ext uri="{FF2B5EF4-FFF2-40B4-BE49-F238E27FC236}">
                <a16:creationId xmlns:a16="http://schemas.microsoft.com/office/drawing/2014/main" id="{5FF4C593-673F-4F59-AE3D-85348721A6B7}"/>
              </a:ext>
            </a:extLst>
          </p:cNvPr>
          <p:cNvGraphicFramePr>
            <a:graphicFrameLocks noGrp="1"/>
          </p:cNvGraphicFramePr>
          <p:nvPr>
            <p:extLst>
              <p:ext uri="{D42A27DB-BD31-4B8C-83A1-F6EECF244321}">
                <p14:modId xmlns:p14="http://schemas.microsoft.com/office/powerpoint/2010/main" val="1050467302"/>
              </p:ext>
            </p:extLst>
          </p:nvPr>
        </p:nvGraphicFramePr>
        <p:xfrm>
          <a:off x="2662463" y="4442898"/>
          <a:ext cx="1931273" cy="1784604"/>
        </p:xfrm>
        <a:graphic>
          <a:graphicData uri="http://schemas.openxmlformats.org/drawingml/2006/table">
            <a:tbl>
              <a:tblPr firstRow="1" bandRow="1">
                <a:tableStyleId>{5940675A-B579-460E-94D1-54222C63F5DA}</a:tableStyleId>
              </a:tblPr>
              <a:tblGrid>
                <a:gridCol w="1054131">
                  <a:extLst>
                    <a:ext uri="{9D8B030D-6E8A-4147-A177-3AD203B41FA5}">
                      <a16:colId xmlns:a16="http://schemas.microsoft.com/office/drawing/2014/main" val="1250716137"/>
                    </a:ext>
                  </a:extLst>
                </a:gridCol>
                <a:gridCol w="877142">
                  <a:extLst>
                    <a:ext uri="{9D8B030D-6E8A-4147-A177-3AD203B41FA5}">
                      <a16:colId xmlns:a16="http://schemas.microsoft.com/office/drawing/2014/main" val="1639792478"/>
                    </a:ext>
                  </a:extLst>
                </a:gridCol>
              </a:tblGrid>
              <a:tr h="594868">
                <a:tc>
                  <a:txBody>
                    <a:bodyPr/>
                    <a:lstStyle/>
                    <a:p>
                      <a:pPr algn="ctr"/>
                      <a:r>
                        <a:rPr lang="en-US" sz="1400" dirty="0">
                          <a:latin typeface="Century Gothic" panose="020B0502020202020204" pitchFamily="34" charset="0"/>
                        </a:rPr>
                        <a:t>Beginning Balance</a:t>
                      </a:r>
                    </a:p>
                  </a:txBody>
                  <a:tcPr anchor="ctr"/>
                </a:tc>
                <a:tc>
                  <a:txBody>
                    <a:bodyPr/>
                    <a:lstStyle/>
                    <a:p>
                      <a:pPr algn="ctr"/>
                      <a:r>
                        <a:rPr lang="en-US" sz="1400" dirty="0">
                          <a:latin typeface="Century Gothic" panose="020B0502020202020204" pitchFamily="34" charset="0"/>
                        </a:rPr>
                        <a:t>$1,000.00</a:t>
                      </a:r>
                    </a:p>
                  </a:txBody>
                  <a:tcPr marL="0" marR="0" marT="0" marB="0" anchor="ctr"/>
                </a:tc>
                <a:extLst>
                  <a:ext uri="{0D108BD9-81ED-4DB2-BD59-A6C34878D82A}">
                    <a16:rowId xmlns:a16="http://schemas.microsoft.com/office/drawing/2014/main" val="793256712"/>
                  </a:ext>
                </a:extLst>
              </a:tr>
              <a:tr h="594868">
                <a:tc>
                  <a:txBody>
                    <a:bodyPr/>
                    <a:lstStyle/>
                    <a:p>
                      <a:pPr algn="ctr"/>
                      <a:endParaRPr lang="en-US" sz="1400" dirty="0">
                        <a:latin typeface="Century Gothic" panose="020B0502020202020204" pitchFamily="34" charset="0"/>
                      </a:endParaRPr>
                    </a:p>
                  </a:txBody>
                  <a:tcPr anchor="ctr"/>
                </a:tc>
                <a:tc>
                  <a:txBody>
                    <a:bodyPr/>
                    <a:lstStyle/>
                    <a:p>
                      <a:pPr algn="l"/>
                      <a:r>
                        <a:rPr lang="en-US" sz="1400" dirty="0">
                          <a:latin typeface="Century Gothic" panose="020B0502020202020204" pitchFamily="34" charset="0"/>
                        </a:rPr>
                        <a:t>    </a:t>
                      </a:r>
                    </a:p>
                  </a:txBody>
                  <a:tcPr marL="0" marR="0" marT="0" marB="0" anchor="ctr"/>
                </a:tc>
                <a:extLst>
                  <a:ext uri="{0D108BD9-81ED-4DB2-BD59-A6C34878D82A}">
                    <a16:rowId xmlns:a16="http://schemas.microsoft.com/office/drawing/2014/main" val="141985870"/>
                  </a:ext>
                </a:extLst>
              </a:tr>
              <a:tr h="594868">
                <a:tc>
                  <a:txBody>
                    <a:bodyPr/>
                    <a:lstStyle/>
                    <a:p>
                      <a:pPr algn="ctr"/>
                      <a:endParaRPr lang="en-US" sz="1400" dirty="0">
                        <a:latin typeface="Century Gothic" panose="020B0502020202020204" pitchFamily="34" charset="0"/>
                      </a:endParaRPr>
                    </a:p>
                  </a:txBody>
                  <a:tcPr anchor="ctr"/>
                </a:tc>
                <a:tc>
                  <a:txBody>
                    <a:bodyPr/>
                    <a:lstStyle/>
                    <a:p>
                      <a:pPr algn="l"/>
                      <a:endParaRPr lang="en-US" sz="1400" dirty="0">
                        <a:latin typeface="Century Gothic" panose="020B0502020202020204" pitchFamily="34" charset="0"/>
                      </a:endParaRPr>
                    </a:p>
                  </a:txBody>
                  <a:tcPr marL="0" marR="0" marT="0" marB="0" anchor="ctr"/>
                </a:tc>
                <a:extLst>
                  <a:ext uri="{0D108BD9-81ED-4DB2-BD59-A6C34878D82A}">
                    <a16:rowId xmlns:a16="http://schemas.microsoft.com/office/drawing/2014/main" val="2893424938"/>
                  </a:ext>
                </a:extLst>
              </a:tr>
            </a:tbl>
          </a:graphicData>
        </a:graphic>
      </p:graphicFrame>
      <p:sp>
        <p:nvSpPr>
          <p:cNvPr id="34" name="TextBox 33">
            <a:extLst>
              <a:ext uri="{FF2B5EF4-FFF2-40B4-BE49-F238E27FC236}">
                <a16:creationId xmlns:a16="http://schemas.microsoft.com/office/drawing/2014/main" id="{F4188E2D-BE26-40C3-BFA0-2D0440D2A6AC}"/>
              </a:ext>
            </a:extLst>
          </p:cNvPr>
          <p:cNvSpPr txBox="1"/>
          <p:nvPr/>
        </p:nvSpPr>
        <p:spPr>
          <a:xfrm>
            <a:off x="2704441" y="5065062"/>
            <a:ext cx="1009329" cy="523220"/>
          </a:xfrm>
          <a:prstGeom prst="rect">
            <a:avLst/>
          </a:prstGeom>
          <a:noFill/>
        </p:spPr>
        <p:txBody>
          <a:bodyPr wrap="square" rtlCol="0">
            <a:spAutoFit/>
          </a:bodyPr>
          <a:lstStyle/>
          <a:p>
            <a:pPr algn="ctr"/>
            <a:r>
              <a:rPr lang="en-US" sz="1400" dirty="0">
                <a:latin typeface="Century Gothic" panose="020B0502020202020204" pitchFamily="34" charset="0"/>
              </a:rPr>
              <a:t>Interest Earned</a:t>
            </a:r>
          </a:p>
        </p:txBody>
      </p:sp>
      <p:sp>
        <p:nvSpPr>
          <p:cNvPr id="35" name="TextBox 34">
            <a:extLst>
              <a:ext uri="{FF2B5EF4-FFF2-40B4-BE49-F238E27FC236}">
                <a16:creationId xmlns:a16="http://schemas.microsoft.com/office/drawing/2014/main" id="{89C88521-3F09-4203-A015-34B96B3D8814}"/>
              </a:ext>
            </a:extLst>
          </p:cNvPr>
          <p:cNvSpPr txBox="1"/>
          <p:nvPr/>
        </p:nvSpPr>
        <p:spPr>
          <a:xfrm>
            <a:off x="2702458" y="5655741"/>
            <a:ext cx="1009329" cy="523220"/>
          </a:xfrm>
          <a:prstGeom prst="rect">
            <a:avLst/>
          </a:prstGeom>
          <a:noFill/>
        </p:spPr>
        <p:txBody>
          <a:bodyPr wrap="square" rtlCol="0">
            <a:spAutoFit/>
          </a:bodyPr>
          <a:lstStyle/>
          <a:p>
            <a:pPr algn="ctr"/>
            <a:r>
              <a:rPr lang="en-US" sz="1400" dirty="0">
                <a:latin typeface="Century Gothic" panose="020B0502020202020204" pitchFamily="34" charset="0"/>
              </a:rPr>
              <a:t>Ending Balance</a:t>
            </a:r>
          </a:p>
        </p:txBody>
      </p:sp>
      <p:sp>
        <p:nvSpPr>
          <p:cNvPr id="36" name="TextBox 35">
            <a:extLst>
              <a:ext uri="{FF2B5EF4-FFF2-40B4-BE49-F238E27FC236}">
                <a16:creationId xmlns:a16="http://schemas.microsoft.com/office/drawing/2014/main" id="{BA2A9138-8218-43F9-BC1F-BBB96AE02A56}"/>
              </a:ext>
            </a:extLst>
          </p:cNvPr>
          <p:cNvSpPr txBox="1"/>
          <p:nvPr/>
        </p:nvSpPr>
        <p:spPr>
          <a:xfrm>
            <a:off x="3908072" y="5172783"/>
            <a:ext cx="642222" cy="307777"/>
          </a:xfrm>
          <a:prstGeom prst="rect">
            <a:avLst/>
          </a:prstGeom>
          <a:noFill/>
        </p:spPr>
        <p:txBody>
          <a:bodyPr wrap="square" rtlCol="0">
            <a:spAutoFit/>
          </a:bodyPr>
          <a:lstStyle/>
          <a:p>
            <a:pPr algn="ctr"/>
            <a:r>
              <a:rPr lang="en-US" sz="1400" dirty="0">
                <a:latin typeface="Century Gothic" panose="020B0502020202020204" pitchFamily="34" charset="0"/>
              </a:rPr>
              <a:t>$8.50</a:t>
            </a:r>
          </a:p>
        </p:txBody>
      </p:sp>
      <p:sp>
        <p:nvSpPr>
          <p:cNvPr id="37" name="TextBox 36">
            <a:extLst>
              <a:ext uri="{FF2B5EF4-FFF2-40B4-BE49-F238E27FC236}">
                <a16:creationId xmlns:a16="http://schemas.microsoft.com/office/drawing/2014/main" id="{A7BA863A-3FB9-4948-95C8-E7F06B78F2D1}"/>
              </a:ext>
            </a:extLst>
          </p:cNvPr>
          <p:cNvSpPr txBox="1"/>
          <p:nvPr/>
        </p:nvSpPr>
        <p:spPr>
          <a:xfrm>
            <a:off x="3645310" y="5763462"/>
            <a:ext cx="1009329" cy="307777"/>
          </a:xfrm>
          <a:prstGeom prst="rect">
            <a:avLst/>
          </a:prstGeom>
          <a:noFill/>
        </p:spPr>
        <p:txBody>
          <a:bodyPr wrap="square" rtlCol="0">
            <a:spAutoFit/>
          </a:bodyPr>
          <a:lstStyle/>
          <a:p>
            <a:pPr algn="ctr"/>
            <a:r>
              <a:rPr lang="en-US" sz="1400" dirty="0">
                <a:latin typeface="Century Gothic" panose="020B0502020202020204" pitchFamily="34" charset="0"/>
              </a:rPr>
              <a:t>$1,008.50</a:t>
            </a:r>
          </a:p>
        </p:txBody>
      </p:sp>
      <p:graphicFrame>
        <p:nvGraphicFramePr>
          <p:cNvPr id="41" name="Table 40">
            <a:extLst>
              <a:ext uri="{FF2B5EF4-FFF2-40B4-BE49-F238E27FC236}">
                <a16:creationId xmlns:a16="http://schemas.microsoft.com/office/drawing/2014/main" id="{4F906B21-E133-4260-8DFB-B146C0085307}"/>
              </a:ext>
            </a:extLst>
          </p:cNvPr>
          <p:cNvGraphicFramePr>
            <a:graphicFrameLocks noGrp="1"/>
          </p:cNvGraphicFramePr>
          <p:nvPr>
            <p:extLst>
              <p:ext uri="{D42A27DB-BD31-4B8C-83A1-F6EECF244321}">
                <p14:modId xmlns:p14="http://schemas.microsoft.com/office/powerpoint/2010/main" val="768579684"/>
              </p:ext>
            </p:extLst>
          </p:nvPr>
        </p:nvGraphicFramePr>
        <p:xfrm>
          <a:off x="4966644" y="4442898"/>
          <a:ext cx="1891880" cy="1806042"/>
        </p:xfrm>
        <a:graphic>
          <a:graphicData uri="http://schemas.openxmlformats.org/drawingml/2006/table">
            <a:tbl>
              <a:tblPr firstRow="1" bandRow="1">
                <a:tableStyleId>{5940675A-B579-460E-94D1-54222C63F5DA}</a:tableStyleId>
              </a:tblPr>
              <a:tblGrid>
                <a:gridCol w="1068920">
                  <a:extLst>
                    <a:ext uri="{9D8B030D-6E8A-4147-A177-3AD203B41FA5}">
                      <a16:colId xmlns:a16="http://schemas.microsoft.com/office/drawing/2014/main" val="1250716137"/>
                    </a:ext>
                  </a:extLst>
                </a:gridCol>
                <a:gridCol w="822960">
                  <a:extLst>
                    <a:ext uri="{9D8B030D-6E8A-4147-A177-3AD203B41FA5}">
                      <a16:colId xmlns:a16="http://schemas.microsoft.com/office/drawing/2014/main" val="1639792478"/>
                    </a:ext>
                  </a:extLst>
                </a:gridCol>
              </a:tblGrid>
              <a:tr h="602014">
                <a:tc>
                  <a:txBody>
                    <a:bodyPr/>
                    <a:lstStyle/>
                    <a:p>
                      <a:pPr algn="ctr"/>
                      <a:r>
                        <a:rPr lang="en-US" sz="1400" dirty="0">
                          <a:latin typeface="Century Gothic" panose="020B0502020202020204" pitchFamily="34" charset="0"/>
                        </a:rPr>
                        <a:t>Beginning Balance</a:t>
                      </a:r>
                    </a:p>
                  </a:txBody>
                  <a:tcPr anchor="ctr"/>
                </a:tc>
                <a:tc>
                  <a:txBody>
                    <a:bodyPr/>
                    <a:lstStyle/>
                    <a:p>
                      <a:pPr algn="l"/>
                      <a:r>
                        <a:rPr lang="en-US" sz="1400" dirty="0">
                          <a:latin typeface="Century Gothic" panose="020B0502020202020204" pitchFamily="34" charset="0"/>
                        </a:rPr>
                        <a:t>$500.00</a:t>
                      </a:r>
                    </a:p>
                  </a:txBody>
                  <a:tcPr anchor="ctr"/>
                </a:tc>
                <a:extLst>
                  <a:ext uri="{0D108BD9-81ED-4DB2-BD59-A6C34878D82A}">
                    <a16:rowId xmlns:a16="http://schemas.microsoft.com/office/drawing/2014/main" val="793256712"/>
                  </a:ext>
                </a:extLst>
              </a:tr>
              <a:tr h="602014">
                <a:tc>
                  <a:txBody>
                    <a:bodyPr/>
                    <a:lstStyle/>
                    <a:p>
                      <a:pPr algn="ctr"/>
                      <a:endParaRPr lang="en-US" sz="1400" dirty="0">
                        <a:latin typeface="Century Gothic" panose="020B0502020202020204" pitchFamily="34" charset="0"/>
                      </a:endParaRPr>
                    </a:p>
                  </a:txBody>
                  <a:tcPr anchor="ctr"/>
                </a:tc>
                <a:tc>
                  <a:txBody>
                    <a:bodyPr/>
                    <a:lstStyle/>
                    <a:p>
                      <a:pPr algn="l"/>
                      <a:r>
                        <a:rPr lang="en-US" sz="1400" dirty="0">
                          <a:latin typeface="Century Gothic" panose="020B0502020202020204" pitchFamily="34" charset="0"/>
                        </a:rPr>
                        <a:t>    </a:t>
                      </a:r>
                    </a:p>
                  </a:txBody>
                  <a:tcPr anchor="ctr"/>
                </a:tc>
                <a:extLst>
                  <a:ext uri="{0D108BD9-81ED-4DB2-BD59-A6C34878D82A}">
                    <a16:rowId xmlns:a16="http://schemas.microsoft.com/office/drawing/2014/main" val="141985870"/>
                  </a:ext>
                </a:extLst>
              </a:tr>
              <a:tr h="602014">
                <a:tc>
                  <a:txBody>
                    <a:bodyPr/>
                    <a:lstStyle/>
                    <a:p>
                      <a:pPr algn="ctr"/>
                      <a:endParaRPr lang="en-US" sz="1400" dirty="0">
                        <a:latin typeface="Century Gothic" panose="020B0502020202020204" pitchFamily="34" charset="0"/>
                      </a:endParaRPr>
                    </a:p>
                  </a:txBody>
                  <a:tcPr anchor="ctr"/>
                </a:tc>
                <a:tc>
                  <a:txBody>
                    <a:bodyPr/>
                    <a:lstStyle/>
                    <a:p>
                      <a:pPr algn="l"/>
                      <a:endParaRPr lang="en-US" sz="1400" dirty="0">
                        <a:latin typeface="Century Gothic" panose="020B0502020202020204" pitchFamily="34" charset="0"/>
                      </a:endParaRPr>
                    </a:p>
                  </a:txBody>
                  <a:tcPr anchor="ctr"/>
                </a:tc>
                <a:extLst>
                  <a:ext uri="{0D108BD9-81ED-4DB2-BD59-A6C34878D82A}">
                    <a16:rowId xmlns:a16="http://schemas.microsoft.com/office/drawing/2014/main" val="2893424938"/>
                  </a:ext>
                </a:extLst>
              </a:tr>
            </a:tbl>
          </a:graphicData>
        </a:graphic>
      </p:graphicFrame>
      <p:sp>
        <p:nvSpPr>
          <p:cNvPr id="42" name="TextBox 41">
            <a:extLst>
              <a:ext uri="{FF2B5EF4-FFF2-40B4-BE49-F238E27FC236}">
                <a16:creationId xmlns:a16="http://schemas.microsoft.com/office/drawing/2014/main" id="{7B9B6509-3929-49ED-9A12-3D64B59EFAE7}"/>
              </a:ext>
            </a:extLst>
          </p:cNvPr>
          <p:cNvSpPr txBox="1"/>
          <p:nvPr/>
        </p:nvSpPr>
        <p:spPr>
          <a:xfrm>
            <a:off x="5008621" y="5086500"/>
            <a:ext cx="1009329" cy="523220"/>
          </a:xfrm>
          <a:prstGeom prst="rect">
            <a:avLst/>
          </a:prstGeom>
          <a:noFill/>
        </p:spPr>
        <p:txBody>
          <a:bodyPr wrap="square" rtlCol="0">
            <a:spAutoFit/>
          </a:bodyPr>
          <a:lstStyle/>
          <a:p>
            <a:pPr algn="ctr"/>
            <a:r>
              <a:rPr lang="en-US" sz="1400" dirty="0">
                <a:latin typeface="Century Gothic" panose="020B0502020202020204" pitchFamily="34" charset="0"/>
              </a:rPr>
              <a:t>Interest Earned</a:t>
            </a:r>
          </a:p>
        </p:txBody>
      </p:sp>
      <p:sp>
        <p:nvSpPr>
          <p:cNvPr id="43" name="TextBox 42">
            <a:extLst>
              <a:ext uri="{FF2B5EF4-FFF2-40B4-BE49-F238E27FC236}">
                <a16:creationId xmlns:a16="http://schemas.microsoft.com/office/drawing/2014/main" id="{C00A120B-5900-4948-960C-791DBCD8EDEB}"/>
              </a:ext>
            </a:extLst>
          </p:cNvPr>
          <p:cNvSpPr txBox="1"/>
          <p:nvPr/>
        </p:nvSpPr>
        <p:spPr>
          <a:xfrm>
            <a:off x="5006638" y="5677179"/>
            <a:ext cx="1009329" cy="523220"/>
          </a:xfrm>
          <a:prstGeom prst="rect">
            <a:avLst/>
          </a:prstGeom>
          <a:noFill/>
        </p:spPr>
        <p:txBody>
          <a:bodyPr wrap="square" rtlCol="0">
            <a:spAutoFit/>
          </a:bodyPr>
          <a:lstStyle/>
          <a:p>
            <a:pPr algn="ctr"/>
            <a:r>
              <a:rPr lang="en-US" sz="1400" dirty="0">
                <a:latin typeface="Century Gothic" panose="020B0502020202020204" pitchFamily="34" charset="0"/>
              </a:rPr>
              <a:t>Ending Balance</a:t>
            </a:r>
          </a:p>
        </p:txBody>
      </p:sp>
      <p:sp>
        <p:nvSpPr>
          <p:cNvPr id="44" name="TextBox 43">
            <a:extLst>
              <a:ext uri="{FF2B5EF4-FFF2-40B4-BE49-F238E27FC236}">
                <a16:creationId xmlns:a16="http://schemas.microsoft.com/office/drawing/2014/main" id="{31873055-64EB-46F4-A39C-B88F9FCCE86C}"/>
              </a:ext>
            </a:extLst>
          </p:cNvPr>
          <p:cNvSpPr txBox="1"/>
          <p:nvPr/>
        </p:nvSpPr>
        <p:spPr>
          <a:xfrm>
            <a:off x="6212252" y="5194221"/>
            <a:ext cx="642222" cy="307777"/>
          </a:xfrm>
          <a:prstGeom prst="rect">
            <a:avLst/>
          </a:prstGeom>
          <a:noFill/>
        </p:spPr>
        <p:txBody>
          <a:bodyPr wrap="square" rtlCol="0">
            <a:spAutoFit/>
          </a:bodyPr>
          <a:lstStyle/>
          <a:p>
            <a:pPr algn="ctr"/>
            <a:r>
              <a:rPr lang="en-US" sz="1400" dirty="0">
                <a:latin typeface="Century Gothic" panose="020B0502020202020204" pitchFamily="34" charset="0"/>
              </a:rPr>
              <a:t>$4.25</a:t>
            </a:r>
          </a:p>
        </p:txBody>
      </p:sp>
      <p:sp>
        <p:nvSpPr>
          <p:cNvPr id="45" name="TextBox 44">
            <a:extLst>
              <a:ext uri="{FF2B5EF4-FFF2-40B4-BE49-F238E27FC236}">
                <a16:creationId xmlns:a16="http://schemas.microsoft.com/office/drawing/2014/main" id="{B282D0C6-D5B0-4564-9225-FCF7361AE754}"/>
              </a:ext>
            </a:extLst>
          </p:cNvPr>
          <p:cNvSpPr txBox="1"/>
          <p:nvPr/>
        </p:nvSpPr>
        <p:spPr>
          <a:xfrm>
            <a:off x="6027968" y="5784900"/>
            <a:ext cx="842558" cy="307777"/>
          </a:xfrm>
          <a:prstGeom prst="rect">
            <a:avLst/>
          </a:prstGeom>
          <a:noFill/>
        </p:spPr>
        <p:txBody>
          <a:bodyPr wrap="square" rtlCol="0">
            <a:spAutoFit/>
          </a:bodyPr>
          <a:lstStyle/>
          <a:p>
            <a:pPr algn="ctr"/>
            <a:r>
              <a:rPr lang="en-US" sz="1400" dirty="0">
                <a:latin typeface="Century Gothic" panose="020B0502020202020204" pitchFamily="34" charset="0"/>
              </a:rPr>
              <a:t>$504.25</a:t>
            </a:r>
          </a:p>
        </p:txBody>
      </p:sp>
    </p:spTree>
    <p:extLst>
      <p:ext uri="{BB962C8B-B14F-4D97-AF65-F5344CB8AC3E}">
        <p14:creationId xmlns:p14="http://schemas.microsoft.com/office/powerpoint/2010/main" val="247540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ppt_x"/>
                                          </p:val>
                                        </p:tav>
                                        <p:tav tm="100000">
                                          <p:val>
                                            <p:strVal val="#ppt_x"/>
                                          </p:val>
                                        </p:tav>
                                      </p:tavLst>
                                    </p:anim>
                                    <p:anim calcmode="lin" valueType="num">
                                      <p:cBhvr additive="base">
                                        <p:cTn id="64" dur="500" fill="hold"/>
                                        <p:tgtEl>
                                          <p:spTgt spid="48"/>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2" name="cashreg.wav"/>
                                        </p:tgtEl>
                                      </p:cMediaNode>
                                    </p:audio>
                                  </p:sub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27" grpId="0"/>
      <p:bldP spid="28" grpId="0"/>
      <p:bldP spid="29" grpId="0"/>
      <p:bldP spid="34" grpId="0"/>
      <p:bldP spid="35" grpId="0"/>
      <p:bldP spid="36" grpId="0"/>
      <p:bldP spid="37"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AEDAB7E-00DA-4325-8C5F-0887E5887745}"/>
              </a:ext>
            </a:extLst>
          </p:cNvPr>
          <p:cNvPicPr>
            <a:picLocks noChangeAspect="1"/>
          </p:cNvPicPr>
          <p:nvPr/>
        </p:nvPicPr>
        <p:blipFill>
          <a:blip r:embed="rId2"/>
          <a:stretch>
            <a:fillRect/>
          </a:stretch>
        </p:blipFill>
        <p:spPr>
          <a:xfrm>
            <a:off x="73320" y="85240"/>
            <a:ext cx="9053345" cy="6706181"/>
          </a:xfrm>
          <a:prstGeom prst="rect">
            <a:avLst/>
          </a:prstGeom>
        </p:spPr>
      </p:pic>
      <p:sp>
        <p:nvSpPr>
          <p:cNvPr id="3" name="TextBox 2">
            <a:extLst>
              <a:ext uri="{FF2B5EF4-FFF2-40B4-BE49-F238E27FC236}">
                <a16:creationId xmlns:a16="http://schemas.microsoft.com/office/drawing/2014/main" id="{2603C320-4A7F-4842-B4B2-C5CA5953308A}"/>
              </a:ext>
            </a:extLst>
          </p:cNvPr>
          <p:cNvSpPr txBox="1"/>
          <p:nvPr/>
        </p:nvSpPr>
        <p:spPr>
          <a:xfrm>
            <a:off x="7344459" y="6612940"/>
            <a:ext cx="1789264" cy="189066"/>
          </a:xfrm>
          <a:prstGeom prst="rect">
            <a:avLst/>
          </a:prstGeom>
          <a:noFill/>
        </p:spPr>
        <p:txBody>
          <a:bodyPr wrap="square" rtlCol="0">
            <a:spAutoFit/>
          </a:bodyPr>
          <a:lstStyle/>
          <a:p>
            <a:r>
              <a:rPr lang="en-US" sz="600" dirty="0">
                <a:latin typeface="Century Gothic" panose="020B0502020202020204" pitchFamily="34" charset="0"/>
              </a:rPr>
              <a:t>©Melissa Johnson   www.Marvel</a:t>
            </a:r>
            <a:r>
              <a:rPr lang="en-US" sz="100" dirty="0">
                <a:latin typeface="Century Gothic" panose="020B0502020202020204" pitchFamily="34" charset="0"/>
              </a:rPr>
              <a:t> </a:t>
            </a:r>
            <a:r>
              <a:rPr lang="en-US" sz="600" dirty="0">
                <a:latin typeface="Century Gothic" panose="020B0502020202020204" pitchFamily="34" charset="0"/>
              </a:rPr>
              <a:t>Math.com</a:t>
            </a:r>
          </a:p>
        </p:txBody>
      </p:sp>
      <p:sp>
        <p:nvSpPr>
          <p:cNvPr id="5" name="TextBox 4">
            <a:extLst>
              <a:ext uri="{FF2B5EF4-FFF2-40B4-BE49-F238E27FC236}">
                <a16:creationId xmlns:a16="http://schemas.microsoft.com/office/drawing/2014/main" id="{D912F421-122A-4771-BEFA-ED8650094250}"/>
              </a:ext>
            </a:extLst>
          </p:cNvPr>
          <p:cNvSpPr txBox="1"/>
          <p:nvPr/>
        </p:nvSpPr>
        <p:spPr>
          <a:xfrm>
            <a:off x="402287" y="340428"/>
            <a:ext cx="8439437" cy="1077218"/>
          </a:xfrm>
          <a:prstGeom prst="rect">
            <a:avLst/>
          </a:prstGeom>
          <a:noFill/>
        </p:spPr>
        <p:txBody>
          <a:bodyPr wrap="square" rtlCol="0">
            <a:spAutoFit/>
          </a:bodyPr>
          <a:lstStyle/>
          <a:p>
            <a:r>
              <a:rPr lang="en-US" sz="3200" dirty="0">
                <a:latin typeface="Pond Free Me" pitchFamily="2" charset="0"/>
              </a:rPr>
              <a:t>Banks and Credit Unions both accept deposits and loan money.  How are they different?</a:t>
            </a:r>
          </a:p>
        </p:txBody>
      </p:sp>
      <p:sp>
        <p:nvSpPr>
          <p:cNvPr id="14" name="TextBox 13">
            <a:extLst>
              <a:ext uri="{FF2B5EF4-FFF2-40B4-BE49-F238E27FC236}">
                <a16:creationId xmlns:a16="http://schemas.microsoft.com/office/drawing/2014/main" id="{B4A0A454-4B3D-4CE8-8D19-3F7EBCFFC2EF}"/>
              </a:ext>
            </a:extLst>
          </p:cNvPr>
          <p:cNvSpPr txBox="1"/>
          <p:nvPr/>
        </p:nvSpPr>
        <p:spPr>
          <a:xfrm>
            <a:off x="1323587" y="4131823"/>
            <a:ext cx="1985330" cy="369332"/>
          </a:xfrm>
          <a:prstGeom prst="rect">
            <a:avLst/>
          </a:prstGeom>
          <a:noFill/>
        </p:spPr>
        <p:txBody>
          <a:bodyPr wrap="square" rtlCol="0">
            <a:spAutoFit/>
          </a:bodyPr>
          <a:lstStyle/>
          <a:p>
            <a:pPr algn="ctr"/>
            <a:r>
              <a:rPr lang="en-US" dirty="0">
                <a:latin typeface="KG Red Hands" panose="02000505000000020004" pitchFamily="2" charset="0"/>
              </a:rPr>
              <a:t>Credit Union</a:t>
            </a:r>
          </a:p>
        </p:txBody>
      </p:sp>
      <p:sp>
        <p:nvSpPr>
          <p:cNvPr id="15" name="TextBox 14">
            <a:extLst>
              <a:ext uri="{FF2B5EF4-FFF2-40B4-BE49-F238E27FC236}">
                <a16:creationId xmlns:a16="http://schemas.microsoft.com/office/drawing/2014/main" id="{EAAAA9C0-09FB-4422-8E8F-FA5349286F9A}"/>
              </a:ext>
            </a:extLst>
          </p:cNvPr>
          <p:cNvSpPr txBox="1"/>
          <p:nvPr/>
        </p:nvSpPr>
        <p:spPr>
          <a:xfrm>
            <a:off x="5441702" y="4131823"/>
            <a:ext cx="1985330" cy="369332"/>
          </a:xfrm>
          <a:prstGeom prst="rect">
            <a:avLst/>
          </a:prstGeom>
          <a:noFill/>
        </p:spPr>
        <p:txBody>
          <a:bodyPr wrap="square" rtlCol="0">
            <a:spAutoFit/>
          </a:bodyPr>
          <a:lstStyle/>
          <a:p>
            <a:pPr algn="ctr"/>
            <a:r>
              <a:rPr lang="en-US" dirty="0">
                <a:latin typeface="KG Red Hands" panose="02000505000000020004" pitchFamily="2" charset="0"/>
              </a:rPr>
              <a:t>Bank</a:t>
            </a:r>
          </a:p>
        </p:txBody>
      </p:sp>
      <p:sp>
        <p:nvSpPr>
          <p:cNvPr id="16" name="TextBox 15">
            <a:extLst>
              <a:ext uri="{FF2B5EF4-FFF2-40B4-BE49-F238E27FC236}">
                <a16:creationId xmlns:a16="http://schemas.microsoft.com/office/drawing/2014/main" id="{4F9DCA32-EECC-4061-AD7F-0E1BAE590085}"/>
              </a:ext>
            </a:extLst>
          </p:cNvPr>
          <p:cNvSpPr txBox="1"/>
          <p:nvPr/>
        </p:nvSpPr>
        <p:spPr>
          <a:xfrm>
            <a:off x="279919" y="4504249"/>
            <a:ext cx="3900685" cy="1938992"/>
          </a:xfrm>
          <a:prstGeom prst="rect">
            <a:avLst/>
          </a:prstGeom>
          <a:noFill/>
        </p:spPr>
        <p:txBody>
          <a:bodyPr wrap="square" rtlCol="0">
            <a:spAutoFit/>
          </a:bodyPr>
          <a:lstStyle/>
          <a:p>
            <a:pPr algn="ctr"/>
            <a:r>
              <a:rPr lang="en-US" sz="2400" dirty="0">
                <a:latin typeface="Pond Free Me" pitchFamily="2" charset="0"/>
              </a:rPr>
              <a:t>Credit unions are non-profit organizations.  Most of the time they charge less interest on loans and pay better interest on deposits.</a:t>
            </a:r>
          </a:p>
        </p:txBody>
      </p:sp>
      <p:sp>
        <p:nvSpPr>
          <p:cNvPr id="20" name="TextBox 19">
            <a:extLst>
              <a:ext uri="{FF2B5EF4-FFF2-40B4-BE49-F238E27FC236}">
                <a16:creationId xmlns:a16="http://schemas.microsoft.com/office/drawing/2014/main" id="{24EAFBFD-225D-4EF2-8CEE-4062F6C751CA}"/>
              </a:ext>
            </a:extLst>
          </p:cNvPr>
          <p:cNvSpPr txBox="1"/>
          <p:nvPr/>
        </p:nvSpPr>
        <p:spPr>
          <a:xfrm>
            <a:off x="4380272" y="4504249"/>
            <a:ext cx="4292410" cy="1569660"/>
          </a:xfrm>
          <a:prstGeom prst="rect">
            <a:avLst/>
          </a:prstGeom>
          <a:noFill/>
        </p:spPr>
        <p:txBody>
          <a:bodyPr wrap="square" rtlCol="0">
            <a:spAutoFit/>
          </a:bodyPr>
          <a:lstStyle/>
          <a:p>
            <a:pPr algn="ctr"/>
            <a:r>
              <a:rPr lang="en-US" sz="2400" dirty="0">
                <a:latin typeface="Pond Free Me" pitchFamily="2" charset="0"/>
              </a:rPr>
              <a:t>Banks are for profit businesses.  Most of the time they charge more interest on loans and pay less interest on deposits.</a:t>
            </a:r>
          </a:p>
        </p:txBody>
      </p:sp>
    </p:spTree>
    <p:extLst>
      <p:ext uri="{BB962C8B-B14F-4D97-AF65-F5344CB8AC3E}">
        <p14:creationId xmlns:p14="http://schemas.microsoft.com/office/powerpoint/2010/main" val="242360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31873E-F348-4275-AE63-806EC6C6D0F5}"/>
              </a:ext>
            </a:extLst>
          </p:cNvPr>
          <p:cNvPicPr>
            <a:picLocks noChangeAspect="1"/>
          </p:cNvPicPr>
          <p:nvPr/>
        </p:nvPicPr>
        <p:blipFill>
          <a:blip r:embed="rId2"/>
          <a:stretch>
            <a:fillRect/>
          </a:stretch>
        </p:blipFill>
        <p:spPr>
          <a:xfrm>
            <a:off x="52252" y="48457"/>
            <a:ext cx="9300754" cy="6744119"/>
          </a:xfrm>
          <a:prstGeom prst="rect">
            <a:avLst/>
          </a:prstGeom>
        </p:spPr>
      </p:pic>
      <p:sp>
        <p:nvSpPr>
          <p:cNvPr id="3" name="TextBox 2">
            <a:extLst>
              <a:ext uri="{FF2B5EF4-FFF2-40B4-BE49-F238E27FC236}">
                <a16:creationId xmlns:a16="http://schemas.microsoft.com/office/drawing/2014/main" id="{2603C320-4A7F-4842-B4B2-C5CA5953308A}"/>
              </a:ext>
            </a:extLst>
          </p:cNvPr>
          <p:cNvSpPr txBox="1"/>
          <p:nvPr/>
        </p:nvSpPr>
        <p:spPr>
          <a:xfrm>
            <a:off x="7344459" y="6612940"/>
            <a:ext cx="1789264" cy="189066"/>
          </a:xfrm>
          <a:prstGeom prst="rect">
            <a:avLst/>
          </a:prstGeom>
          <a:noFill/>
        </p:spPr>
        <p:txBody>
          <a:bodyPr wrap="square" rtlCol="0">
            <a:spAutoFit/>
          </a:bodyPr>
          <a:lstStyle/>
          <a:p>
            <a:r>
              <a:rPr lang="en-US" sz="600" dirty="0">
                <a:latin typeface="Century Gothic" panose="020B0502020202020204" pitchFamily="34" charset="0"/>
              </a:rPr>
              <a:t>©Melissa Johnson   www.Marvel</a:t>
            </a:r>
            <a:r>
              <a:rPr lang="en-US" sz="100" dirty="0">
                <a:latin typeface="Century Gothic" panose="020B0502020202020204" pitchFamily="34" charset="0"/>
              </a:rPr>
              <a:t> </a:t>
            </a:r>
            <a:r>
              <a:rPr lang="en-US" sz="600" dirty="0">
                <a:latin typeface="Century Gothic" panose="020B0502020202020204" pitchFamily="34" charset="0"/>
              </a:rPr>
              <a:t>Math.com</a:t>
            </a:r>
          </a:p>
        </p:txBody>
      </p:sp>
      <p:sp>
        <p:nvSpPr>
          <p:cNvPr id="14" name="TextBox 13">
            <a:extLst>
              <a:ext uri="{FF2B5EF4-FFF2-40B4-BE49-F238E27FC236}">
                <a16:creationId xmlns:a16="http://schemas.microsoft.com/office/drawing/2014/main" id="{B4A0A454-4B3D-4CE8-8D19-3F7EBCFFC2EF}"/>
              </a:ext>
            </a:extLst>
          </p:cNvPr>
          <p:cNvSpPr txBox="1"/>
          <p:nvPr/>
        </p:nvSpPr>
        <p:spPr>
          <a:xfrm>
            <a:off x="725014" y="4307173"/>
            <a:ext cx="1985330" cy="369332"/>
          </a:xfrm>
          <a:prstGeom prst="rect">
            <a:avLst/>
          </a:prstGeom>
          <a:noFill/>
        </p:spPr>
        <p:txBody>
          <a:bodyPr wrap="square" rtlCol="0">
            <a:spAutoFit/>
          </a:bodyPr>
          <a:lstStyle/>
          <a:p>
            <a:pPr algn="ctr"/>
            <a:r>
              <a:rPr lang="en-US" dirty="0">
                <a:latin typeface="KG Red Hands" panose="02000505000000020004" pitchFamily="2" charset="0"/>
              </a:rPr>
              <a:t>Credit Union</a:t>
            </a:r>
          </a:p>
        </p:txBody>
      </p:sp>
      <p:sp>
        <p:nvSpPr>
          <p:cNvPr id="15" name="TextBox 14">
            <a:extLst>
              <a:ext uri="{FF2B5EF4-FFF2-40B4-BE49-F238E27FC236}">
                <a16:creationId xmlns:a16="http://schemas.microsoft.com/office/drawing/2014/main" id="{EAAAA9C0-09FB-4422-8E8F-FA5349286F9A}"/>
              </a:ext>
            </a:extLst>
          </p:cNvPr>
          <p:cNvSpPr txBox="1"/>
          <p:nvPr/>
        </p:nvSpPr>
        <p:spPr>
          <a:xfrm>
            <a:off x="6211517" y="4283933"/>
            <a:ext cx="1985330" cy="369332"/>
          </a:xfrm>
          <a:prstGeom prst="rect">
            <a:avLst/>
          </a:prstGeom>
          <a:noFill/>
        </p:spPr>
        <p:txBody>
          <a:bodyPr wrap="square" rtlCol="0">
            <a:spAutoFit/>
          </a:bodyPr>
          <a:lstStyle/>
          <a:p>
            <a:pPr algn="ctr"/>
            <a:r>
              <a:rPr lang="en-US" dirty="0">
                <a:latin typeface="KG Red Hands" panose="02000505000000020004" pitchFamily="2" charset="0"/>
              </a:rPr>
              <a:t>Bank</a:t>
            </a:r>
          </a:p>
        </p:txBody>
      </p:sp>
      <p:sp>
        <p:nvSpPr>
          <p:cNvPr id="16" name="TextBox 15">
            <a:extLst>
              <a:ext uri="{FF2B5EF4-FFF2-40B4-BE49-F238E27FC236}">
                <a16:creationId xmlns:a16="http://schemas.microsoft.com/office/drawing/2014/main" id="{4F9DCA32-EECC-4061-AD7F-0E1BAE590085}"/>
              </a:ext>
            </a:extLst>
          </p:cNvPr>
          <p:cNvSpPr txBox="1"/>
          <p:nvPr/>
        </p:nvSpPr>
        <p:spPr>
          <a:xfrm>
            <a:off x="711951" y="2796233"/>
            <a:ext cx="1985330" cy="1200329"/>
          </a:xfrm>
          <a:prstGeom prst="rect">
            <a:avLst/>
          </a:prstGeom>
          <a:solidFill>
            <a:schemeClr val="bg1"/>
          </a:solidFill>
          <a:ln>
            <a:solidFill>
              <a:schemeClr val="tx1"/>
            </a:solidFill>
          </a:ln>
        </p:spPr>
        <p:txBody>
          <a:bodyPr wrap="square" rtlCol="0">
            <a:spAutoFit/>
          </a:bodyPr>
          <a:lstStyle/>
          <a:p>
            <a:pPr algn="ctr"/>
            <a:r>
              <a:rPr lang="en-US" sz="2400" dirty="0">
                <a:latin typeface="Pond Free Me" pitchFamily="2" charset="0"/>
              </a:rPr>
              <a:t>Car Loan: 3</a:t>
            </a:r>
            <a:r>
              <a:rPr lang="en-US" sz="2400" dirty="0">
                <a:latin typeface="Century Gothic" panose="020B0502020202020204" pitchFamily="34" charset="0"/>
              </a:rPr>
              <a:t>.</a:t>
            </a:r>
            <a:r>
              <a:rPr lang="en-US" sz="2400" dirty="0">
                <a:latin typeface="Pond Free Me" pitchFamily="2" charset="0"/>
              </a:rPr>
              <a:t>5% interest charged</a:t>
            </a:r>
          </a:p>
        </p:txBody>
      </p:sp>
      <p:sp>
        <p:nvSpPr>
          <p:cNvPr id="18" name="TextBox 17">
            <a:extLst>
              <a:ext uri="{FF2B5EF4-FFF2-40B4-BE49-F238E27FC236}">
                <a16:creationId xmlns:a16="http://schemas.microsoft.com/office/drawing/2014/main" id="{F20B648B-FEB9-4F05-B969-3C2D272A65A9}"/>
              </a:ext>
            </a:extLst>
          </p:cNvPr>
          <p:cNvSpPr txBox="1"/>
          <p:nvPr/>
        </p:nvSpPr>
        <p:spPr>
          <a:xfrm>
            <a:off x="352281" y="4700731"/>
            <a:ext cx="3586707" cy="1418786"/>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Loan Amount: $25,000</a:t>
            </a:r>
          </a:p>
          <a:p>
            <a:pPr>
              <a:lnSpc>
                <a:spcPct val="150000"/>
              </a:lnSpc>
            </a:pPr>
            <a:r>
              <a:rPr lang="en-US" sz="2000" dirty="0">
                <a:latin typeface="Century Gothic" panose="020B0502020202020204" pitchFamily="34" charset="0"/>
              </a:rPr>
              <a:t>Total Interest: $2,287.62</a:t>
            </a:r>
          </a:p>
          <a:p>
            <a:pPr>
              <a:lnSpc>
                <a:spcPct val="150000"/>
              </a:lnSpc>
            </a:pPr>
            <a:r>
              <a:rPr lang="en-US" sz="2000" dirty="0">
                <a:latin typeface="Century Gothic" panose="020B0502020202020204" pitchFamily="34" charset="0"/>
              </a:rPr>
              <a:t>Total Ed will pay: $27,287.62</a:t>
            </a:r>
          </a:p>
        </p:txBody>
      </p:sp>
      <p:sp>
        <p:nvSpPr>
          <p:cNvPr id="19" name="TextBox 18">
            <a:extLst>
              <a:ext uri="{FF2B5EF4-FFF2-40B4-BE49-F238E27FC236}">
                <a16:creationId xmlns:a16="http://schemas.microsoft.com/office/drawing/2014/main" id="{0C50FD51-2EAC-4BF8-8603-07854550840F}"/>
              </a:ext>
            </a:extLst>
          </p:cNvPr>
          <p:cNvSpPr txBox="1"/>
          <p:nvPr/>
        </p:nvSpPr>
        <p:spPr>
          <a:xfrm>
            <a:off x="5060170" y="4700731"/>
            <a:ext cx="3586707" cy="1418786"/>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Loan Amount: $25,000</a:t>
            </a:r>
          </a:p>
          <a:p>
            <a:pPr>
              <a:lnSpc>
                <a:spcPct val="150000"/>
              </a:lnSpc>
            </a:pPr>
            <a:r>
              <a:rPr lang="en-US" sz="2000" dirty="0">
                <a:latin typeface="Century Gothic" panose="020B0502020202020204" pitchFamily="34" charset="0"/>
              </a:rPr>
              <a:t>Total Interest: $2,760.37</a:t>
            </a:r>
          </a:p>
          <a:p>
            <a:pPr>
              <a:lnSpc>
                <a:spcPct val="150000"/>
              </a:lnSpc>
            </a:pPr>
            <a:r>
              <a:rPr lang="en-US" sz="2000" dirty="0">
                <a:latin typeface="Century Gothic" panose="020B0502020202020204" pitchFamily="34" charset="0"/>
              </a:rPr>
              <a:t>Total Ed will pay: $27,760.37</a:t>
            </a:r>
          </a:p>
        </p:txBody>
      </p:sp>
      <p:sp>
        <p:nvSpPr>
          <p:cNvPr id="20" name="TextBox 19">
            <a:extLst>
              <a:ext uri="{FF2B5EF4-FFF2-40B4-BE49-F238E27FC236}">
                <a16:creationId xmlns:a16="http://schemas.microsoft.com/office/drawing/2014/main" id="{837DD040-34B6-4760-8564-970215AFC1E2}"/>
              </a:ext>
            </a:extLst>
          </p:cNvPr>
          <p:cNvSpPr txBox="1"/>
          <p:nvPr/>
        </p:nvSpPr>
        <p:spPr>
          <a:xfrm>
            <a:off x="352281" y="184637"/>
            <a:ext cx="8439437" cy="1569660"/>
          </a:xfrm>
          <a:prstGeom prst="rect">
            <a:avLst/>
          </a:prstGeom>
          <a:noFill/>
        </p:spPr>
        <p:txBody>
          <a:bodyPr wrap="square" rtlCol="0">
            <a:spAutoFit/>
          </a:bodyPr>
          <a:lstStyle/>
          <a:p>
            <a:r>
              <a:rPr lang="en-US" sz="3200" dirty="0">
                <a:latin typeface="Pond Free Me" pitchFamily="2" charset="0"/>
              </a:rPr>
              <a:t>Ed wants to take out a loan for $25,000 to buy a Jeep.  He went to a credit union and a bank to find out how much he would pay in interest.</a:t>
            </a:r>
          </a:p>
        </p:txBody>
      </p:sp>
      <p:sp>
        <p:nvSpPr>
          <p:cNvPr id="17" name="TextBox 16">
            <a:extLst>
              <a:ext uri="{FF2B5EF4-FFF2-40B4-BE49-F238E27FC236}">
                <a16:creationId xmlns:a16="http://schemas.microsoft.com/office/drawing/2014/main" id="{2C5405A0-2416-47DF-B18D-5042849C53BC}"/>
              </a:ext>
            </a:extLst>
          </p:cNvPr>
          <p:cNvSpPr txBox="1"/>
          <p:nvPr/>
        </p:nvSpPr>
        <p:spPr>
          <a:xfrm>
            <a:off x="6224580" y="2748802"/>
            <a:ext cx="1985330" cy="1200329"/>
          </a:xfrm>
          <a:prstGeom prst="rect">
            <a:avLst/>
          </a:prstGeom>
          <a:solidFill>
            <a:schemeClr val="bg1"/>
          </a:solidFill>
          <a:ln>
            <a:solidFill>
              <a:schemeClr val="tx1"/>
            </a:solidFill>
          </a:ln>
        </p:spPr>
        <p:txBody>
          <a:bodyPr wrap="square" rtlCol="0">
            <a:spAutoFit/>
          </a:bodyPr>
          <a:lstStyle/>
          <a:p>
            <a:pPr algn="ctr"/>
            <a:r>
              <a:rPr lang="en-US" sz="2400" dirty="0">
                <a:latin typeface="Pond Free Me" pitchFamily="2" charset="0"/>
              </a:rPr>
              <a:t>Car Loan: </a:t>
            </a:r>
          </a:p>
          <a:p>
            <a:pPr algn="ctr"/>
            <a:r>
              <a:rPr lang="en-US" sz="2400" dirty="0">
                <a:latin typeface="Pond Free Me" pitchFamily="2" charset="0"/>
              </a:rPr>
              <a:t>4</a:t>
            </a:r>
            <a:r>
              <a:rPr lang="en-US" sz="2400" dirty="0">
                <a:latin typeface="Century Gothic" panose="020B0502020202020204" pitchFamily="34" charset="0"/>
              </a:rPr>
              <a:t>.</a:t>
            </a:r>
            <a:r>
              <a:rPr lang="en-US" sz="2400" dirty="0">
                <a:latin typeface="Pond Free Me" pitchFamily="2" charset="0"/>
              </a:rPr>
              <a:t>2% interest charged</a:t>
            </a:r>
          </a:p>
        </p:txBody>
      </p:sp>
      <p:sp>
        <p:nvSpPr>
          <p:cNvPr id="23" name="TextBox 22">
            <a:extLst>
              <a:ext uri="{FF2B5EF4-FFF2-40B4-BE49-F238E27FC236}">
                <a16:creationId xmlns:a16="http://schemas.microsoft.com/office/drawing/2014/main" id="{B6F5D313-0AD1-4E19-82B2-C7B3415F00E0}"/>
              </a:ext>
            </a:extLst>
          </p:cNvPr>
          <p:cNvSpPr txBox="1"/>
          <p:nvPr/>
        </p:nvSpPr>
        <p:spPr>
          <a:xfrm>
            <a:off x="52252" y="6310754"/>
            <a:ext cx="7303519" cy="430887"/>
          </a:xfrm>
          <a:prstGeom prst="rect">
            <a:avLst/>
          </a:prstGeom>
          <a:noFill/>
        </p:spPr>
        <p:txBody>
          <a:bodyPr wrap="square" rtlCol="0">
            <a:spAutoFit/>
          </a:bodyPr>
          <a:lstStyle/>
          <a:p>
            <a:r>
              <a:rPr lang="en-US" sz="1100" dirty="0"/>
              <a:t>*Please note that these are sample rates and that actual rates vary greatly based on borrower’s credit score, whether the car is new or used and if the car is purchased from a dealer or private owner. The interest paid is compounded for a 5 year loan.</a:t>
            </a:r>
          </a:p>
        </p:txBody>
      </p:sp>
    </p:spTree>
    <p:extLst>
      <p:ext uri="{BB962C8B-B14F-4D97-AF65-F5344CB8AC3E}">
        <p14:creationId xmlns:p14="http://schemas.microsoft.com/office/powerpoint/2010/main" val="144882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ircle(ou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ou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1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461</TotalTime>
  <Words>636</Words>
  <Application>Microsoft Office PowerPoint</Application>
  <PresentationFormat>On-screen Show (4:3)</PresentationFormat>
  <Paragraphs>84</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Century Gothic</vt:lpstr>
      <vt:lpstr>KG Red Hands</vt:lpstr>
      <vt:lpstr>Pond Free 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Johnson</dc:creator>
  <cp:lastModifiedBy>Ashlee DeDuijtsche</cp:lastModifiedBy>
  <cp:revision>27</cp:revision>
  <dcterms:created xsi:type="dcterms:W3CDTF">2019-04-09T16:46:45Z</dcterms:created>
  <dcterms:modified xsi:type="dcterms:W3CDTF">2024-05-20T12:17:11Z</dcterms:modified>
</cp:coreProperties>
</file>