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385" r:id="rId3"/>
    <p:sldId id="386" r:id="rId4"/>
    <p:sldId id="387" r:id="rId5"/>
    <p:sldId id="388" r:id="rId6"/>
    <p:sldId id="389" r:id="rId7"/>
    <p:sldId id="390" r:id="rId8"/>
    <p:sldId id="394" r:id="rId9"/>
    <p:sldId id="391" r:id="rId10"/>
    <p:sldId id="392" r:id="rId11"/>
    <p:sldId id="393" r:id="rId12"/>
    <p:sldId id="395" r:id="rId13"/>
    <p:sldId id="397" r:id="rId14"/>
    <p:sldId id="396" r:id="rId15"/>
    <p:sldId id="398" r:id="rId16"/>
    <p:sldId id="399" r:id="rId17"/>
    <p:sldId id="400" r:id="rId18"/>
    <p:sldId id="402" r:id="rId19"/>
    <p:sldId id="403" r:id="rId20"/>
    <p:sldId id="401" r:id="rId21"/>
    <p:sldId id="404" r:id="rId22"/>
    <p:sldId id="405" r:id="rId23"/>
    <p:sldId id="40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B54A"/>
    <a:srgbClr val="66C6B8"/>
    <a:srgbClr val="64C9D0"/>
    <a:srgbClr val="FF7C80"/>
    <a:srgbClr val="CC99FF"/>
    <a:srgbClr val="6699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E0E14-B7FD-4E66-BA62-3A82741528C9}" v="4971" dt="2019-04-21T03:13:23.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6" autoAdjust="0"/>
    <p:restoredTop sz="94660"/>
  </p:normalViewPr>
  <p:slideViewPr>
    <p:cSldViewPr snapToGrid="0">
      <p:cViewPr varScale="1">
        <p:scale>
          <a:sx n="106" d="100"/>
          <a:sy n="106" d="100"/>
        </p:scale>
        <p:origin x="120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4785F5-488F-44EA-BABD-989EC6D17A2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267793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785F5-488F-44EA-BABD-989EC6D17A2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83967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785F5-488F-44EA-BABD-989EC6D17A2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91581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785F5-488F-44EA-BABD-989EC6D17A2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2186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4785F5-488F-44EA-BABD-989EC6D17A2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234242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4785F5-488F-44EA-BABD-989EC6D17A29}"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413765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4785F5-488F-44EA-BABD-989EC6D17A29}"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607247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4785F5-488F-44EA-BABD-989EC6D17A29}"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13411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785F5-488F-44EA-BABD-989EC6D17A29}"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251933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4785F5-488F-44EA-BABD-989EC6D17A29}"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12074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4785F5-488F-44EA-BABD-989EC6D17A29}"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295904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785F5-488F-44EA-BABD-989EC6D17A29}" type="datetimeFigureOut">
              <a:rPr lang="en-US" smtClean="0"/>
              <a:t>5/20/2024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82673-44C5-41A8-90DC-B0AEF9551FEE}" type="slidenum">
              <a:rPr lang="en-US" smtClean="0"/>
              <a:t>‹#›</a:t>
            </a:fld>
            <a:endParaRPr lang="en-US"/>
          </a:p>
        </p:txBody>
      </p:sp>
    </p:spTree>
    <p:extLst>
      <p:ext uri="{BB962C8B-B14F-4D97-AF65-F5344CB8AC3E}">
        <p14:creationId xmlns:p14="http://schemas.microsoft.com/office/powerpoint/2010/main" val="749125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19.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31.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19.svg"/><Relationship Id="rId12"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sv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33.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9.svg"/><Relationship Id="rId3" Type="http://schemas.openxmlformats.org/officeDocument/2006/relationships/image" Target="../media/image2.png"/><Relationship Id="rId7" Type="http://schemas.openxmlformats.org/officeDocument/2006/relationships/image" Target="../media/image19.svg"/><Relationship Id="rId12" Type="http://schemas.openxmlformats.org/officeDocument/2006/relationships/image" Target="../media/image28.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sv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33.sv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19.svg"/><Relationship Id="rId12"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sv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3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hyperlink" Target="https://research.capitaloneinvesting.com/research/main/findinvestments/what-if" TargetMode="External"/><Relationship Id="rId4" Type="http://schemas.openxmlformats.org/officeDocument/2006/relationships/hyperlink" Target="https://smartasset.com/checking-account/savings-calculator"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B82EF-1F70-4696-9D2B-511E71DEE02C}"/>
              </a:ext>
            </a:extLst>
          </p:cNvPr>
          <p:cNvPicPr>
            <a:picLocks noChangeAspect="1"/>
          </p:cNvPicPr>
          <p:nvPr/>
        </p:nvPicPr>
        <p:blipFill>
          <a:blip r:embed="rId2"/>
          <a:stretch>
            <a:fillRect/>
          </a:stretch>
        </p:blipFill>
        <p:spPr>
          <a:xfrm>
            <a:off x="78858" y="75909"/>
            <a:ext cx="8986283"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099466"/>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215851" y="152694"/>
            <a:ext cx="4484914" cy="830997"/>
          </a:xfrm>
          <a:prstGeom prst="rect">
            <a:avLst/>
          </a:prstGeom>
          <a:noFill/>
        </p:spPr>
        <p:txBody>
          <a:bodyPr wrap="square" rtlCol="0">
            <a:spAutoFit/>
          </a:bodyPr>
          <a:lstStyle/>
          <a:p>
            <a:r>
              <a:rPr lang="en-US" sz="4800" dirty="0">
                <a:latin typeface="Pond Free Me" pitchFamily="2" charset="0"/>
              </a:rPr>
              <a:t>What I Will Learn</a:t>
            </a:r>
          </a:p>
        </p:txBody>
      </p:sp>
      <p:sp>
        <p:nvSpPr>
          <p:cNvPr id="39" name="TextBox 38">
            <a:extLst>
              <a:ext uri="{FF2B5EF4-FFF2-40B4-BE49-F238E27FC236}">
                <a16:creationId xmlns:a16="http://schemas.microsoft.com/office/drawing/2014/main" id="{62645A12-EDBF-42CB-AD12-ED067AC2E4C7}"/>
              </a:ext>
            </a:extLst>
          </p:cNvPr>
          <p:cNvSpPr txBox="1"/>
          <p:nvPr/>
        </p:nvSpPr>
        <p:spPr>
          <a:xfrm>
            <a:off x="5736670" y="1859756"/>
            <a:ext cx="2771308" cy="461665"/>
          </a:xfrm>
          <a:prstGeom prst="rect">
            <a:avLst/>
          </a:prstGeom>
          <a:noFill/>
        </p:spPr>
        <p:txBody>
          <a:bodyPr wrap="square" rtlCol="0">
            <a:spAutoFit/>
          </a:bodyPr>
          <a:lstStyle/>
          <a:p>
            <a:pPr algn="ctr"/>
            <a:r>
              <a:rPr lang="en-US" sz="2400" dirty="0">
                <a:latin typeface="KG Red Hands" panose="02000505000000020004" pitchFamily="2" charset="0"/>
              </a:rPr>
              <a:t>TEKS 4.10C  </a:t>
            </a:r>
          </a:p>
        </p:txBody>
      </p:sp>
      <p:sp>
        <p:nvSpPr>
          <p:cNvPr id="40" name="TextBox 39">
            <a:extLst>
              <a:ext uri="{FF2B5EF4-FFF2-40B4-BE49-F238E27FC236}">
                <a16:creationId xmlns:a16="http://schemas.microsoft.com/office/drawing/2014/main" id="{E271F4E8-C5C7-418E-BF84-26B47895767D}"/>
              </a:ext>
            </a:extLst>
          </p:cNvPr>
          <p:cNvSpPr txBox="1"/>
          <p:nvPr/>
        </p:nvSpPr>
        <p:spPr>
          <a:xfrm>
            <a:off x="5895070" y="2417136"/>
            <a:ext cx="2867647" cy="2234377"/>
          </a:xfrm>
          <a:prstGeom prst="rect">
            <a:avLst/>
          </a:prstGeom>
          <a:noFill/>
        </p:spPr>
        <p:txBody>
          <a:bodyPr wrap="square" rtlCol="0">
            <a:spAutoFit/>
          </a:bodyPr>
          <a:lstStyle/>
          <a:p>
            <a:r>
              <a:rPr lang="en-US" sz="2800" dirty="0">
                <a:latin typeface="Pond Free Me" pitchFamily="2" charset="0"/>
              </a:rPr>
              <a:t>I will learn the advantages and disadvantages of various savings options.</a:t>
            </a:r>
          </a:p>
        </p:txBody>
      </p:sp>
    </p:spTree>
    <p:extLst>
      <p:ext uri="{BB962C8B-B14F-4D97-AF65-F5344CB8AC3E}">
        <p14:creationId xmlns:p14="http://schemas.microsoft.com/office/powerpoint/2010/main" val="73629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9BE9C2-BF19-49BD-B44E-9459C65C00B4}"/>
              </a:ext>
            </a:extLst>
          </p:cNvPr>
          <p:cNvPicPr>
            <a:picLocks noChangeAspect="1"/>
          </p:cNvPicPr>
          <p:nvPr/>
        </p:nvPicPr>
        <p:blipFill>
          <a:blip r:embed="rId2"/>
          <a:stretch>
            <a:fillRect/>
          </a:stretch>
        </p:blipFill>
        <p:spPr>
          <a:xfrm>
            <a:off x="39231" y="75909"/>
            <a:ext cx="9065538"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2" name="TextBox 1">
            <a:extLst>
              <a:ext uri="{FF2B5EF4-FFF2-40B4-BE49-F238E27FC236}">
                <a16:creationId xmlns:a16="http://schemas.microsoft.com/office/drawing/2014/main" id="{ED223FAC-F56E-4112-9408-A7B299D3F8E2}"/>
              </a:ext>
            </a:extLst>
          </p:cNvPr>
          <p:cNvSpPr txBox="1"/>
          <p:nvPr/>
        </p:nvSpPr>
        <p:spPr>
          <a:xfrm>
            <a:off x="1866847" y="204942"/>
            <a:ext cx="3577024" cy="707886"/>
          </a:xfrm>
          <a:prstGeom prst="rect">
            <a:avLst/>
          </a:prstGeom>
          <a:noFill/>
        </p:spPr>
        <p:txBody>
          <a:bodyPr wrap="square" rtlCol="0">
            <a:spAutoFit/>
          </a:bodyPr>
          <a:lstStyle/>
          <a:p>
            <a:r>
              <a:rPr lang="en-US" sz="4000" dirty="0">
                <a:latin typeface="Pond Free Me" pitchFamily="2" charset="0"/>
              </a:rPr>
              <a:t>Meet Jasmine</a:t>
            </a:r>
          </a:p>
        </p:txBody>
      </p:sp>
      <p:sp>
        <p:nvSpPr>
          <p:cNvPr id="40" name="TextBox 39">
            <a:extLst>
              <a:ext uri="{FF2B5EF4-FFF2-40B4-BE49-F238E27FC236}">
                <a16:creationId xmlns:a16="http://schemas.microsoft.com/office/drawing/2014/main" id="{E271F4E8-C5C7-418E-BF84-26B47895767D}"/>
              </a:ext>
            </a:extLst>
          </p:cNvPr>
          <p:cNvSpPr txBox="1"/>
          <p:nvPr/>
        </p:nvSpPr>
        <p:spPr>
          <a:xfrm>
            <a:off x="327855" y="948621"/>
            <a:ext cx="5902668" cy="1938992"/>
          </a:xfrm>
          <a:prstGeom prst="rect">
            <a:avLst/>
          </a:prstGeom>
          <a:noFill/>
        </p:spPr>
        <p:txBody>
          <a:bodyPr wrap="square" rtlCol="0">
            <a:spAutoFit/>
          </a:bodyPr>
          <a:lstStyle/>
          <a:p>
            <a:r>
              <a:rPr lang="en-US" sz="3000" dirty="0">
                <a:latin typeface="Pond Free Me" pitchFamily="2" charset="0"/>
              </a:rPr>
              <a:t>Jasmine is 1 1 years old.  She has $5,000 saved for college.  She plans to start withdrawing money when she turns 18.  </a:t>
            </a:r>
          </a:p>
        </p:txBody>
      </p:sp>
      <p:sp>
        <p:nvSpPr>
          <p:cNvPr id="24" name="TextBox 23">
            <a:extLst>
              <a:ext uri="{FF2B5EF4-FFF2-40B4-BE49-F238E27FC236}">
                <a16:creationId xmlns:a16="http://schemas.microsoft.com/office/drawing/2014/main" id="{F393E407-8897-4555-82D0-2D58667EA3C5}"/>
              </a:ext>
            </a:extLst>
          </p:cNvPr>
          <p:cNvSpPr txBox="1"/>
          <p:nvPr/>
        </p:nvSpPr>
        <p:spPr>
          <a:xfrm>
            <a:off x="320981" y="3145161"/>
            <a:ext cx="8490078" cy="553998"/>
          </a:xfrm>
          <a:prstGeom prst="rect">
            <a:avLst/>
          </a:prstGeom>
          <a:noFill/>
        </p:spPr>
        <p:txBody>
          <a:bodyPr wrap="square" rtlCol="0">
            <a:spAutoFit/>
          </a:bodyPr>
          <a:lstStyle/>
          <a:p>
            <a:r>
              <a:rPr lang="en-US" sz="3000" dirty="0">
                <a:latin typeface="Pond Free Me" pitchFamily="2" charset="0"/>
              </a:rPr>
              <a:t>Which savings option is better for Jasmine?</a:t>
            </a:r>
          </a:p>
        </p:txBody>
      </p:sp>
      <p:grpSp>
        <p:nvGrpSpPr>
          <p:cNvPr id="14" name="Group 13">
            <a:extLst>
              <a:ext uri="{FF2B5EF4-FFF2-40B4-BE49-F238E27FC236}">
                <a16:creationId xmlns:a16="http://schemas.microsoft.com/office/drawing/2014/main" id="{74D60BEB-B97D-4067-A1E6-34BD2E83A363}"/>
              </a:ext>
            </a:extLst>
          </p:cNvPr>
          <p:cNvGrpSpPr/>
          <p:nvPr/>
        </p:nvGrpSpPr>
        <p:grpSpPr>
          <a:xfrm>
            <a:off x="5097018" y="3956707"/>
            <a:ext cx="2788272" cy="646332"/>
            <a:chOff x="594292" y="2835379"/>
            <a:chExt cx="2788272" cy="646332"/>
          </a:xfrm>
        </p:grpSpPr>
        <p:sp>
          <p:nvSpPr>
            <p:cNvPr id="15" name="TextBox 14">
              <a:extLst>
                <a:ext uri="{FF2B5EF4-FFF2-40B4-BE49-F238E27FC236}">
                  <a16:creationId xmlns:a16="http://schemas.microsoft.com/office/drawing/2014/main" id="{67FCF3E9-D110-46C8-AB8C-D466277FEF03}"/>
                </a:ext>
              </a:extLst>
            </p:cNvPr>
            <p:cNvSpPr txBox="1"/>
            <p:nvPr/>
          </p:nvSpPr>
          <p:spPr>
            <a:xfrm>
              <a:off x="594292" y="2973879"/>
              <a:ext cx="2788272" cy="369332"/>
            </a:xfrm>
            <a:prstGeom prst="rect">
              <a:avLst/>
            </a:prstGeom>
            <a:noFill/>
          </p:spPr>
          <p:txBody>
            <a:bodyPr wrap="square" rtlCol="0">
              <a:spAutoFit/>
            </a:bodyPr>
            <a:lstStyle/>
            <a:p>
              <a:pPr algn="ctr"/>
              <a:r>
                <a:rPr lang="en-US" dirty="0">
                  <a:latin typeface="KG Red Hands" panose="02000505000000020004" pitchFamily="2" charset="0"/>
                </a:rPr>
                <a:t>7 year CD</a:t>
              </a:r>
            </a:p>
          </p:txBody>
        </p:sp>
        <p:pic>
          <p:nvPicPr>
            <p:cNvPr id="16" name="Graphic 15" descr="Hourglass">
              <a:extLst>
                <a:ext uri="{FF2B5EF4-FFF2-40B4-BE49-F238E27FC236}">
                  <a16:creationId xmlns:a16="http://schemas.microsoft.com/office/drawing/2014/main" id="{743A4E12-DC5D-44DA-9ACA-75143A32B5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292" y="2835379"/>
              <a:ext cx="646332" cy="646332"/>
            </a:xfrm>
            <a:prstGeom prst="rect">
              <a:avLst/>
            </a:prstGeom>
          </p:spPr>
        </p:pic>
      </p:grpSp>
      <p:sp>
        <p:nvSpPr>
          <p:cNvPr id="17" name="TextBox 16">
            <a:extLst>
              <a:ext uri="{FF2B5EF4-FFF2-40B4-BE49-F238E27FC236}">
                <a16:creationId xmlns:a16="http://schemas.microsoft.com/office/drawing/2014/main" id="{C2CC08C7-DF7C-455B-B024-05EDCE915DA7}"/>
              </a:ext>
            </a:extLst>
          </p:cNvPr>
          <p:cNvSpPr txBox="1"/>
          <p:nvPr/>
        </p:nvSpPr>
        <p:spPr>
          <a:xfrm>
            <a:off x="4280021" y="4635182"/>
            <a:ext cx="4226470" cy="1200329"/>
          </a:xfrm>
          <a:prstGeom prst="rect">
            <a:avLst/>
          </a:prstGeom>
          <a:noFill/>
        </p:spPr>
        <p:txBody>
          <a:bodyPr wrap="square" rtlCol="0">
            <a:spAutoFit/>
          </a:bodyPr>
          <a:lstStyle/>
          <a:p>
            <a:pPr algn="ctr"/>
            <a:r>
              <a:rPr lang="en-US" sz="2400" dirty="0">
                <a:latin typeface="Pond Free Me" pitchFamily="2" charset="0"/>
              </a:rPr>
              <a:t>3</a:t>
            </a:r>
            <a:r>
              <a:rPr lang="en-US" sz="2400" dirty="0">
                <a:latin typeface="Century Gothic" panose="020B0502020202020204" pitchFamily="34" charset="0"/>
              </a:rPr>
              <a:t>. </a:t>
            </a:r>
            <a:r>
              <a:rPr lang="en-US" sz="2400" dirty="0">
                <a:latin typeface="Pond Free Me" pitchFamily="2" charset="0"/>
              </a:rPr>
              <a:t>1 % Earned:</a:t>
            </a:r>
          </a:p>
          <a:p>
            <a:pPr algn="ctr"/>
            <a:r>
              <a:rPr lang="en-US" sz="2400" dirty="0">
                <a:latin typeface="Pond Free Me" pitchFamily="2" charset="0"/>
              </a:rPr>
              <a:t>$5,000 deposited will be worth </a:t>
            </a:r>
            <a:r>
              <a:rPr lang="en-US" sz="2400" dirty="0">
                <a:latin typeface="KG Red Hands" panose="02000505000000020004" pitchFamily="2" charset="0"/>
              </a:rPr>
              <a:t>$6,191.28 </a:t>
            </a:r>
            <a:r>
              <a:rPr lang="en-US" sz="2400" dirty="0">
                <a:latin typeface="Pond Free Me" pitchFamily="2" charset="0"/>
              </a:rPr>
              <a:t>in 7 years.</a:t>
            </a:r>
          </a:p>
        </p:txBody>
      </p:sp>
      <p:grpSp>
        <p:nvGrpSpPr>
          <p:cNvPr id="18" name="Group 17">
            <a:extLst>
              <a:ext uri="{FF2B5EF4-FFF2-40B4-BE49-F238E27FC236}">
                <a16:creationId xmlns:a16="http://schemas.microsoft.com/office/drawing/2014/main" id="{C44F0DE8-20C6-4FF2-A93E-67663AB8715D}"/>
              </a:ext>
            </a:extLst>
          </p:cNvPr>
          <p:cNvGrpSpPr/>
          <p:nvPr/>
        </p:nvGrpSpPr>
        <p:grpSpPr>
          <a:xfrm>
            <a:off x="543607" y="3937624"/>
            <a:ext cx="3205664" cy="646332"/>
            <a:chOff x="594292" y="2835379"/>
            <a:chExt cx="3205664" cy="646332"/>
          </a:xfrm>
        </p:grpSpPr>
        <p:sp>
          <p:nvSpPr>
            <p:cNvPr id="19" name="TextBox 18">
              <a:extLst>
                <a:ext uri="{FF2B5EF4-FFF2-40B4-BE49-F238E27FC236}">
                  <a16:creationId xmlns:a16="http://schemas.microsoft.com/office/drawing/2014/main" id="{EB366B18-4940-46BD-870D-042F06800D51}"/>
                </a:ext>
              </a:extLst>
            </p:cNvPr>
            <p:cNvSpPr txBox="1"/>
            <p:nvPr/>
          </p:nvSpPr>
          <p:spPr>
            <a:xfrm>
              <a:off x="1011684" y="2986195"/>
              <a:ext cx="2788272" cy="369332"/>
            </a:xfrm>
            <a:prstGeom prst="rect">
              <a:avLst/>
            </a:prstGeom>
            <a:noFill/>
          </p:spPr>
          <p:txBody>
            <a:bodyPr wrap="square" rtlCol="0">
              <a:spAutoFit/>
            </a:bodyPr>
            <a:lstStyle/>
            <a:p>
              <a:pPr algn="ctr"/>
              <a:r>
                <a:rPr lang="en-US" dirty="0">
                  <a:latin typeface="KG Red Hands" panose="02000505000000020004" pitchFamily="2" charset="0"/>
                </a:rPr>
                <a:t>Savings Account</a:t>
              </a:r>
            </a:p>
          </p:txBody>
        </p:sp>
        <p:pic>
          <p:nvPicPr>
            <p:cNvPr id="20" name="Graphic 19" descr="Money">
              <a:extLst>
                <a:ext uri="{FF2B5EF4-FFF2-40B4-BE49-F238E27FC236}">
                  <a16:creationId xmlns:a16="http://schemas.microsoft.com/office/drawing/2014/main" id="{2E3C8A4A-DCA8-4E35-AF47-994AC8EC76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4292" y="2835379"/>
              <a:ext cx="646332" cy="646332"/>
            </a:xfrm>
            <a:prstGeom prst="rect">
              <a:avLst/>
            </a:prstGeom>
          </p:spPr>
        </p:pic>
      </p:grpSp>
      <p:sp>
        <p:nvSpPr>
          <p:cNvPr id="22" name="TextBox 21">
            <a:extLst>
              <a:ext uri="{FF2B5EF4-FFF2-40B4-BE49-F238E27FC236}">
                <a16:creationId xmlns:a16="http://schemas.microsoft.com/office/drawing/2014/main" id="{C63D943C-272A-4B22-ACD2-D42819FFB628}"/>
              </a:ext>
            </a:extLst>
          </p:cNvPr>
          <p:cNvSpPr txBox="1"/>
          <p:nvPr/>
        </p:nvSpPr>
        <p:spPr>
          <a:xfrm>
            <a:off x="87086" y="4635182"/>
            <a:ext cx="4226470" cy="1200329"/>
          </a:xfrm>
          <a:prstGeom prst="rect">
            <a:avLst/>
          </a:prstGeom>
          <a:noFill/>
        </p:spPr>
        <p:txBody>
          <a:bodyPr wrap="square" rtlCol="0">
            <a:spAutoFit/>
          </a:bodyPr>
          <a:lstStyle/>
          <a:p>
            <a:pPr algn="ctr"/>
            <a:r>
              <a:rPr lang="en-US" sz="2400" dirty="0">
                <a:latin typeface="Pond Free Me" pitchFamily="2" charset="0"/>
              </a:rPr>
              <a:t>0</a:t>
            </a:r>
            <a:r>
              <a:rPr lang="en-US" sz="2400" dirty="0">
                <a:latin typeface="Century Gothic" panose="020B0502020202020204" pitchFamily="34" charset="0"/>
              </a:rPr>
              <a:t>.08</a:t>
            </a:r>
            <a:r>
              <a:rPr lang="en-US" sz="2400" dirty="0">
                <a:latin typeface="Pond Free Me" pitchFamily="2" charset="0"/>
              </a:rPr>
              <a:t> % Earned:</a:t>
            </a:r>
          </a:p>
          <a:p>
            <a:pPr algn="ctr"/>
            <a:r>
              <a:rPr lang="en-US" sz="2400" dirty="0">
                <a:latin typeface="Pond Free Me" pitchFamily="2" charset="0"/>
              </a:rPr>
              <a:t>$5,000 deposited will be worth </a:t>
            </a:r>
            <a:r>
              <a:rPr lang="en-US" sz="2400" dirty="0">
                <a:latin typeface="KG Red Hands" panose="02000505000000020004" pitchFamily="2" charset="0"/>
              </a:rPr>
              <a:t>$5,028.07 </a:t>
            </a:r>
            <a:r>
              <a:rPr lang="en-US" sz="2400" dirty="0">
                <a:latin typeface="Pond Free Me" pitchFamily="2" charset="0"/>
              </a:rPr>
              <a:t>in 7 years.</a:t>
            </a:r>
          </a:p>
        </p:txBody>
      </p:sp>
    </p:spTree>
    <p:extLst>
      <p:ext uri="{BB962C8B-B14F-4D97-AF65-F5344CB8AC3E}">
        <p14:creationId xmlns:p14="http://schemas.microsoft.com/office/powerpoint/2010/main" val="6622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14"/>
                                        </p:tgtEl>
                                      </p:cBhvr>
                                    </p:animEffect>
                                    <p:animScale>
                                      <p:cBhvr>
                                        <p:cTn id="31" dur="250" autoRev="1" fill="hold"/>
                                        <p:tgtEl>
                                          <p:spTgt spid="14"/>
                                        </p:tgtEl>
                                      </p:cBhvr>
                                      <p:by x="105000" y="105000"/>
                                    </p:animScale>
                                  </p:childTnLst>
                                </p:cTn>
                              </p:par>
                              <p:par>
                                <p:cTn id="32" presetID="26" presetClass="emph" presetSubtype="0" fill="hold" grpId="1" nodeType="withEffect">
                                  <p:stCondLst>
                                    <p:cond delay="0"/>
                                  </p:stCondLst>
                                  <p:childTnLst>
                                    <p:animEffect transition="out" filter="fade">
                                      <p:cBhvr>
                                        <p:cTn id="33" dur="500" tmFilter="0, 0; .2, .5; .8, .5; 1, 0"/>
                                        <p:tgtEl>
                                          <p:spTgt spid="17"/>
                                        </p:tgtEl>
                                      </p:cBhvr>
                                    </p:animEffect>
                                    <p:animScale>
                                      <p:cBhvr>
                                        <p:cTn id="34"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7" grpId="0"/>
      <p:bldP spid="17" grpId="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894C51-41BE-49AB-8E0A-472B3021D41C}"/>
              </a:ext>
            </a:extLst>
          </p:cNvPr>
          <p:cNvPicPr>
            <a:picLocks noChangeAspect="1"/>
          </p:cNvPicPr>
          <p:nvPr/>
        </p:nvPicPr>
        <p:blipFill>
          <a:blip r:embed="rId2"/>
          <a:stretch>
            <a:fillRect/>
          </a:stretch>
        </p:blipFill>
        <p:spPr>
          <a:xfrm>
            <a:off x="39231" y="75909"/>
            <a:ext cx="9065538"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2" name="TextBox 1">
            <a:extLst>
              <a:ext uri="{FF2B5EF4-FFF2-40B4-BE49-F238E27FC236}">
                <a16:creationId xmlns:a16="http://schemas.microsoft.com/office/drawing/2014/main" id="{ED223FAC-F56E-4112-9408-A7B299D3F8E2}"/>
              </a:ext>
            </a:extLst>
          </p:cNvPr>
          <p:cNvSpPr txBox="1"/>
          <p:nvPr/>
        </p:nvSpPr>
        <p:spPr>
          <a:xfrm>
            <a:off x="1866847" y="204942"/>
            <a:ext cx="3577024" cy="707886"/>
          </a:xfrm>
          <a:prstGeom prst="rect">
            <a:avLst/>
          </a:prstGeom>
          <a:noFill/>
        </p:spPr>
        <p:txBody>
          <a:bodyPr wrap="square" rtlCol="0">
            <a:spAutoFit/>
          </a:bodyPr>
          <a:lstStyle/>
          <a:p>
            <a:r>
              <a:rPr lang="en-US" sz="4000" dirty="0">
                <a:latin typeface="Pond Free Me" pitchFamily="2" charset="0"/>
              </a:rPr>
              <a:t>Meet Edgar</a:t>
            </a:r>
          </a:p>
        </p:txBody>
      </p:sp>
      <p:sp>
        <p:nvSpPr>
          <p:cNvPr id="40" name="TextBox 39">
            <a:extLst>
              <a:ext uri="{FF2B5EF4-FFF2-40B4-BE49-F238E27FC236}">
                <a16:creationId xmlns:a16="http://schemas.microsoft.com/office/drawing/2014/main" id="{E271F4E8-C5C7-418E-BF84-26B47895767D}"/>
              </a:ext>
            </a:extLst>
          </p:cNvPr>
          <p:cNvSpPr txBox="1"/>
          <p:nvPr/>
        </p:nvSpPr>
        <p:spPr>
          <a:xfrm>
            <a:off x="327855" y="948622"/>
            <a:ext cx="6285596" cy="1938992"/>
          </a:xfrm>
          <a:prstGeom prst="rect">
            <a:avLst/>
          </a:prstGeom>
          <a:noFill/>
        </p:spPr>
        <p:txBody>
          <a:bodyPr wrap="square" rtlCol="0">
            <a:spAutoFit/>
          </a:bodyPr>
          <a:lstStyle/>
          <a:p>
            <a:r>
              <a:rPr lang="en-US" sz="3000" dirty="0">
                <a:latin typeface="Pond Free Me" pitchFamily="2" charset="0"/>
              </a:rPr>
              <a:t>Edgar is 15 years old.  He wants to start saving money to buy a car.  He will deposit his paychecks into an account and withdraw the money in 18 months.</a:t>
            </a:r>
          </a:p>
        </p:txBody>
      </p:sp>
      <p:sp>
        <p:nvSpPr>
          <p:cNvPr id="24" name="TextBox 23">
            <a:extLst>
              <a:ext uri="{FF2B5EF4-FFF2-40B4-BE49-F238E27FC236}">
                <a16:creationId xmlns:a16="http://schemas.microsoft.com/office/drawing/2014/main" id="{F393E407-8897-4555-82D0-2D58667EA3C5}"/>
              </a:ext>
            </a:extLst>
          </p:cNvPr>
          <p:cNvSpPr txBox="1"/>
          <p:nvPr/>
        </p:nvSpPr>
        <p:spPr>
          <a:xfrm>
            <a:off x="326961" y="3016524"/>
            <a:ext cx="8490078" cy="553998"/>
          </a:xfrm>
          <a:prstGeom prst="rect">
            <a:avLst/>
          </a:prstGeom>
          <a:noFill/>
        </p:spPr>
        <p:txBody>
          <a:bodyPr wrap="square" rtlCol="0">
            <a:spAutoFit/>
          </a:bodyPr>
          <a:lstStyle/>
          <a:p>
            <a:r>
              <a:rPr lang="en-US" sz="3000" dirty="0">
                <a:latin typeface="Pond Free Me" pitchFamily="2" charset="0"/>
              </a:rPr>
              <a:t>Which savings option is better for Edgar?</a:t>
            </a:r>
          </a:p>
        </p:txBody>
      </p:sp>
      <p:grpSp>
        <p:nvGrpSpPr>
          <p:cNvPr id="14" name="Group 13">
            <a:extLst>
              <a:ext uri="{FF2B5EF4-FFF2-40B4-BE49-F238E27FC236}">
                <a16:creationId xmlns:a16="http://schemas.microsoft.com/office/drawing/2014/main" id="{74D60BEB-B97D-4067-A1E6-34BD2E83A363}"/>
              </a:ext>
            </a:extLst>
          </p:cNvPr>
          <p:cNvGrpSpPr/>
          <p:nvPr/>
        </p:nvGrpSpPr>
        <p:grpSpPr>
          <a:xfrm>
            <a:off x="5444809" y="3968485"/>
            <a:ext cx="2788272" cy="646332"/>
            <a:chOff x="594292" y="2835379"/>
            <a:chExt cx="2788272" cy="646332"/>
          </a:xfrm>
        </p:grpSpPr>
        <p:sp>
          <p:nvSpPr>
            <p:cNvPr id="15" name="TextBox 14">
              <a:extLst>
                <a:ext uri="{FF2B5EF4-FFF2-40B4-BE49-F238E27FC236}">
                  <a16:creationId xmlns:a16="http://schemas.microsoft.com/office/drawing/2014/main" id="{67FCF3E9-D110-46C8-AB8C-D466277FEF03}"/>
                </a:ext>
              </a:extLst>
            </p:cNvPr>
            <p:cNvSpPr txBox="1"/>
            <p:nvPr/>
          </p:nvSpPr>
          <p:spPr>
            <a:xfrm>
              <a:off x="594292" y="2973879"/>
              <a:ext cx="2788272" cy="369332"/>
            </a:xfrm>
            <a:prstGeom prst="rect">
              <a:avLst/>
            </a:prstGeom>
            <a:noFill/>
          </p:spPr>
          <p:txBody>
            <a:bodyPr wrap="square" rtlCol="0">
              <a:spAutoFit/>
            </a:bodyPr>
            <a:lstStyle/>
            <a:p>
              <a:pPr algn="ctr"/>
              <a:r>
                <a:rPr lang="en-US" dirty="0">
                  <a:latin typeface="KG Red Hands" panose="02000505000000020004" pitchFamily="2" charset="0"/>
                </a:rPr>
                <a:t>18 month CD</a:t>
              </a:r>
            </a:p>
          </p:txBody>
        </p:sp>
        <p:pic>
          <p:nvPicPr>
            <p:cNvPr id="16" name="Graphic 15" descr="Hourglass">
              <a:extLst>
                <a:ext uri="{FF2B5EF4-FFF2-40B4-BE49-F238E27FC236}">
                  <a16:creationId xmlns:a16="http://schemas.microsoft.com/office/drawing/2014/main" id="{743A4E12-DC5D-44DA-9ACA-75143A32B5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292" y="2835379"/>
              <a:ext cx="646332" cy="646332"/>
            </a:xfrm>
            <a:prstGeom prst="rect">
              <a:avLst/>
            </a:prstGeom>
          </p:spPr>
        </p:pic>
      </p:grpSp>
      <p:sp>
        <p:nvSpPr>
          <p:cNvPr id="17" name="TextBox 16">
            <a:extLst>
              <a:ext uri="{FF2B5EF4-FFF2-40B4-BE49-F238E27FC236}">
                <a16:creationId xmlns:a16="http://schemas.microsoft.com/office/drawing/2014/main" id="{C2CC08C7-DF7C-455B-B024-05EDCE915DA7}"/>
              </a:ext>
            </a:extLst>
          </p:cNvPr>
          <p:cNvSpPr txBox="1"/>
          <p:nvPr/>
        </p:nvSpPr>
        <p:spPr>
          <a:xfrm>
            <a:off x="4627812" y="4646960"/>
            <a:ext cx="4226470" cy="1200329"/>
          </a:xfrm>
          <a:prstGeom prst="rect">
            <a:avLst/>
          </a:prstGeom>
          <a:noFill/>
        </p:spPr>
        <p:txBody>
          <a:bodyPr wrap="square" rtlCol="0">
            <a:spAutoFit/>
          </a:bodyPr>
          <a:lstStyle/>
          <a:p>
            <a:pPr algn="ctr"/>
            <a:r>
              <a:rPr lang="en-US" sz="2400" dirty="0">
                <a:latin typeface="Pond Free Me" pitchFamily="2" charset="0"/>
              </a:rPr>
              <a:t>2</a:t>
            </a:r>
            <a:r>
              <a:rPr lang="en-US" sz="2400" dirty="0">
                <a:latin typeface="Century Gothic" panose="020B0502020202020204" pitchFamily="34" charset="0"/>
              </a:rPr>
              <a:t>.</a:t>
            </a:r>
            <a:r>
              <a:rPr lang="en-US" sz="2400" dirty="0">
                <a:latin typeface="Pond Free Me" pitchFamily="2" charset="0"/>
              </a:rPr>
              <a:t>2% Earned</a:t>
            </a:r>
          </a:p>
          <a:p>
            <a:pPr algn="ctr"/>
            <a:r>
              <a:rPr lang="en-US" sz="2400" dirty="0">
                <a:latin typeface="Pond Free Me" pitchFamily="2" charset="0"/>
              </a:rPr>
              <a:t>$5,000 deposited will be worth </a:t>
            </a:r>
            <a:r>
              <a:rPr lang="en-US" sz="2400" dirty="0">
                <a:latin typeface="KG Red Hands" panose="02000505000000020004" pitchFamily="2" charset="0"/>
              </a:rPr>
              <a:t>$5,167.75 </a:t>
            </a:r>
            <a:r>
              <a:rPr lang="en-US" sz="2400" dirty="0">
                <a:latin typeface="Pond Free Me" pitchFamily="2" charset="0"/>
              </a:rPr>
              <a:t>in 18 months.</a:t>
            </a:r>
          </a:p>
        </p:txBody>
      </p:sp>
      <p:grpSp>
        <p:nvGrpSpPr>
          <p:cNvPr id="18" name="Group 17">
            <a:extLst>
              <a:ext uri="{FF2B5EF4-FFF2-40B4-BE49-F238E27FC236}">
                <a16:creationId xmlns:a16="http://schemas.microsoft.com/office/drawing/2014/main" id="{C44F0DE8-20C6-4FF2-A93E-67663AB8715D}"/>
              </a:ext>
            </a:extLst>
          </p:cNvPr>
          <p:cNvGrpSpPr/>
          <p:nvPr/>
        </p:nvGrpSpPr>
        <p:grpSpPr>
          <a:xfrm>
            <a:off x="671203" y="3937624"/>
            <a:ext cx="3205664" cy="646332"/>
            <a:chOff x="594292" y="2835379"/>
            <a:chExt cx="3205664" cy="646332"/>
          </a:xfrm>
        </p:grpSpPr>
        <p:sp>
          <p:nvSpPr>
            <p:cNvPr id="19" name="TextBox 18">
              <a:extLst>
                <a:ext uri="{FF2B5EF4-FFF2-40B4-BE49-F238E27FC236}">
                  <a16:creationId xmlns:a16="http://schemas.microsoft.com/office/drawing/2014/main" id="{EB366B18-4940-46BD-870D-042F06800D51}"/>
                </a:ext>
              </a:extLst>
            </p:cNvPr>
            <p:cNvSpPr txBox="1"/>
            <p:nvPr/>
          </p:nvSpPr>
          <p:spPr>
            <a:xfrm>
              <a:off x="1011684" y="2986195"/>
              <a:ext cx="2788272" cy="369332"/>
            </a:xfrm>
            <a:prstGeom prst="rect">
              <a:avLst/>
            </a:prstGeom>
            <a:noFill/>
          </p:spPr>
          <p:txBody>
            <a:bodyPr wrap="square" rtlCol="0">
              <a:spAutoFit/>
            </a:bodyPr>
            <a:lstStyle/>
            <a:p>
              <a:pPr algn="ctr"/>
              <a:r>
                <a:rPr lang="en-US" dirty="0">
                  <a:latin typeface="KG Red Hands" panose="02000505000000020004" pitchFamily="2" charset="0"/>
                </a:rPr>
                <a:t>Savings Account</a:t>
              </a:r>
            </a:p>
          </p:txBody>
        </p:sp>
        <p:pic>
          <p:nvPicPr>
            <p:cNvPr id="20" name="Graphic 19" descr="Money">
              <a:extLst>
                <a:ext uri="{FF2B5EF4-FFF2-40B4-BE49-F238E27FC236}">
                  <a16:creationId xmlns:a16="http://schemas.microsoft.com/office/drawing/2014/main" id="{2E3C8A4A-DCA8-4E35-AF47-994AC8EC76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4292" y="2835379"/>
              <a:ext cx="646332" cy="646332"/>
            </a:xfrm>
            <a:prstGeom prst="rect">
              <a:avLst/>
            </a:prstGeom>
          </p:spPr>
        </p:pic>
      </p:grpSp>
      <p:sp>
        <p:nvSpPr>
          <p:cNvPr id="22" name="TextBox 21">
            <a:extLst>
              <a:ext uri="{FF2B5EF4-FFF2-40B4-BE49-F238E27FC236}">
                <a16:creationId xmlns:a16="http://schemas.microsoft.com/office/drawing/2014/main" id="{C63D943C-272A-4B22-ACD2-D42819FFB628}"/>
              </a:ext>
            </a:extLst>
          </p:cNvPr>
          <p:cNvSpPr txBox="1"/>
          <p:nvPr/>
        </p:nvSpPr>
        <p:spPr>
          <a:xfrm>
            <a:off x="214682" y="4635182"/>
            <a:ext cx="4226470" cy="1200329"/>
          </a:xfrm>
          <a:prstGeom prst="rect">
            <a:avLst/>
          </a:prstGeom>
          <a:noFill/>
        </p:spPr>
        <p:txBody>
          <a:bodyPr wrap="square" rtlCol="0">
            <a:spAutoFit/>
          </a:bodyPr>
          <a:lstStyle/>
          <a:p>
            <a:pPr algn="ctr"/>
            <a:r>
              <a:rPr lang="en-US" sz="2400" dirty="0">
                <a:latin typeface="Pond Free Me" pitchFamily="2" charset="0"/>
              </a:rPr>
              <a:t>0</a:t>
            </a:r>
            <a:r>
              <a:rPr lang="en-US" sz="2400" dirty="0">
                <a:latin typeface="Century Gothic" panose="020B0502020202020204" pitchFamily="34" charset="0"/>
              </a:rPr>
              <a:t>.08</a:t>
            </a:r>
            <a:r>
              <a:rPr lang="en-US" sz="2400" dirty="0">
                <a:latin typeface="Pond Free Me" pitchFamily="2" charset="0"/>
              </a:rPr>
              <a:t> % Earned</a:t>
            </a:r>
          </a:p>
          <a:p>
            <a:pPr algn="ctr"/>
            <a:r>
              <a:rPr lang="en-US" sz="2400" dirty="0">
                <a:latin typeface="Pond Free Me" pitchFamily="2" charset="0"/>
              </a:rPr>
              <a:t>$5,000 deposited will be worth </a:t>
            </a:r>
            <a:r>
              <a:rPr lang="en-US" sz="2400" dirty="0">
                <a:latin typeface="KG Red Hands" panose="02000505000000020004" pitchFamily="2" charset="0"/>
              </a:rPr>
              <a:t>$5,006.00 </a:t>
            </a:r>
            <a:r>
              <a:rPr lang="en-US" sz="2400" dirty="0">
                <a:latin typeface="Pond Free Me" pitchFamily="2" charset="0"/>
              </a:rPr>
              <a:t>in 18 months.</a:t>
            </a:r>
          </a:p>
        </p:txBody>
      </p:sp>
      <p:sp>
        <p:nvSpPr>
          <p:cNvPr id="10" name="TextBox 9">
            <a:extLst>
              <a:ext uri="{FF2B5EF4-FFF2-40B4-BE49-F238E27FC236}">
                <a16:creationId xmlns:a16="http://schemas.microsoft.com/office/drawing/2014/main" id="{8D6E0D4A-0B8D-47C5-882D-CD80AD8ABABA}"/>
              </a:ext>
            </a:extLst>
          </p:cNvPr>
          <p:cNvSpPr txBox="1"/>
          <p:nvPr/>
        </p:nvSpPr>
        <p:spPr>
          <a:xfrm>
            <a:off x="4706844" y="3728110"/>
            <a:ext cx="4226470" cy="2800767"/>
          </a:xfrm>
          <a:prstGeom prst="rect">
            <a:avLst/>
          </a:prstGeom>
          <a:noFill/>
        </p:spPr>
        <p:txBody>
          <a:bodyPr wrap="square" rtlCol="0">
            <a:spAutoFit/>
          </a:bodyPr>
          <a:lstStyle/>
          <a:p>
            <a:r>
              <a:rPr lang="en-US" sz="2200" dirty="0">
                <a:latin typeface="Pond Free Me" pitchFamily="2" charset="0"/>
              </a:rPr>
              <a:t>Only a savings account gives Edgar the option to deposit paychecks during the next 18 months.  He will not earn much in interest, but the money will be in the bank helping reduce the temptation to spend while he is saving for a car.</a:t>
            </a:r>
          </a:p>
        </p:txBody>
      </p:sp>
    </p:spTree>
    <p:extLst>
      <p:ext uri="{BB962C8B-B14F-4D97-AF65-F5344CB8AC3E}">
        <p14:creationId xmlns:p14="http://schemas.microsoft.com/office/powerpoint/2010/main" val="338961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18"/>
                                        </p:tgtEl>
                                      </p:cBhvr>
                                    </p:animEffect>
                                    <p:animScale>
                                      <p:cBhvr>
                                        <p:cTn id="31" dur="250" autoRev="1" fill="hold"/>
                                        <p:tgtEl>
                                          <p:spTgt spid="18"/>
                                        </p:tgtEl>
                                      </p:cBhvr>
                                      <p:by x="105000" y="105000"/>
                                    </p:animScale>
                                  </p:childTnLst>
                                </p:cTn>
                              </p:par>
                              <p:par>
                                <p:cTn id="32" presetID="26" presetClass="emph" presetSubtype="0" fill="hold" grpId="1" nodeType="withEffect">
                                  <p:stCondLst>
                                    <p:cond delay="0"/>
                                  </p:stCondLst>
                                  <p:childTnLst>
                                    <p:animEffect transition="out" filter="fade">
                                      <p:cBhvr>
                                        <p:cTn id="33" dur="500" tmFilter="0, 0; .2, .5; .8, .5; 1, 0"/>
                                        <p:tgtEl>
                                          <p:spTgt spid="22"/>
                                        </p:tgtEl>
                                      </p:cBhvr>
                                    </p:animEffect>
                                    <p:animScale>
                                      <p:cBhvr>
                                        <p:cTn id="34" dur="250" autoRev="1" fill="hold"/>
                                        <p:tgtEl>
                                          <p:spTgt spid="22"/>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1+#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7" grpId="0"/>
      <p:bldP spid="17" grpId="1"/>
      <p:bldP spid="22" grpId="0"/>
      <p:bldP spid="22" grpId="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10633" y="152666"/>
            <a:ext cx="4586658" cy="830997"/>
          </a:xfrm>
          <a:prstGeom prst="rect">
            <a:avLst/>
          </a:prstGeom>
          <a:noFill/>
        </p:spPr>
        <p:txBody>
          <a:bodyPr wrap="square" rtlCol="0">
            <a:spAutoFit/>
          </a:bodyPr>
          <a:lstStyle/>
          <a:p>
            <a:pPr algn="ctr"/>
            <a:r>
              <a:rPr lang="en-US" sz="4800" dirty="0">
                <a:latin typeface="Pond Free Me" pitchFamily="2" charset="0"/>
              </a:rPr>
              <a:t>Bonds</a:t>
            </a:r>
          </a:p>
        </p:txBody>
      </p:sp>
      <p:sp>
        <p:nvSpPr>
          <p:cNvPr id="40" name="TextBox 39">
            <a:extLst>
              <a:ext uri="{FF2B5EF4-FFF2-40B4-BE49-F238E27FC236}">
                <a16:creationId xmlns:a16="http://schemas.microsoft.com/office/drawing/2014/main" id="{E271F4E8-C5C7-418E-BF84-26B47895767D}"/>
              </a:ext>
            </a:extLst>
          </p:cNvPr>
          <p:cNvSpPr txBox="1"/>
          <p:nvPr/>
        </p:nvSpPr>
        <p:spPr>
          <a:xfrm>
            <a:off x="186089" y="963275"/>
            <a:ext cx="4674646" cy="1015663"/>
          </a:xfrm>
          <a:prstGeom prst="rect">
            <a:avLst/>
          </a:prstGeom>
          <a:noFill/>
        </p:spPr>
        <p:txBody>
          <a:bodyPr wrap="square" rtlCol="0">
            <a:spAutoFit/>
          </a:bodyPr>
          <a:lstStyle/>
          <a:p>
            <a:r>
              <a:rPr lang="en-US" sz="3000" dirty="0">
                <a:latin typeface="Pond Free Me" pitchFamily="2" charset="0"/>
              </a:rPr>
              <a:t>The most common bonds are U.S. Treasury Bonds.</a:t>
            </a:r>
          </a:p>
        </p:txBody>
      </p:sp>
      <p:grpSp>
        <p:nvGrpSpPr>
          <p:cNvPr id="6" name="Group 5">
            <a:extLst>
              <a:ext uri="{FF2B5EF4-FFF2-40B4-BE49-F238E27FC236}">
                <a16:creationId xmlns:a16="http://schemas.microsoft.com/office/drawing/2014/main" id="{6BAB0708-C074-4CAE-B186-8427FCD9F3EA}"/>
              </a:ext>
            </a:extLst>
          </p:cNvPr>
          <p:cNvGrpSpPr/>
          <p:nvPr/>
        </p:nvGrpSpPr>
        <p:grpSpPr>
          <a:xfrm>
            <a:off x="302755" y="2127497"/>
            <a:ext cx="2972029" cy="1494908"/>
            <a:chOff x="215851" y="2001095"/>
            <a:chExt cx="2972029" cy="1494908"/>
          </a:xfrm>
        </p:grpSpPr>
        <p:sp>
          <p:nvSpPr>
            <p:cNvPr id="15" name="TextBox 14">
              <a:extLst>
                <a:ext uri="{FF2B5EF4-FFF2-40B4-BE49-F238E27FC236}">
                  <a16:creationId xmlns:a16="http://schemas.microsoft.com/office/drawing/2014/main" id="{7DF2CC82-5856-44F6-9268-6685A69BF640}"/>
                </a:ext>
              </a:extLst>
            </p:cNvPr>
            <p:cNvSpPr txBox="1"/>
            <p:nvPr/>
          </p:nvSpPr>
          <p:spPr>
            <a:xfrm>
              <a:off x="215851" y="2849672"/>
              <a:ext cx="2972029" cy="646331"/>
            </a:xfrm>
            <a:prstGeom prst="rect">
              <a:avLst/>
            </a:prstGeom>
            <a:noFill/>
          </p:spPr>
          <p:txBody>
            <a:bodyPr wrap="square" rtlCol="0">
              <a:spAutoFit/>
            </a:bodyPr>
            <a:lstStyle/>
            <a:p>
              <a:pPr algn="ctr"/>
              <a:r>
                <a:rPr lang="en-US" dirty="0">
                  <a:latin typeface="KG Red Hands" panose="02000505000000020004" pitchFamily="2" charset="0"/>
                </a:rPr>
                <a:t>What is the potential to earn money?</a:t>
              </a:r>
            </a:p>
          </p:txBody>
        </p:sp>
        <p:pic>
          <p:nvPicPr>
            <p:cNvPr id="5" name="Graphic 4" descr="Bar graph with upward trend">
              <a:extLst>
                <a:ext uri="{FF2B5EF4-FFF2-40B4-BE49-F238E27FC236}">
                  <a16:creationId xmlns:a16="http://schemas.microsoft.com/office/drawing/2014/main" id="{1C24502A-4179-450E-B6B9-29F8C4CD63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8016" y="2001095"/>
              <a:ext cx="914400" cy="914400"/>
            </a:xfrm>
            <a:prstGeom prst="rect">
              <a:avLst/>
            </a:prstGeom>
          </p:spPr>
        </p:pic>
      </p:grpSp>
      <p:grpSp>
        <p:nvGrpSpPr>
          <p:cNvPr id="3" name="Group 2">
            <a:extLst>
              <a:ext uri="{FF2B5EF4-FFF2-40B4-BE49-F238E27FC236}">
                <a16:creationId xmlns:a16="http://schemas.microsoft.com/office/drawing/2014/main" id="{208F1BBA-1E77-48DD-893F-116AA83AC20F}"/>
              </a:ext>
            </a:extLst>
          </p:cNvPr>
          <p:cNvGrpSpPr/>
          <p:nvPr/>
        </p:nvGrpSpPr>
        <p:grpSpPr>
          <a:xfrm>
            <a:off x="3580159" y="2124200"/>
            <a:ext cx="2267595" cy="1515238"/>
            <a:chOff x="3428513" y="1980765"/>
            <a:chExt cx="2267595" cy="1515238"/>
          </a:xfrm>
        </p:grpSpPr>
        <p:sp>
          <p:nvSpPr>
            <p:cNvPr id="18" name="TextBox 17">
              <a:extLst>
                <a:ext uri="{FF2B5EF4-FFF2-40B4-BE49-F238E27FC236}">
                  <a16:creationId xmlns:a16="http://schemas.microsoft.com/office/drawing/2014/main" id="{C559E8C7-4288-40C7-99BD-AE3EFBEA8FA7}"/>
                </a:ext>
              </a:extLst>
            </p:cNvPr>
            <p:cNvSpPr txBox="1"/>
            <p:nvPr/>
          </p:nvSpPr>
          <p:spPr>
            <a:xfrm>
              <a:off x="3428513" y="2849672"/>
              <a:ext cx="2267595" cy="646331"/>
            </a:xfrm>
            <a:prstGeom prst="rect">
              <a:avLst/>
            </a:prstGeom>
            <a:noFill/>
          </p:spPr>
          <p:txBody>
            <a:bodyPr wrap="square" rtlCol="0">
              <a:spAutoFit/>
            </a:bodyPr>
            <a:lstStyle/>
            <a:p>
              <a:pPr algn="ctr"/>
              <a:r>
                <a:rPr lang="en-US" dirty="0">
                  <a:latin typeface="KG Red Hands" panose="02000505000000020004" pitchFamily="2" charset="0"/>
                </a:rPr>
                <a:t>Can I lose money?</a:t>
              </a:r>
            </a:p>
          </p:txBody>
        </p:sp>
        <p:pic>
          <p:nvPicPr>
            <p:cNvPr id="19" name="Graphic 18" descr="Downward trend">
              <a:extLst>
                <a:ext uri="{FF2B5EF4-FFF2-40B4-BE49-F238E27FC236}">
                  <a16:creationId xmlns:a16="http://schemas.microsoft.com/office/drawing/2014/main" id="{62F8A727-7846-48E6-8228-70570A8B17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5469" y="1980765"/>
              <a:ext cx="914400" cy="914400"/>
            </a:xfrm>
            <a:prstGeom prst="rect">
              <a:avLst/>
            </a:prstGeom>
          </p:spPr>
        </p:pic>
      </p:grpSp>
      <p:sp>
        <p:nvSpPr>
          <p:cNvPr id="26" name="TextBox 25">
            <a:extLst>
              <a:ext uri="{FF2B5EF4-FFF2-40B4-BE49-F238E27FC236}">
                <a16:creationId xmlns:a16="http://schemas.microsoft.com/office/drawing/2014/main" id="{5083A5B7-27FF-45A8-A45D-2CF8B386FB93}"/>
              </a:ext>
            </a:extLst>
          </p:cNvPr>
          <p:cNvSpPr txBox="1"/>
          <p:nvPr/>
        </p:nvSpPr>
        <p:spPr>
          <a:xfrm>
            <a:off x="258170" y="3816479"/>
            <a:ext cx="3321989" cy="2677656"/>
          </a:xfrm>
          <a:prstGeom prst="rect">
            <a:avLst/>
          </a:prstGeom>
          <a:noFill/>
        </p:spPr>
        <p:txBody>
          <a:bodyPr wrap="square" rtlCol="0">
            <a:spAutoFit/>
          </a:bodyPr>
          <a:lstStyle/>
          <a:p>
            <a:r>
              <a:rPr lang="en-US" sz="2400" dirty="0">
                <a:latin typeface="Pond Free Me" pitchFamily="2" charset="0"/>
              </a:rPr>
              <a:t>If you buy a U.S. Treasury bond for $1,000 today,  it will be worth $2,000 in 20 years. The potential to earn money is low based on the length of time.</a:t>
            </a:r>
          </a:p>
        </p:txBody>
      </p:sp>
      <p:sp>
        <p:nvSpPr>
          <p:cNvPr id="27" name="TextBox 26">
            <a:extLst>
              <a:ext uri="{FF2B5EF4-FFF2-40B4-BE49-F238E27FC236}">
                <a16:creationId xmlns:a16="http://schemas.microsoft.com/office/drawing/2014/main" id="{5ECE335D-90D5-463F-B588-40141C7E38C4}"/>
              </a:ext>
            </a:extLst>
          </p:cNvPr>
          <p:cNvSpPr txBox="1"/>
          <p:nvPr/>
        </p:nvSpPr>
        <p:spPr>
          <a:xfrm>
            <a:off x="3804681" y="3825223"/>
            <a:ext cx="2131955" cy="2308324"/>
          </a:xfrm>
          <a:prstGeom prst="rect">
            <a:avLst/>
          </a:prstGeom>
          <a:noFill/>
        </p:spPr>
        <p:txBody>
          <a:bodyPr wrap="square" rtlCol="0">
            <a:spAutoFit/>
          </a:bodyPr>
          <a:lstStyle/>
          <a:p>
            <a:r>
              <a:rPr lang="en-US" sz="2400" dirty="0">
                <a:latin typeface="Pond Free Me" pitchFamily="2" charset="0"/>
              </a:rPr>
              <a:t>There is no risk on buying most bonds, because they are usually insured.</a:t>
            </a:r>
          </a:p>
        </p:txBody>
      </p:sp>
      <p:grpSp>
        <p:nvGrpSpPr>
          <p:cNvPr id="22" name="Group 21">
            <a:extLst>
              <a:ext uri="{FF2B5EF4-FFF2-40B4-BE49-F238E27FC236}">
                <a16:creationId xmlns:a16="http://schemas.microsoft.com/office/drawing/2014/main" id="{ECEAC13E-D32E-4444-9F25-FECF4ADC1225}"/>
              </a:ext>
            </a:extLst>
          </p:cNvPr>
          <p:cNvGrpSpPr/>
          <p:nvPr/>
        </p:nvGrpSpPr>
        <p:grpSpPr>
          <a:xfrm>
            <a:off x="6153129" y="2093097"/>
            <a:ext cx="2383259" cy="1561576"/>
            <a:chOff x="6334043" y="1951859"/>
            <a:chExt cx="2383259" cy="1561576"/>
          </a:xfrm>
        </p:grpSpPr>
        <p:pic>
          <p:nvPicPr>
            <p:cNvPr id="28" name="Graphic 27" descr="Money">
              <a:extLst>
                <a:ext uri="{FF2B5EF4-FFF2-40B4-BE49-F238E27FC236}">
                  <a16:creationId xmlns:a16="http://schemas.microsoft.com/office/drawing/2014/main" id="{53D0476E-2357-4F47-80A1-4CBF91BA6A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49577" y="1951859"/>
              <a:ext cx="914400" cy="914400"/>
            </a:xfrm>
            <a:prstGeom prst="rect">
              <a:avLst/>
            </a:prstGeom>
          </p:spPr>
        </p:pic>
        <p:sp>
          <p:nvSpPr>
            <p:cNvPr id="24" name="TextBox 23">
              <a:extLst>
                <a:ext uri="{FF2B5EF4-FFF2-40B4-BE49-F238E27FC236}">
                  <a16:creationId xmlns:a16="http://schemas.microsoft.com/office/drawing/2014/main" id="{F41B2E24-DEBC-4075-93D2-FAFBD251FDE0}"/>
                </a:ext>
              </a:extLst>
            </p:cNvPr>
            <p:cNvSpPr txBox="1"/>
            <p:nvPr/>
          </p:nvSpPr>
          <p:spPr>
            <a:xfrm>
              <a:off x="6334043" y="2867104"/>
              <a:ext cx="2383259" cy="646331"/>
            </a:xfrm>
            <a:prstGeom prst="rect">
              <a:avLst/>
            </a:prstGeom>
            <a:noFill/>
          </p:spPr>
          <p:txBody>
            <a:bodyPr wrap="square" rtlCol="0">
              <a:spAutoFit/>
            </a:bodyPr>
            <a:lstStyle/>
            <a:p>
              <a:pPr algn="ctr"/>
              <a:r>
                <a:rPr lang="en-US" dirty="0">
                  <a:latin typeface="KG Red Hands" panose="02000505000000020004" pitchFamily="2" charset="0"/>
                </a:rPr>
                <a:t>Do I have access to my money?</a:t>
              </a:r>
            </a:p>
          </p:txBody>
        </p:sp>
      </p:grpSp>
      <p:sp>
        <p:nvSpPr>
          <p:cNvPr id="30" name="TextBox 29">
            <a:extLst>
              <a:ext uri="{FF2B5EF4-FFF2-40B4-BE49-F238E27FC236}">
                <a16:creationId xmlns:a16="http://schemas.microsoft.com/office/drawing/2014/main" id="{68928900-595D-41B3-AED1-D8E0A5F50CF2}"/>
              </a:ext>
            </a:extLst>
          </p:cNvPr>
          <p:cNvSpPr txBox="1"/>
          <p:nvPr/>
        </p:nvSpPr>
        <p:spPr>
          <a:xfrm>
            <a:off x="6233846" y="3842558"/>
            <a:ext cx="2557408" cy="1938992"/>
          </a:xfrm>
          <a:prstGeom prst="rect">
            <a:avLst/>
          </a:prstGeom>
          <a:noFill/>
        </p:spPr>
        <p:txBody>
          <a:bodyPr wrap="square" rtlCol="0">
            <a:spAutoFit/>
          </a:bodyPr>
          <a:lstStyle/>
          <a:p>
            <a:r>
              <a:rPr lang="en-US" sz="2400" dirty="0">
                <a:latin typeface="Pond Free Me" pitchFamily="2" charset="0"/>
              </a:rPr>
              <a:t>You don’t have access to your money.  You can’t cash in your bond early.</a:t>
            </a:r>
          </a:p>
        </p:txBody>
      </p:sp>
      <p:pic>
        <p:nvPicPr>
          <p:cNvPr id="7" name="Picture 6">
            <a:extLst>
              <a:ext uri="{FF2B5EF4-FFF2-40B4-BE49-F238E27FC236}">
                <a16:creationId xmlns:a16="http://schemas.microsoft.com/office/drawing/2014/main" id="{CFFC8794-5DC0-4801-BA36-415035492C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2852" y="203158"/>
            <a:ext cx="2023855" cy="1702054"/>
          </a:xfrm>
          <a:prstGeom prst="rect">
            <a:avLst/>
          </a:prstGeom>
        </p:spPr>
      </p:pic>
    </p:spTree>
    <p:extLst>
      <p:ext uri="{BB962C8B-B14F-4D97-AF65-F5344CB8AC3E}">
        <p14:creationId xmlns:p14="http://schemas.microsoft.com/office/powerpoint/2010/main" val="219929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DE1BEA-B28F-4230-81F8-DB13E14CD245}"/>
              </a:ext>
            </a:extLst>
          </p:cNvPr>
          <p:cNvPicPr>
            <a:picLocks noChangeAspect="1"/>
          </p:cNvPicPr>
          <p:nvPr/>
        </p:nvPicPr>
        <p:blipFill>
          <a:blip r:embed="rId2"/>
          <a:stretch>
            <a:fillRect/>
          </a:stretch>
        </p:blipFill>
        <p:spPr>
          <a:xfrm>
            <a:off x="39231" y="75909"/>
            <a:ext cx="9065538"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2" name="TextBox 1">
            <a:extLst>
              <a:ext uri="{FF2B5EF4-FFF2-40B4-BE49-F238E27FC236}">
                <a16:creationId xmlns:a16="http://schemas.microsoft.com/office/drawing/2014/main" id="{ED223FAC-F56E-4112-9408-A7B299D3F8E2}"/>
              </a:ext>
            </a:extLst>
          </p:cNvPr>
          <p:cNvSpPr txBox="1"/>
          <p:nvPr/>
        </p:nvSpPr>
        <p:spPr>
          <a:xfrm>
            <a:off x="1160953" y="226935"/>
            <a:ext cx="3577024" cy="707886"/>
          </a:xfrm>
          <a:prstGeom prst="rect">
            <a:avLst/>
          </a:prstGeom>
          <a:noFill/>
        </p:spPr>
        <p:txBody>
          <a:bodyPr wrap="square" rtlCol="0">
            <a:spAutoFit/>
          </a:bodyPr>
          <a:lstStyle/>
          <a:p>
            <a:r>
              <a:rPr lang="en-US" sz="4000" dirty="0">
                <a:latin typeface="Pond Free Me" pitchFamily="2" charset="0"/>
              </a:rPr>
              <a:t>Meet Grace</a:t>
            </a:r>
          </a:p>
        </p:txBody>
      </p:sp>
      <p:sp>
        <p:nvSpPr>
          <p:cNvPr id="40" name="TextBox 39">
            <a:extLst>
              <a:ext uri="{FF2B5EF4-FFF2-40B4-BE49-F238E27FC236}">
                <a16:creationId xmlns:a16="http://schemas.microsoft.com/office/drawing/2014/main" id="{E271F4E8-C5C7-418E-BF84-26B47895767D}"/>
              </a:ext>
            </a:extLst>
          </p:cNvPr>
          <p:cNvSpPr txBox="1"/>
          <p:nvPr/>
        </p:nvSpPr>
        <p:spPr>
          <a:xfrm>
            <a:off x="192258" y="1021825"/>
            <a:ext cx="5124169" cy="1938992"/>
          </a:xfrm>
          <a:prstGeom prst="rect">
            <a:avLst/>
          </a:prstGeom>
          <a:noFill/>
        </p:spPr>
        <p:txBody>
          <a:bodyPr wrap="square" rtlCol="0">
            <a:spAutoFit/>
          </a:bodyPr>
          <a:lstStyle/>
          <a:p>
            <a:r>
              <a:rPr lang="en-US" sz="3000" dirty="0">
                <a:latin typeface="Pond Free Me" pitchFamily="2" charset="0"/>
              </a:rPr>
              <a:t>Grace is 4 years old. She received $20,000 from a relative.  The money will be put into savings for 20 years.  </a:t>
            </a:r>
          </a:p>
        </p:txBody>
      </p:sp>
      <p:sp>
        <p:nvSpPr>
          <p:cNvPr id="21" name="TextBox 20">
            <a:extLst>
              <a:ext uri="{FF2B5EF4-FFF2-40B4-BE49-F238E27FC236}">
                <a16:creationId xmlns:a16="http://schemas.microsoft.com/office/drawing/2014/main" id="{9EC5AFEE-55D0-441E-A64C-8BE5B06C3977}"/>
              </a:ext>
            </a:extLst>
          </p:cNvPr>
          <p:cNvSpPr txBox="1"/>
          <p:nvPr/>
        </p:nvSpPr>
        <p:spPr>
          <a:xfrm>
            <a:off x="192258" y="3325838"/>
            <a:ext cx="8319179" cy="1477328"/>
          </a:xfrm>
          <a:prstGeom prst="rect">
            <a:avLst/>
          </a:prstGeom>
          <a:noFill/>
        </p:spPr>
        <p:txBody>
          <a:bodyPr wrap="square" rtlCol="0">
            <a:spAutoFit/>
          </a:bodyPr>
          <a:lstStyle/>
          <a:p>
            <a:r>
              <a:rPr lang="en-US" sz="3000" dirty="0">
                <a:latin typeface="Pond Free Me" pitchFamily="2" charset="0"/>
              </a:rPr>
              <a:t>When Grace is 24 and has graduated from college she will be allowed to withdraw the money from savings.   </a:t>
            </a:r>
          </a:p>
        </p:txBody>
      </p:sp>
      <p:sp>
        <p:nvSpPr>
          <p:cNvPr id="3" name="TextBox 2">
            <a:extLst>
              <a:ext uri="{FF2B5EF4-FFF2-40B4-BE49-F238E27FC236}">
                <a16:creationId xmlns:a16="http://schemas.microsoft.com/office/drawing/2014/main" id="{5DC0B841-327C-4AA4-A114-B6D37EBFC1EC}"/>
              </a:ext>
            </a:extLst>
          </p:cNvPr>
          <p:cNvSpPr txBox="1"/>
          <p:nvPr/>
        </p:nvSpPr>
        <p:spPr>
          <a:xfrm>
            <a:off x="5394161" y="2773996"/>
            <a:ext cx="1544618" cy="369332"/>
          </a:xfrm>
          <a:prstGeom prst="rect">
            <a:avLst/>
          </a:prstGeom>
          <a:noFill/>
        </p:spPr>
        <p:txBody>
          <a:bodyPr wrap="square" rtlCol="0">
            <a:spAutoFit/>
          </a:bodyPr>
          <a:lstStyle/>
          <a:p>
            <a:r>
              <a:rPr lang="en-US" dirty="0">
                <a:latin typeface="Pond Free Me" pitchFamily="2" charset="0"/>
              </a:rPr>
              <a:t>Grace today.</a:t>
            </a:r>
          </a:p>
        </p:txBody>
      </p:sp>
      <p:sp>
        <p:nvSpPr>
          <p:cNvPr id="23" name="TextBox 22">
            <a:extLst>
              <a:ext uri="{FF2B5EF4-FFF2-40B4-BE49-F238E27FC236}">
                <a16:creationId xmlns:a16="http://schemas.microsoft.com/office/drawing/2014/main" id="{E230BF74-76AF-4E18-87E8-70584B3DCDE4}"/>
              </a:ext>
            </a:extLst>
          </p:cNvPr>
          <p:cNvSpPr txBox="1"/>
          <p:nvPr/>
        </p:nvSpPr>
        <p:spPr>
          <a:xfrm>
            <a:off x="7048674" y="2773996"/>
            <a:ext cx="1941639" cy="369332"/>
          </a:xfrm>
          <a:prstGeom prst="rect">
            <a:avLst/>
          </a:prstGeom>
          <a:noFill/>
        </p:spPr>
        <p:txBody>
          <a:bodyPr wrap="square" rtlCol="0">
            <a:spAutoFit/>
          </a:bodyPr>
          <a:lstStyle/>
          <a:p>
            <a:r>
              <a:rPr lang="en-US" dirty="0">
                <a:latin typeface="Pond Free Me" pitchFamily="2" charset="0"/>
              </a:rPr>
              <a:t>Grace in 20 years.</a:t>
            </a:r>
          </a:p>
        </p:txBody>
      </p:sp>
    </p:spTree>
    <p:extLst>
      <p:ext uri="{BB962C8B-B14F-4D97-AF65-F5344CB8AC3E}">
        <p14:creationId xmlns:p14="http://schemas.microsoft.com/office/powerpoint/2010/main" val="426101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911F6-AADC-4A0D-8CA9-99F2BF23A39E}"/>
              </a:ext>
            </a:extLst>
          </p:cNvPr>
          <p:cNvPicPr>
            <a:picLocks noChangeAspect="1"/>
          </p:cNvPicPr>
          <p:nvPr/>
        </p:nvPicPr>
        <p:blipFill>
          <a:blip r:embed="rId2"/>
          <a:stretch>
            <a:fillRect/>
          </a:stretch>
        </p:blipFill>
        <p:spPr>
          <a:xfrm>
            <a:off x="39231" y="75909"/>
            <a:ext cx="9065538"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24" name="TextBox 23">
            <a:extLst>
              <a:ext uri="{FF2B5EF4-FFF2-40B4-BE49-F238E27FC236}">
                <a16:creationId xmlns:a16="http://schemas.microsoft.com/office/drawing/2014/main" id="{F393E407-8897-4555-82D0-2D58667EA3C5}"/>
              </a:ext>
            </a:extLst>
          </p:cNvPr>
          <p:cNvSpPr txBox="1"/>
          <p:nvPr/>
        </p:nvSpPr>
        <p:spPr>
          <a:xfrm>
            <a:off x="320981" y="1028941"/>
            <a:ext cx="4729425" cy="1015663"/>
          </a:xfrm>
          <a:prstGeom prst="rect">
            <a:avLst/>
          </a:prstGeom>
          <a:noFill/>
        </p:spPr>
        <p:txBody>
          <a:bodyPr wrap="square" rtlCol="0">
            <a:spAutoFit/>
          </a:bodyPr>
          <a:lstStyle/>
          <a:p>
            <a:r>
              <a:rPr lang="en-US" sz="3000" dirty="0">
                <a:latin typeface="Pond Free Me" pitchFamily="2" charset="0"/>
              </a:rPr>
              <a:t>Which of these savings options is best for Grace?</a:t>
            </a:r>
          </a:p>
        </p:txBody>
      </p:sp>
      <p:grpSp>
        <p:nvGrpSpPr>
          <p:cNvPr id="14" name="Group 13">
            <a:extLst>
              <a:ext uri="{FF2B5EF4-FFF2-40B4-BE49-F238E27FC236}">
                <a16:creationId xmlns:a16="http://schemas.microsoft.com/office/drawing/2014/main" id="{74D60BEB-B97D-4067-A1E6-34BD2E83A363}"/>
              </a:ext>
            </a:extLst>
          </p:cNvPr>
          <p:cNvGrpSpPr/>
          <p:nvPr/>
        </p:nvGrpSpPr>
        <p:grpSpPr>
          <a:xfrm>
            <a:off x="3371313" y="3303365"/>
            <a:ext cx="2206210" cy="646332"/>
            <a:chOff x="594292" y="2835379"/>
            <a:chExt cx="2206210" cy="646332"/>
          </a:xfrm>
        </p:grpSpPr>
        <p:sp>
          <p:nvSpPr>
            <p:cNvPr id="15" name="TextBox 14">
              <a:extLst>
                <a:ext uri="{FF2B5EF4-FFF2-40B4-BE49-F238E27FC236}">
                  <a16:creationId xmlns:a16="http://schemas.microsoft.com/office/drawing/2014/main" id="{67FCF3E9-D110-46C8-AB8C-D466277FEF03}"/>
                </a:ext>
              </a:extLst>
            </p:cNvPr>
            <p:cNvSpPr txBox="1"/>
            <p:nvPr/>
          </p:nvSpPr>
          <p:spPr>
            <a:xfrm>
              <a:off x="1121409" y="2969175"/>
              <a:ext cx="1679093" cy="369332"/>
            </a:xfrm>
            <a:prstGeom prst="rect">
              <a:avLst/>
            </a:prstGeom>
            <a:noFill/>
          </p:spPr>
          <p:txBody>
            <a:bodyPr wrap="square" rtlCol="0">
              <a:spAutoFit/>
            </a:bodyPr>
            <a:lstStyle/>
            <a:p>
              <a:pPr algn="ctr"/>
              <a:r>
                <a:rPr lang="en-US" dirty="0">
                  <a:latin typeface="KG Red Hands" panose="02000505000000020004" pitchFamily="2" charset="0"/>
                </a:rPr>
                <a:t>20 year CD</a:t>
              </a:r>
            </a:p>
          </p:txBody>
        </p:sp>
        <p:pic>
          <p:nvPicPr>
            <p:cNvPr id="16" name="Graphic 15" descr="Hourglass">
              <a:extLst>
                <a:ext uri="{FF2B5EF4-FFF2-40B4-BE49-F238E27FC236}">
                  <a16:creationId xmlns:a16="http://schemas.microsoft.com/office/drawing/2014/main" id="{743A4E12-DC5D-44DA-9ACA-75143A32B5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292" y="2835379"/>
              <a:ext cx="646332" cy="646332"/>
            </a:xfrm>
            <a:prstGeom prst="rect">
              <a:avLst/>
            </a:prstGeom>
          </p:spPr>
        </p:pic>
      </p:grpSp>
      <p:sp>
        <p:nvSpPr>
          <p:cNvPr id="17" name="TextBox 16">
            <a:extLst>
              <a:ext uri="{FF2B5EF4-FFF2-40B4-BE49-F238E27FC236}">
                <a16:creationId xmlns:a16="http://schemas.microsoft.com/office/drawing/2014/main" id="{C2CC08C7-DF7C-455B-B024-05EDCE915DA7}"/>
              </a:ext>
            </a:extLst>
          </p:cNvPr>
          <p:cNvSpPr txBox="1"/>
          <p:nvPr/>
        </p:nvSpPr>
        <p:spPr>
          <a:xfrm>
            <a:off x="3518398" y="4081184"/>
            <a:ext cx="2131412" cy="2308324"/>
          </a:xfrm>
          <a:prstGeom prst="rect">
            <a:avLst/>
          </a:prstGeom>
          <a:noFill/>
        </p:spPr>
        <p:txBody>
          <a:bodyPr wrap="square" rtlCol="0">
            <a:spAutoFit/>
          </a:bodyPr>
          <a:lstStyle/>
          <a:p>
            <a:pPr algn="ctr"/>
            <a:r>
              <a:rPr lang="en-US" sz="2400" dirty="0">
                <a:latin typeface="Pond Free Me" pitchFamily="2" charset="0"/>
              </a:rPr>
              <a:t>3</a:t>
            </a:r>
            <a:r>
              <a:rPr lang="en-US" sz="2400" dirty="0">
                <a:latin typeface="Century Gothic" panose="020B0502020202020204" pitchFamily="34" charset="0"/>
              </a:rPr>
              <a:t>.</a:t>
            </a:r>
            <a:r>
              <a:rPr lang="en-US" sz="2400" dirty="0">
                <a:latin typeface="Pond Free Me" pitchFamily="2" charset="0"/>
              </a:rPr>
              <a:t>5 % Earned:</a:t>
            </a:r>
          </a:p>
          <a:p>
            <a:pPr algn="ctr"/>
            <a:r>
              <a:rPr lang="en-US" sz="2400" dirty="0">
                <a:latin typeface="Pond Free Me" pitchFamily="2" charset="0"/>
              </a:rPr>
              <a:t>$20,000 deposited will be worth </a:t>
            </a:r>
            <a:r>
              <a:rPr lang="en-US" sz="2400" dirty="0">
                <a:latin typeface="KG Red Hands" panose="02000505000000020004" pitchFamily="2" charset="0"/>
              </a:rPr>
              <a:t>$39,795.78      </a:t>
            </a:r>
            <a:r>
              <a:rPr lang="en-US" sz="2400" dirty="0">
                <a:latin typeface="Pond Free Me" pitchFamily="2" charset="0"/>
              </a:rPr>
              <a:t>in 20 years.</a:t>
            </a:r>
          </a:p>
        </p:txBody>
      </p:sp>
      <p:grpSp>
        <p:nvGrpSpPr>
          <p:cNvPr id="18" name="Group 17">
            <a:extLst>
              <a:ext uri="{FF2B5EF4-FFF2-40B4-BE49-F238E27FC236}">
                <a16:creationId xmlns:a16="http://schemas.microsoft.com/office/drawing/2014/main" id="{C44F0DE8-20C6-4FF2-A93E-67663AB8715D}"/>
              </a:ext>
            </a:extLst>
          </p:cNvPr>
          <p:cNvGrpSpPr/>
          <p:nvPr/>
        </p:nvGrpSpPr>
        <p:grpSpPr>
          <a:xfrm>
            <a:off x="554767" y="3277751"/>
            <a:ext cx="2220533" cy="671945"/>
            <a:chOff x="594292" y="2835379"/>
            <a:chExt cx="2220533" cy="671945"/>
          </a:xfrm>
        </p:grpSpPr>
        <p:sp>
          <p:nvSpPr>
            <p:cNvPr id="19" name="TextBox 18">
              <a:extLst>
                <a:ext uri="{FF2B5EF4-FFF2-40B4-BE49-F238E27FC236}">
                  <a16:creationId xmlns:a16="http://schemas.microsoft.com/office/drawing/2014/main" id="{EB366B18-4940-46BD-870D-042F06800D51}"/>
                </a:ext>
              </a:extLst>
            </p:cNvPr>
            <p:cNvSpPr txBox="1"/>
            <p:nvPr/>
          </p:nvSpPr>
          <p:spPr>
            <a:xfrm>
              <a:off x="831133" y="2860993"/>
              <a:ext cx="1983692" cy="646331"/>
            </a:xfrm>
            <a:prstGeom prst="rect">
              <a:avLst/>
            </a:prstGeom>
            <a:noFill/>
          </p:spPr>
          <p:txBody>
            <a:bodyPr wrap="square" rtlCol="0">
              <a:spAutoFit/>
            </a:bodyPr>
            <a:lstStyle/>
            <a:p>
              <a:pPr algn="ctr"/>
              <a:r>
                <a:rPr lang="en-US" dirty="0">
                  <a:latin typeface="KG Red Hands" panose="02000505000000020004" pitchFamily="2" charset="0"/>
                </a:rPr>
                <a:t>Savings Account</a:t>
              </a:r>
            </a:p>
          </p:txBody>
        </p:sp>
        <p:pic>
          <p:nvPicPr>
            <p:cNvPr id="20" name="Graphic 19" descr="Money">
              <a:extLst>
                <a:ext uri="{FF2B5EF4-FFF2-40B4-BE49-F238E27FC236}">
                  <a16:creationId xmlns:a16="http://schemas.microsoft.com/office/drawing/2014/main" id="{2E3C8A4A-DCA8-4E35-AF47-994AC8EC76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4292" y="2835379"/>
              <a:ext cx="646332" cy="646332"/>
            </a:xfrm>
            <a:prstGeom prst="rect">
              <a:avLst/>
            </a:prstGeom>
          </p:spPr>
        </p:pic>
      </p:grpSp>
      <p:sp>
        <p:nvSpPr>
          <p:cNvPr id="22" name="TextBox 21">
            <a:extLst>
              <a:ext uri="{FF2B5EF4-FFF2-40B4-BE49-F238E27FC236}">
                <a16:creationId xmlns:a16="http://schemas.microsoft.com/office/drawing/2014/main" id="{C63D943C-272A-4B22-ACD2-D42819FFB628}"/>
              </a:ext>
            </a:extLst>
          </p:cNvPr>
          <p:cNvSpPr txBox="1"/>
          <p:nvPr/>
        </p:nvSpPr>
        <p:spPr>
          <a:xfrm>
            <a:off x="268355" y="4081184"/>
            <a:ext cx="2368507" cy="2308324"/>
          </a:xfrm>
          <a:prstGeom prst="rect">
            <a:avLst/>
          </a:prstGeom>
          <a:noFill/>
        </p:spPr>
        <p:txBody>
          <a:bodyPr wrap="square" rtlCol="0">
            <a:spAutoFit/>
          </a:bodyPr>
          <a:lstStyle/>
          <a:p>
            <a:pPr algn="ctr"/>
            <a:r>
              <a:rPr lang="en-US" sz="2400" dirty="0">
                <a:latin typeface="Pond Free Me" pitchFamily="2" charset="0"/>
              </a:rPr>
              <a:t>0</a:t>
            </a:r>
            <a:r>
              <a:rPr lang="en-US" sz="2400" dirty="0">
                <a:latin typeface="Century Gothic" panose="020B0502020202020204" pitchFamily="34" charset="0"/>
              </a:rPr>
              <a:t>.08</a:t>
            </a:r>
            <a:r>
              <a:rPr lang="en-US" sz="2400" dirty="0">
                <a:latin typeface="Pond Free Me" pitchFamily="2" charset="0"/>
              </a:rPr>
              <a:t> % Earned:</a:t>
            </a:r>
          </a:p>
          <a:p>
            <a:pPr algn="ctr"/>
            <a:r>
              <a:rPr lang="en-US" sz="2400" dirty="0">
                <a:latin typeface="Pond Free Me" pitchFamily="2" charset="0"/>
              </a:rPr>
              <a:t>$20,000 deposited will be worth </a:t>
            </a:r>
            <a:r>
              <a:rPr lang="en-US" sz="2400" dirty="0">
                <a:latin typeface="KG Red Hands" panose="02000505000000020004" pitchFamily="2" charset="0"/>
              </a:rPr>
              <a:t>$20,322.44  </a:t>
            </a:r>
            <a:r>
              <a:rPr lang="en-US" sz="2400" dirty="0">
                <a:latin typeface="Pond Free Me" pitchFamily="2" charset="0"/>
              </a:rPr>
              <a:t>in 20 years.</a:t>
            </a:r>
          </a:p>
        </p:txBody>
      </p:sp>
      <p:sp>
        <p:nvSpPr>
          <p:cNvPr id="23" name="TextBox 22">
            <a:extLst>
              <a:ext uri="{FF2B5EF4-FFF2-40B4-BE49-F238E27FC236}">
                <a16:creationId xmlns:a16="http://schemas.microsoft.com/office/drawing/2014/main" id="{D3777418-DC53-4EA2-BA0A-8034A1D9BB91}"/>
              </a:ext>
            </a:extLst>
          </p:cNvPr>
          <p:cNvSpPr txBox="1"/>
          <p:nvPr/>
        </p:nvSpPr>
        <p:spPr>
          <a:xfrm>
            <a:off x="1160953" y="226935"/>
            <a:ext cx="3577024" cy="707886"/>
          </a:xfrm>
          <a:prstGeom prst="rect">
            <a:avLst/>
          </a:prstGeom>
          <a:noFill/>
        </p:spPr>
        <p:txBody>
          <a:bodyPr wrap="square" rtlCol="0">
            <a:spAutoFit/>
          </a:bodyPr>
          <a:lstStyle/>
          <a:p>
            <a:r>
              <a:rPr lang="en-US" sz="4000" dirty="0">
                <a:latin typeface="Pond Free Me" pitchFamily="2" charset="0"/>
              </a:rPr>
              <a:t>Meet Grace</a:t>
            </a:r>
          </a:p>
        </p:txBody>
      </p:sp>
      <p:grpSp>
        <p:nvGrpSpPr>
          <p:cNvPr id="28" name="Group 27">
            <a:extLst>
              <a:ext uri="{FF2B5EF4-FFF2-40B4-BE49-F238E27FC236}">
                <a16:creationId xmlns:a16="http://schemas.microsoft.com/office/drawing/2014/main" id="{9C601898-7C8F-4200-A489-AE3DACB42CB1}"/>
              </a:ext>
            </a:extLst>
          </p:cNvPr>
          <p:cNvGrpSpPr/>
          <p:nvPr/>
        </p:nvGrpSpPr>
        <p:grpSpPr>
          <a:xfrm>
            <a:off x="6327636" y="3165995"/>
            <a:ext cx="2202241" cy="923330"/>
            <a:chOff x="594292" y="2698009"/>
            <a:chExt cx="2202241" cy="923330"/>
          </a:xfrm>
        </p:grpSpPr>
        <p:sp>
          <p:nvSpPr>
            <p:cNvPr id="29" name="TextBox 28">
              <a:extLst>
                <a:ext uri="{FF2B5EF4-FFF2-40B4-BE49-F238E27FC236}">
                  <a16:creationId xmlns:a16="http://schemas.microsoft.com/office/drawing/2014/main" id="{BC0E9E0A-80BC-44A2-B0D1-068EC2DB573C}"/>
                </a:ext>
              </a:extLst>
            </p:cNvPr>
            <p:cNvSpPr txBox="1"/>
            <p:nvPr/>
          </p:nvSpPr>
          <p:spPr>
            <a:xfrm>
              <a:off x="1117440" y="2698009"/>
              <a:ext cx="1679093" cy="923330"/>
            </a:xfrm>
            <a:prstGeom prst="rect">
              <a:avLst/>
            </a:prstGeom>
            <a:noFill/>
          </p:spPr>
          <p:txBody>
            <a:bodyPr wrap="square" rtlCol="0">
              <a:spAutoFit/>
            </a:bodyPr>
            <a:lstStyle/>
            <a:p>
              <a:pPr algn="ctr"/>
              <a:r>
                <a:rPr lang="en-US" dirty="0">
                  <a:latin typeface="KG Red Hands" panose="02000505000000020004" pitchFamily="2" charset="0"/>
                </a:rPr>
                <a:t>U.S.</a:t>
              </a:r>
            </a:p>
            <a:p>
              <a:pPr algn="ctr"/>
              <a:r>
                <a:rPr lang="en-US" dirty="0">
                  <a:latin typeface="KG Red Hands" panose="02000505000000020004" pitchFamily="2" charset="0"/>
                </a:rPr>
                <a:t>Treasury Bond</a:t>
              </a:r>
            </a:p>
          </p:txBody>
        </p:sp>
        <p:pic>
          <p:nvPicPr>
            <p:cNvPr id="30" name="Graphic 29" descr="Court">
              <a:extLst>
                <a:ext uri="{FF2B5EF4-FFF2-40B4-BE49-F238E27FC236}">
                  <a16:creationId xmlns:a16="http://schemas.microsoft.com/office/drawing/2014/main" id="{C7E0CC66-BF42-4AE9-BA08-C6E4A293DE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4292" y="2835379"/>
              <a:ext cx="646332" cy="646332"/>
            </a:xfrm>
            <a:prstGeom prst="rect">
              <a:avLst/>
            </a:prstGeom>
          </p:spPr>
        </p:pic>
      </p:grpSp>
      <p:sp>
        <p:nvSpPr>
          <p:cNvPr id="31" name="TextBox 30">
            <a:extLst>
              <a:ext uri="{FF2B5EF4-FFF2-40B4-BE49-F238E27FC236}">
                <a16:creationId xmlns:a16="http://schemas.microsoft.com/office/drawing/2014/main" id="{61448558-1750-4D7C-BCE4-D9C8269DB13D}"/>
              </a:ext>
            </a:extLst>
          </p:cNvPr>
          <p:cNvSpPr txBox="1"/>
          <p:nvPr/>
        </p:nvSpPr>
        <p:spPr>
          <a:xfrm>
            <a:off x="6474721" y="4081184"/>
            <a:ext cx="2131412" cy="1938992"/>
          </a:xfrm>
          <a:prstGeom prst="rect">
            <a:avLst/>
          </a:prstGeom>
          <a:noFill/>
        </p:spPr>
        <p:txBody>
          <a:bodyPr wrap="square" rtlCol="0">
            <a:spAutoFit/>
          </a:bodyPr>
          <a:lstStyle/>
          <a:p>
            <a:pPr algn="ctr"/>
            <a:r>
              <a:rPr lang="en-US" sz="2400" dirty="0">
                <a:latin typeface="Pond Free Me" pitchFamily="2" charset="0"/>
              </a:rPr>
              <a:t>$20,000 spent will get a bond worth </a:t>
            </a:r>
            <a:r>
              <a:rPr lang="en-US" sz="2400" dirty="0">
                <a:latin typeface="KG Red Hands" panose="02000505000000020004" pitchFamily="2" charset="0"/>
              </a:rPr>
              <a:t>$40,000      </a:t>
            </a:r>
            <a:r>
              <a:rPr lang="en-US" sz="2400" dirty="0">
                <a:latin typeface="Pond Free Me" pitchFamily="2" charset="0"/>
              </a:rPr>
              <a:t>in 20 years.</a:t>
            </a:r>
          </a:p>
        </p:txBody>
      </p:sp>
    </p:spTree>
    <p:extLst>
      <p:ext uri="{BB962C8B-B14F-4D97-AF65-F5344CB8AC3E}">
        <p14:creationId xmlns:p14="http://schemas.microsoft.com/office/powerpoint/2010/main" val="11840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28"/>
                                        </p:tgtEl>
                                      </p:cBhvr>
                                    </p:animEffect>
                                    <p:animScale>
                                      <p:cBhvr>
                                        <p:cTn id="37" dur="250" autoRev="1" fill="hold"/>
                                        <p:tgtEl>
                                          <p:spTgt spid="28"/>
                                        </p:tgtEl>
                                      </p:cBhvr>
                                      <p:by x="105000" y="105000"/>
                                    </p:animScale>
                                  </p:childTnLst>
                                </p:cTn>
                              </p:par>
                              <p:par>
                                <p:cTn id="38" presetID="26" presetClass="emph" presetSubtype="0" fill="hold" grpId="1" nodeType="withEffect">
                                  <p:stCondLst>
                                    <p:cond delay="0"/>
                                  </p:stCondLst>
                                  <p:childTnLst>
                                    <p:animEffect transition="out" filter="fade">
                                      <p:cBhvr>
                                        <p:cTn id="39" dur="500" tmFilter="0, 0; .2, .5; .8, .5; 1, 0"/>
                                        <p:tgtEl>
                                          <p:spTgt spid="31"/>
                                        </p:tgtEl>
                                      </p:cBhvr>
                                    </p:animEffect>
                                    <p:animScale>
                                      <p:cBhvr>
                                        <p:cTn id="40" dur="25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31" grpId="0"/>
      <p:bldP spid="3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6F06D-24E0-43E0-9512-C970450EDB4E}"/>
              </a:ext>
            </a:extLst>
          </p:cNvPr>
          <p:cNvPicPr>
            <a:picLocks noChangeAspect="1"/>
          </p:cNvPicPr>
          <p:nvPr/>
        </p:nvPicPr>
        <p:blipFill>
          <a:blip r:embed="rId2"/>
          <a:stretch>
            <a:fillRect/>
          </a:stretch>
        </p:blipFill>
        <p:spPr>
          <a:xfrm>
            <a:off x="78858" y="75909"/>
            <a:ext cx="8986283"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43918" y="166514"/>
            <a:ext cx="4586658" cy="830997"/>
          </a:xfrm>
          <a:prstGeom prst="rect">
            <a:avLst/>
          </a:prstGeom>
          <a:noFill/>
        </p:spPr>
        <p:txBody>
          <a:bodyPr wrap="square" rtlCol="0">
            <a:spAutoFit/>
          </a:bodyPr>
          <a:lstStyle/>
          <a:p>
            <a:pPr algn="ctr"/>
            <a:r>
              <a:rPr lang="en-US" sz="4800" dirty="0">
                <a:latin typeface="Pond Free Me" pitchFamily="2" charset="0"/>
              </a:rPr>
              <a:t>Stock Market</a:t>
            </a:r>
          </a:p>
        </p:txBody>
      </p:sp>
      <p:sp>
        <p:nvSpPr>
          <p:cNvPr id="40" name="TextBox 39">
            <a:extLst>
              <a:ext uri="{FF2B5EF4-FFF2-40B4-BE49-F238E27FC236}">
                <a16:creationId xmlns:a16="http://schemas.microsoft.com/office/drawing/2014/main" id="{E271F4E8-C5C7-418E-BF84-26B47895767D}"/>
              </a:ext>
            </a:extLst>
          </p:cNvPr>
          <p:cNvSpPr txBox="1"/>
          <p:nvPr/>
        </p:nvSpPr>
        <p:spPr>
          <a:xfrm>
            <a:off x="186089" y="963275"/>
            <a:ext cx="4674646" cy="1015663"/>
          </a:xfrm>
          <a:prstGeom prst="rect">
            <a:avLst/>
          </a:prstGeom>
          <a:noFill/>
        </p:spPr>
        <p:txBody>
          <a:bodyPr wrap="square" rtlCol="0">
            <a:spAutoFit/>
          </a:bodyPr>
          <a:lstStyle/>
          <a:p>
            <a:r>
              <a:rPr lang="en-US" sz="3000" dirty="0">
                <a:latin typeface="Pond Free Me" pitchFamily="2" charset="0"/>
              </a:rPr>
              <a:t>You can invest your savings in the stock market.</a:t>
            </a:r>
          </a:p>
        </p:txBody>
      </p:sp>
      <p:grpSp>
        <p:nvGrpSpPr>
          <p:cNvPr id="6" name="Group 5">
            <a:extLst>
              <a:ext uri="{FF2B5EF4-FFF2-40B4-BE49-F238E27FC236}">
                <a16:creationId xmlns:a16="http://schemas.microsoft.com/office/drawing/2014/main" id="{6BAB0708-C074-4CAE-B186-8427FCD9F3EA}"/>
              </a:ext>
            </a:extLst>
          </p:cNvPr>
          <p:cNvGrpSpPr/>
          <p:nvPr/>
        </p:nvGrpSpPr>
        <p:grpSpPr>
          <a:xfrm>
            <a:off x="302755" y="2127497"/>
            <a:ext cx="2972029" cy="1494908"/>
            <a:chOff x="215851" y="2001095"/>
            <a:chExt cx="2972029" cy="1494908"/>
          </a:xfrm>
        </p:grpSpPr>
        <p:sp>
          <p:nvSpPr>
            <p:cNvPr id="15" name="TextBox 14">
              <a:extLst>
                <a:ext uri="{FF2B5EF4-FFF2-40B4-BE49-F238E27FC236}">
                  <a16:creationId xmlns:a16="http://schemas.microsoft.com/office/drawing/2014/main" id="{7DF2CC82-5856-44F6-9268-6685A69BF640}"/>
                </a:ext>
              </a:extLst>
            </p:cNvPr>
            <p:cNvSpPr txBox="1"/>
            <p:nvPr/>
          </p:nvSpPr>
          <p:spPr>
            <a:xfrm>
              <a:off x="215851" y="2849672"/>
              <a:ext cx="2972029" cy="646331"/>
            </a:xfrm>
            <a:prstGeom prst="rect">
              <a:avLst/>
            </a:prstGeom>
            <a:noFill/>
          </p:spPr>
          <p:txBody>
            <a:bodyPr wrap="square" rtlCol="0">
              <a:spAutoFit/>
            </a:bodyPr>
            <a:lstStyle/>
            <a:p>
              <a:pPr algn="ctr"/>
              <a:r>
                <a:rPr lang="en-US" dirty="0">
                  <a:latin typeface="KG Red Hands" panose="02000505000000020004" pitchFamily="2" charset="0"/>
                </a:rPr>
                <a:t>What is the potential to earn money?</a:t>
              </a:r>
            </a:p>
          </p:txBody>
        </p:sp>
        <p:pic>
          <p:nvPicPr>
            <p:cNvPr id="5" name="Graphic 4" descr="Bar graph with upward trend">
              <a:extLst>
                <a:ext uri="{FF2B5EF4-FFF2-40B4-BE49-F238E27FC236}">
                  <a16:creationId xmlns:a16="http://schemas.microsoft.com/office/drawing/2014/main" id="{1C24502A-4179-450E-B6B9-29F8C4CD63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8016" y="2001095"/>
              <a:ext cx="914400" cy="914400"/>
            </a:xfrm>
            <a:prstGeom prst="rect">
              <a:avLst/>
            </a:prstGeom>
          </p:spPr>
        </p:pic>
      </p:grpSp>
      <p:grpSp>
        <p:nvGrpSpPr>
          <p:cNvPr id="3" name="Group 2">
            <a:extLst>
              <a:ext uri="{FF2B5EF4-FFF2-40B4-BE49-F238E27FC236}">
                <a16:creationId xmlns:a16="http://schemas.microsoft.com/office/drawing/2014/main" id="{208F1BBA-1E77-48DD-893F-116AA83AC20F}"/>
              </a:ext>
            </a:extLst>
          </p:cNvPr>
          <p:cNvGrpSpPr/>
          <p:nvPr/>
        </p:nvGrpSpPr>
        <p:grpSpPr>
          <a:xfrm>
            <a:off x="3516361" y="2124200"/>
            <a:ext cx="2267595" cy="1515238"/>
            <a:chOff x="3428513" y="1980765"/>
            <a:chExt cx="2267595" cy="1515238"/>
          </a:xfrm>
        </p:grpSpPr>
        <p:sp>
          <p:nvSpPr>
            <p:cNvPr id="18" name="TextBox 17">
              <a:extLst>
                <a:ext uri="{FF2B5EF4-FFF2-40B4-BE49-F238E27FC236}">
                  <a16:creationId xmlns:a16="http://schemas.microsoft.com/office/drawing/2014/main" id="{C559E8C7-4288-40C7-99BD-AE3EFBEA8FA7}"/>
                </a:ext>
              </a:extLst>
            </p:cNvPr>
            <p:cNvSpPr txBox="1"/>
            <p:nvPr/>
          </p:nvSpPr>
          <p:spPr>
            <a:xfrm>
              <a:off x="3428513" y="2849672"/>
              <a:ext cx="2267595" cy="646331"/>
            </a:xfrm>
            <a:prstGeom prst="rect">
              <a:avLst/>
            </a:prstGeom>
            <a:noFill/>
          </p:spPr>
          <p:txBody>
            <a:bodyPr wrap="square" rtlCol="0">
              <a:spAutoFit/>
            </a:bodyPr>
            <a:lstStyle/>
            <a:p>
              <a:pPr algn="ctr"/>
              <a:r>
                <a:rPr lang="en-US" dirty="0">
                  <a:latin typeface="KG Red Hands" panose="02000505000000020004" pitchFamily="2" charset="0"/>
                </a:rPr>
                <a:t>Can I lose money?</a:t>
              </a:r>
            </a:p>
          </p:txBody>
        </p:sp>
        <p:pic>
          <p:nvPicPr>
            <p:cNvPr id="19" name="Graphic 18" descr="Downward trend">
              <a:extLst>
                <a:ext uri="{FF2B5EF4-FFF2-40B4-BE49-F238E27FC236}">
                  <a16:creationId xmlns:a16="http://schemas.microsoft.com/office/drawing/2014/main" id="{62F8A727-7846-48E6-8228-70570A8B17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5469" y="1980765"/>
              <a:ext cx="914400" cy="914400"/>
            </a:xfrm>
            <a:prstGeom prst="rect">
              <a:avLst/>
            </a:prstGeom>
          </p:spPr>
        </p:pic>
      </p:grpSp>
      <p:sp>
        <p:nvSpPr>
          <p:cNvPr id="26" name="TextBox 25">
            <a:extLst>
              <a:ext uri="{FF2B5EF4-FFF2-40B4-BE49-F238E27FC236}">
                <a16:creationId xmlns:a16="http://schemas.microsoft.com/office/drawing/2014/main" id="{5083A5B7-27FF-45A8-A45D-2CF8B386FB93}"/>
              </a:ext>
            </a:extLst>
          </p:cNvPr>
          <p:cNvSpPr txBox="1"/>
          <p:nvPr/>
        </p:nvSpPr>
        <p:spPr>
          <a:xfrm>
            <a:off x="315494" y="3825223"/>
            <a:ext cx="3321066" cy="2677656"/>
          </a:xfrm>
          <a:prstGeom prst="rect">
            <a:avLst/>
          </a:prstGeom>
          <a:noFill/>
        </p:spPr>
        <p:txBody>
          <a:bodyPr wrap="square" rtlCol="0">
            <a:spAutoFit/>
          </a:bodyPr>
          <a:lstStyle/>
          <a:p>
            <a:r>
              <a:rPr lang="en-US" sz="2400" dirty="0">
                <a:latin typeface="Pond Free Me" pitchFamily="2" charset="0"/>
              </a:rPr>
              <a:t>There is moderate to high potential to make money by buying stocks.  Earnings vary greatly, but wise investing could earn 8-12</a:t>
            </a:r>
            <a:r>
              <a:rPr lang="en-US" sz="2400">
                <a:latin typeface="Pond Free Me" pitchFamily="2" charset="0"/>
              </a:rPr>
              <a:t>% of its </a:t>
            </a:r>
            <a:r>
              <a:rPr lang="en-US" sz="2400" dirty="0">
                <a:latin typeface="Pond Free Me" pitchFamily="2" charset="0"/>
              </a:rPr>
              <a:t>value each year.</a:t>
            </a:r>
          </a:p>
        </p:txBody>
      </p:sp>
      <p:sp>
        <p:nvSpPr>
          <p:cNvPr id="27" name="TextBox 26">
            <a:extLst>
              <a:ext uri="{FF2B5EF4-FFF2-40B4-BE49-F238E27FC236}">
                <a16:creationId xmlns:a16="http://schemas.microsoft.com/office/drawing/2014/main" id="{5ECE335D-90D5-463F-B588-40141C7E38C4}"/>
              </a:ext>
            </a:extLst>
          </p:cNvPr>
          <p:cNvSpPr txBox="1"/>
          <p:nvPr/>
        </p:nvSpPr>
        <p:spPr>
          <a:xfrm>
            <a:off x="3959931" y="3868777"/>
            <a:ext cx="1785777" cy="1569660"/>
          </a:xfrm>
          <a:prstGeom prst="rect">
            <a:avLst/>
          </a:prstGeom>
          <a:noFill/>
        </p:spPr>
        <p:txBody>
          <a:bodyPr wrap="square" rtlCol="0">
            <a:spAutoFit/>
          </a:bodyPr>
          <a:lstStyle/>
          <a:p>
            <a:r>
              <a:rPr lang="en-US" sz="2400" dirty="0">
                <a:latin typeface="Pond Free Me" pitchFamily="2" charset="0"/>
              </a:rPr>
              <a:t>You could lose some  or all of your money.</a:t>
            </a:r>
          </a:p>
        </p:txBody>
      </p:sp>
      <p:grpSp>
        <p:nvGrpSpPr>
          <p:cNvPr id="22" name="Group 21">
            <a:extLst>
              <a:ext uri="{FF2B5EF4-FFF2-40B4-BE49-F238E27FC236}">
                <a16:creationId xmlns:a16="http://schemas.microsoft.com/office/drawing/2014/main" id="{ECEAC13E-D32E-4444-9F25-FECF4ADC1225}"/>
              </a:ext>
            </a:extLst>
          </p:cNvPr>
          <p:cNvGrpSpPr/>
          <p:nvPr/>
        </p:nvGrpSpPr>
        <p:grpSpPr>
          <a:xfrm>
            <a:off x="6071403" y="2124200"/>
            <a:ext cx="2383259" cy="1561577"/>
            <a:chOff x="6334043" y="1951858"/>
            <a:chExt cx="2383259" cy="1561577"/>
          </a:xfrm>
        </p:grpSpPr>
        <p:pic>
          <p:nvPicPr>
            <p:cNvPr id="28" name="Graphic 27" descr="Money">
              <a:extLst>
                <a:ext uri="{FF2B5EF4-FFF2-40B4-BE49-F238E27FC236}">
                  <a16:creationId xmlns:a16="http://schemas.microsoft.com/office/drawing/2014/main" id="{53D0476E-2357-4F47-80A1-4CBF91BA6A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20602" y="1951858"/>
              <a:ext cx="914400" cy="914400"/>
            </a:xfrm>
            <a:prstGeom prst="rect">
              <a:avLst/>
            </a:prstGeom>
          </p:spPr>
        </p:pic>
        <p:sp>
          <p:nvSpPr>
            <p:cNvPr id="24" name="TextBox 23">
              <a:extLst>
                <a:ext uri="{FF2B5EF4-FFF2-40B4-BE49-F238E27FC236}">
                  <a16:creationId xmlns:a16="http://schemas.microsoft.com/office/drawing/2014/main" id="{F41B2E24-DEBC-4075-93D2-FAFBD251FDE0}"/>
                </a:ext>
              </a:extLst>
            </p:cNvPr>
            <p:cNvSpPr txBox="1"/>
            <p:nvPr/>
          </p:nvSpPr>
          <p:spPr>
            <a:xfrm>
              <a:off x="6334043" y="2867104"/>
              <a:ext cx="2383259" cy="646331"/>
            </a:xfrm>
            <a:prstGeom prst="rect">
              <a:avLst/>
            </a:prstGeom>
            <a:noFill/>
          </p:spPr>
          <p:txBody>
            <a:bodyPr wrap="square" rtlCol="0">
              <a:spAutoFit/>
            </a:bodyPr>
            <a:lstStyle/>
            <a:p>
              <a:pPr algn="ctr"/>
              <a:r>
                <a:rPr lang="en-US" dirty="0">
                  <a:latin typeface="KG Red Hands" panose="02000505000000020004" pitchFamily="2" charset="0"/>
                </a:rPr>
                <a:t>Do I have access to my money?</a:t>
              </a:r>
            </a:p>
          </p:txBody>
        </p:sp>
      </p:grpSp>
      <p:sp>
        <p:nvSpPr>
          <p:cNvPr id="30" name="TextBox 29">
            <a:extLst>
              <a:ext uri="{FF2B5EF4-FFF2-40B4-BE49-F238E27FC236}">
                <a16:creationId xmlns:a16="http://schemas.microsoft.com/office/drawing/2014/main" id="{68928900-595D-41B3-AED1-D8E0A5F50CF2}"/>
              </a:ext>
            </a:extLst>
          </p:cNvPr>
          <p:cNvSpPr txBox="1"/>
          <p:nvPr/>
        </p:nvSpPr>
        <p:spPr>
          <a:xfrm>
            <a:off x="6071403" y="3793631"/>
            <a:ext cx="2723614" cy="2308324"/>
          </a:xfrm>
          <a:prstGeom prst="rect">
            <a:avLst/>
          </a:prstGeom>
          <a:noFill/>
        </p:spPr>
        <p:txBody>
          <a:bodyPr wrap="square" rtlCol="0">
            <a:spAutoFit/>
          </a:bodyPr>
          <a:lstStyle/>
          <a:p>
            <a:r>
              <a:rPr lang="en-US" sz="2400" dirty="0">
                <a:latin typeface="Pond Free Me" pitchFamily="2" charset="0"/>
              </a:rPr>
              <a:t>You can sell stocks Monday-Friday, but if your stocks’ price dropped you may want to wait for the price to go up.</a:t>
            </a:r>
          </a:p>
        </p:txBody>
      </p:sp>
    </p:spTree>
    <p:extLst>
      <p:ext uri="{BB962C8B-B14F-4D97-AF65-F5344CB8AC3E}">
        <p14:creationId xmlns:p14="http://schemas.microsoft.com/office/powerpoint/2010/main" val="311479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258CC1-6C89-4F21-AAB1-B03468B79F13}"/>
              </a:ext>
            </a:extLst>
          </p:cNvPr>
          <p:cNvPicPr>
            <a:picLocks noChangeAspect="1"/>
          </p:cNvPicPr>
          <p:nvPr/>
        </p:nvPicPr>
        <p:blipFill>
          <a:blip r:embed="rId2"/>
          <a:stretch>
            <a:fillRect/>
          </a:stretch>
        </p:blipFill>
        <p:spPr>
          <a:xfrm>
            <a:off x="78858" y="75909"/>
            <a:ext cx="8986283"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43918" y="166514"/>
            <a:ext cx="4586658" cy="830997"/>
          </a:xfrm>
          <a:prstGeom prst="rect">
            <a:avLst/>
          </a:prstGeom>
          <a:noFill/>
        </p:spPr>
        <p:txBody>
          <a:bodyPr wrap="square" rtlCol="0">
            <a:spAutoFit/>
          </a:bodyPr>
          <a:lstStyle/>
          <a:p>
            <a:pPr algn="ctr"/>
            <a:r>
              <a:rPr lang="en-US" sz="4800" dirty="0">
                <a:latin typeface="Pond Free Me" pitchFamily="2" charset="0"/>
              </a:rPr>
              <a:t>Stock Market</a:t>
            </a:r>
          </a:p>
        </p:txBody>
      </p:sp>
      <p:sp>
        <p:nvSpPr>
          <p:cNvPr id="40" name="TextBox 39">
            <a:extLst>
              <a:ext uri="{FF2B5EF4-FFF2-40B4-BE49-F238E27FC236}">
                <a16:creationId xmlns:a16="http://schemas.microsoft.com/office/drawing/2014/main" id="{E271F4E8-C5C7-418E-BF84-26B47895767D}"/>
              </a:ext>
            </a:extLst>
          </p:cNvPr>
          <p:cNvSpPr txBox="1"/>
          <p:nvPr/>
        </p:nvSpPr>
        <p:spPr>
          <a:xfrm>
            <a:off x="186089" y="963275"/>
            <a:ext cx="4674646" cy="1477328"/>
          </a:xfrm>
          <a:prstGeom prst="rect">
            <a:avLst/>
          </a:prstGeom>
          <a:noFill/>
        </p:spPr>
        <p:txBody>
          <a:bodyPr wrap="square" rtlCol="0">
            <a:spAutoFit/>
          </a:bodyPr>
          <a:lstStyle/>
          <a:p>
            <a:r>
              <a:rPr lang="en-US" sz="3000" dirty="0">
                <a:latin typeface="Pond Free Me" pitchFamily="2" charset="0"/>
              </a:rPr>
              <a:t>Here are 2 examples of what can happen to money invested in the stock market.</a:t>
            </a:r>
          </a:p>
        </p:txBody>
      </p:sp>
      <p:sp>
        <p:nvSpPr>
          <p:cNvPr id="23" name="TextBox 22">
            <a:extLst>
              <a:ext uri="{FF2B5EF4-FFF2-40B4-BE49-F238E27FC236}">
                <a16:creationId xmlns:a16="http://schemas.microsoft.com/office/drawing/2014/main" id="{49EAFD35-18E4-4B34-B530-41665EF43442}"/>
              </a:ext>
            </a:extLst>
          </p:cNvPr>
          <p:cNvSpPr txBox="1"/>
          <p:nvPr/>
        </p:nvSpPr>
        <p:spPr>
          <a:xfrm>
            <a:off x="1978805" y="2813596"/>
            <a:ext cx="1926546" cy="1231106"/>
          </a:xfrm>
          <a:prstGeom prst="rect">
            <a:avLst/>
          </a:prstGeom>
          <a:noFill/>
        </p:spPr>
        <p:txBody>
          <a:bodyPr wrap="square" rtlCol="0">
            <a:spAutoFit/>
          </a:bodyPr>
          <a:lstStyle/>
          <a:p>
            <a:pPr algn="ctr"/>
            <a:r>
              <a:rPr lang="en-US" dirty="0">
                <a:latin typeface="Pond Free Me" pitchFamily="2" charset="0"/>
              </a:rPr>
              <a:t>Stock Name: AAPL</a:t>
            </a:r>
          </a:p>
          <a:p>
            <a:pPr algn="ctr"/>
            <a:r>
              <a:rPr lang="en-US" sz="2000" dirty="0">
                <a:latin typeface="Pond Free Me" pitchFamily="2" charset="0"/>
              </a:rPr>
              <a:t>Company: </a:t>
            </a:r>
            <a:r>
              <a:rPr lang="en-US" dirty="0">
                <a:latin typeface="KG Red Hands" panose="02000505000000020004" pitchFamily="2" charset="0"/>
              </a:rPr>
              <a:t>Apple</a:t>
            </a:r>
          </a:p>
          <a:p>
            <a:pPr algn="ctr"/>
            <a:endParaRPr lang="en-US" dirty="0">
              <a:latin typeface="KG Red Hands" panose="02000505000000020004" pitchFamily="2" charset="0"/>
            </a:endParaRPr>
          </a:p>
        </p:txBody>
      </p:sp>
      <p:sp>
        <p:nvSpPr>
          <p:cNvPr id="31" name="TextBox 30">
            <a:extLst>
              <a:ext uri="{FF2B5EF4-FFF2-40B4-BE49-F238E27FC236}">
                <a16:creationId xmlns:a16="http://schemas.microsoft.com/office/drawing/2014/main" id="{9D20DCB9-DE22-4326-A970-B74E12AF449D}"/>
              </a:ext>
            </a:extLst>
          </p:cNvPr>
          <p:cNvSpPr txBox="1"/>
          <p:nvPr/>
        </p:nvSpPr>
        <p:spPr>
          <a:xfrm>
            <a:off x="1725116" y="4192740"/>
            <a:ext cx="2433924" cy="1938992"/>
          </a:xfrm>
          <a:prstGeom prst="rect">
            <a:avLst/>
          </a:prstGeom>
          <a:noFill/>
        </p:spPr>
        <p:txBody>
          <a:bodyPr wrap="square" rtlCol="0">
            <a:spAutoFit/>
          </a:bodyPr>
          <a:lstStyle/>
          <a:p>
            <a:pPr algn="ctr"/>
            <a:r>
              <a:rPr lang="en-US" sz="2400" dirty="0">
                <a:latin typeface="Pond Free Me" pitchFamily="2" charset="0"/>
              </a:rPr>
              <a:t>$10,000 of stock purchased        4-17-2009 is worth</a:t>
            </a:r>
          </a:p>
          <a:p>
            <a:pPr algn="ctr"/>
            <a:r>
              <a:rPr lang="en-US" sz="2400" dirty="0">
                <a:latin typeface="KG Red Hands" panose="02000505000000020004" pitchFamily="2" charset="0"/>
              </a:rPr>
              <a:t>$29,211.61       </a:t>
            </a:r>
            <a:r>
              <a:rPr lang="en-US" sz="2400" dirty="0">
                <a:latin typeface="Pond Free Me" pitchFamily="2" charset="0"/>
              </a:rPr>
              <a:t>ten years later.</a:t>
            </a:r>
          </a:p>
        </p:txBody>
      </p:sp>
      <p:sp>
        <p:nvSpPr>
          <p:cNvPr id="32" name="TextBox 31">
            <a:extLst>
              <a:ext uri="{FF2B5EF4-FFF2-40B4-BE49-F238E27FC236}">
                <a16:creationId xmlns:a16="http://schemas.microsoft.com/office/drawing/2014/main" id="{318F0726-4877-4F0B-8C72-2FCB6512D216}"/>
              </a:ext>
            </a:extLst>
          </p:cNvPr>
          <p:cNvSpPr txBox="1"/>
          <p:nvPr/>
        </p:nvSpPr>
        <p:spPr>
          <a:xfrm>
            <a:off x="4825689" y="2813596"/>
            <a:ext cx="1926546" cy="1231106"/>
          </a:xfrm>
          <a:prstGeom prst="rect">
            <a:avLst/>
          </a:prstGeom>
          <a:noFill/>
        </p:spPr>
        <p:txBody>
          <a:bodyPr wrap="square" rtlCol="0">
            <a:spAutoFit/>
          </a:bodyPr>
          <a:lstStyle/>
          <a:p>
            <a:pPr algn="ctr"/>
            <a:r>
              <a:rPr lang="en-US" dirty="0">
                <a:latin typeface="Pond Free Me" pitchFamily="2" charset="0"/>
              </a:rPr>
              <a:t>Stock Name: JCP</a:t>
            </a:r>
          </a:p>
          <a:p>
            <a:pPr algn="ctr"/>
            <a:r>
              <a:rPr lang="en-US" sz="2000" dirty="0">
                <a:latin typeface="Pond Free Me" pitchFamily="2" charset="0"/>
              </a:rPr>
              <a:t>Company: </a:t>
            </a:r>
          </a:p>
          <a:p>
            <a:pPr algn="ctr"/>
            <a:r>
              <a:rPr lang="en-US" dirty="0">
                <a:latin typeface="KG Red Hands" panose="02000505000000020004" pitchFamily="2" charset="0"/>
              </a:rPr>
              <a:t>JC Penny</a:t>
            </a:r>
          </a:p>
          <a:p>
            <a:pPr algn="ctr"/>
            <a:endParaRPr lang="en-US" dirty="0">
              <a:latin typeface="KG Red Hands" panose="02000505000000020004" pitchFamily="2" charset="0"/>
            </a:endParaRPr>
          </a:p>
        </p:txBody>
      </p:sp>
      <p:sp>
        <p:nvSpPr>
          <p:cNvPr id="33" name="TextBox 32">
            <a:extLst>
              <a:ext uri="{FF2B5EF4-FFF2-40B4-BE49-F238E27FC236}">
                <a16:creationId xmlns:a16="http://schemas.microsoft.com/office/drawing/2014/main" id="{128520DE-2067-4DA1-9FF2-39A72825D600}"/>
              </a:ext>
            </a:extLst>
          </p:cNvPr>
          <p:cNvSpPr txBox="1"/>
          <p:nvPr/>
        </p:nvSpPr>
        <p:spPr>
          <a:xfrm>
            <a:off x="4572000" y="4192740"/>
            <a:ext cx="2433924" cy="1938992"/>
          </a:xfrm>
          <a:prstGeom prst="rect">
            <a:avLst/>
          </a:prstGeom>
          <a:noFill/>
        </p:spPr>
        <p:txBody>
          <a:bodyPr wrap="square" rtlCol="0">
            <a:spAutoFit/>
          </a:bodyPr>
          <a:lstStyle/>
          <a:p>
            <a:pPr algn="ctr"/>
            <a:r>
              <a:rPr lang="en-US" sz="2400" dirty="0">
                <a:latin typeface="Pond Free Me" pitchFamily="2" charset="0"/>
              </a:rPr>
              <a:t>$10,000 of stock purchased        4-17-2009 is worth</a:t>
            </a:r>
          </a:p>
          <a:p>
            <a:pPr algn="ctr"/>
            <a:r>
              <a:rPr lang="en-US" sz="2400" dirty="0">
                <a:latin typeface="KG Red Hands" panose="02000505000000020004" pitchFamily="2" charset="0"/>
              </a:rPr>
              <a:t>$515.81        </a:t>
            </a:r>
            <a:r>
              <a:rPr lang="en-US" sz="2400" dirty="0">
                <a:latin typeface="Pond Free Me" pitchFamily="2" charset="0"/>
              </a:rPr>
              <a:t>ten years later.</a:t>
            </a:r>
          </a:p>
        </p:txBody>
      </p:sp>
      <p:sp>
        <p:nvSpPr>
          <p:cNvPr id="4" name="Arrow: Right 3">
            <a:extLst>
              <a:ext uri="{FF2B5EF4-FFF2-40B4-BE49-F238E27FC236}">
                <a16:creationId xmlns:a16="http://schemas.microsoft.com/office/drawing/2014/main" id="{B1DEE513-4341-49ED-8368-0B99DA465774}"/>
              </a:ext>
            </a:extLst>
          </p:cNvPr>
          <p:cNvSpPr/>
          <p:nvPr/>
        </p:nvSpPr>
        <p:spPr>
          <a:xfrm rot="16200000">
            <a:off x="180011" y="4000219"/>
            <a:ext cx="1545188" cy="834358"/>
          </a:xfrm>
          <a:prstGeom prst="rightArrow">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D4BBB-DB27-470B-AE0F-67BD3209571A}"/>
              </a:ext>
            </a:extLst>
          </p:cNvPr>
          <p:cNvSpPr txBox="1"/>
          <p:nvPr/>
        </p:nvSpPr>
        <p:spPr>
          <a:xfrm>
            <a:off x="182248" y="2808743"/>
            <a:ext cx="1515763" cy="707886"/>
          </a:xfrm>
          <a:prstGeom prst="rect">
            <a:avLst/>
          </a:prstGeom>
          <a:noFill/>
        </p:spPr>
        <p:txBody>
          <a:bodyPr wrap="square" rtlCol="0">
            <a:spAutoFit/>
          </a:bodyPr>
          <a:lstStyle/>
          <a:p>
            <a:pPr algn="ctr"/>
            <a:r>
              <a:rPr lang="en-US" sz="2000" dirty="0">
                <a:latin typeface="Pond Free Me" pitchFamily="2" charset="0"/>
              </a:rPr>
              <a:t>You made </a:t>
            </a:r>
            <a:r>
              <a:rPr lang="en-US" sz="2000" dirty="0">
                <a:latin typeface="KG Red Hands" panose="02000505000000020004" pitchFamily="2" charset="0"/>
              </a:rPr>
              <a:t>$19,211.61</a:t>
            </a:r>
          </a:p>
        </p:txBody>
      </p:sp>
      <p:sp>
        <p:nvSpPr>
          <p:cNvPr id="35" name="Arrow: Right 34">
            <a:extLst>
              <a:ext uri="{FF2B5EF4-FFF2-40B4-BE49-F238E27FC236}">
                <a16:creationId xmlns:a16="http://schemas.microsoft.com/office/drawing/2014/main" id="{6BA478FC-1F53-4DFD-A131-E806486D8E14}"/>
              </a:ext>
            </a:extLst>
          </p:cNvPr>
          <p:cNvSpPr/>
          <p:nvPr/>
        </p:nvSpPr>
        <p:spPr>
          <a:xfrm rot="5400000">
            <a:off x="7239575" y="4102159"/>
            <a:ext cx="1545188" cy="83435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0AECF6E-861E-4AC6-A5C5-EE88CE134145}"/>
              </a:ext>
            </a:extLst>
          </p:cNvPr>
          <p:cNvSpPr txBox="1"/>
          <p:nvPr/>
        </p:nvSpPr>
        <p:spPr>
          <a:xfrm>
            <a:off x="7206931" y="5423846"/>
            <a:ext cx="1515763" cy="707886"/>
          </a:xfrm>
          <a:prstGeom prst="rect">
            <a:avLst/>
          </a:prstGeom>
          <a:noFill/>
        </p:spPr>
        <p:txBody>
          <a:bodyPr wrap="square" rtlCol="0">
            <a:spAutoFit/>
          </a:bodyPr>
          <a:lstStyle/>
          <a:p>
            <a:pPr algn="ctr"/>
            <a:r>
              <a:rPr lang="en-US" sz="2000" dirty="0">
                <a:latin typeface="Pond Free Me" pitchFamily="2" charset="0"/>
              </a:rPr>
              <a:t>You lost </a:t>
            </a:r>
            <a:r>
              <a:rPr lang="en-US" sz="2000" dirty="0">
                <a:latin typeface="KG Red Hands" panose="02000505000000020004" pitchFamily="2" charset="0"/>
              </a:rPr>
              <a:t>$9,484.19</a:t>
            </a:r>
          </a:p>
        </p:txBody>
      </p:sp>
    </p:spTree>
    <p:extLst>
      <p:ext uri="{BB962C8B-B14F-4D97-AF65-F5344CB8AC3E}">
        <p14:creationId xmlns:p14="http://schemas.microsoft.com/office/powerpoint/2010/main" val="906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2" grpId="0"/>
      <p:bldP spid="33" grpId="0"/>
      <p:bldP spid="4" grpId="0" animBg="1"/>
      <p:bldP spid="34" grpId="0"/>
      <p:bldP spid="35" grpId="0"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9E280F-F8C2-42FB-9C01-D58844AE67DD}"/>
              </a:ext>
            </a:extLst>
          </p:cNvPr>
          <p:cNvPicPr>
            <a:picLocks noChangeAspect="1"/>
          </p:cNvPicPr>
          <p:nvPr/>
        </p:nvPicPr>
        <p:blipFill>
          <a:blip r:embed="rId2"/>
          <a:stretch>
            <a:fillRect/>
          </a:stretch>
        </p:blipFill>
        <p:spPr>
          <a:xfrm>
            <a:off x="78858" y="75909"/>
            <a:ext cx="8986283"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43918" y="166514"/>
            <a:ext cx="4586658" cy="830997"/>
          </a:xfrm>
          <a:prstGeom prst="rect">
            <a:avLst/>
          </a:prstGeom>
          <a:noFill/>
        </p:spPr>
        <p:txBody>
          <a:bodyPr wrap="square" rtlCol="0">
            <a:spAutoFit/>
          </a:bodyPr>
          <a:lstStyle/>
          <a:p>
            <a:pPr algn="ctr"/>
            <a:r>
              <a:rPr lang="en-US" sz="4800" dirty="0">
                <a:latin typeface="Pond Free Me" pitchFamily="2" charset="0"/>
              </a:rPr>
              <a:t>Smart Savers</a:t>
            </a:r>
          </a:p>
        </p:txBody>
      </p:sp>
      <p:sp>
        <p:nvSpPr>
          <p:cNvPr id="40" name="TextBox 39">
            <a:extLst>
              <a:ext uri="{FF2B5EF4-FFF2-40B4-BE49-F238E27FC236}">
                <a16:creationId xmlns:a16="http://schemas.microsoft.com/office/drawing/2014/main" id="{E271F4E8-C5C7-418E-BF84-26B47895767D}"/>
              </a:ext>
            </a:extLst>
          </p:cNvPr>
          <p:cNvSpPr txBox="1"/>
          <p:nvPr/>
        </p:nvSpPr>
        <p:spPr>
          <a:xfrm>
            <a:off x="297822" y="1062864"/>
            <a:ext cx="8612261"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Pond Free Me" pitchFamily="2" charset="0"/>
              </a:rPr>
              <a:t>Smart savers usually don’t put all of their money in one place.</a:t>
            </a:r>
          </a:p>
          <a:p>
            <a:endParaRPr lang="en-US" sz="3200" dirty="0">
              <a:latin typeface="Pond Free Me" pitchFamily="2" charset="0"/>
            </a:endParaRPr>
          </a:p>
          <a:p>
            <a:pPr marL="457200" indent="-457200">
              <a:buFont typeface="Arial" panose="020B0604020202020204" pitchFamily="34" charset="0"/>
              <a:buChar char="•"/>
            </a:pPr>
            <a:r>
              <a:rPr lang="en-US" sz="3200" dirty="0">
                <a:latin typeface="Pond Free Me" pitchFamily="2" charset="0"/>
              </a:rPr>
              <a:t>Many people have money saved in savings accounts, CD’s and the stock market. </a:t>
            </a:r>
          </a:p>
          <a:p>
            <a:endParaRPr lang="en-US" sz="3200" dirty="0">
              <a:latin typeface="Pond Free Me" pitchFamily="2" charset="0"/>
            </a:endParaRPr>
          </a:p>
        </p:txBody>
      </p:sp>
    </p:spTree>
    <p:extLst>
      <p:ext uri="{BB962C8B-B14F-4D97-AF65-F5344CB8AC3E}">
        <p14:creationId xmlns:p14="http://schemas.microsoft.com/office/powerpoint/2010/main" val="812115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DCBFD6-FA99-4C83-9486-8B14D76D5FBD}"/>
              </a:ext>
            </a:extLst>
          </p:cNvPr>
          <p:cNvPicPr>
            <a:picLocks noChangeAspect="1"/>
          </p:cNvPicPr>
          <p:nvPr/>
        </p:nvPicPr>
        <p:blipFill>
          <a:blip r:embed="rId2"/>
          <a:stretch>
            <a:fillRect/>
          </a:stretch>
        </p:blipFill>
        <p:spPr>
          <a:xfrm>
            <a:off x="63617" y="75909"/>
            <a:ext cx="9016765"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2" name="TextBox 1">
            <a:extLst>
              <a:ext uri="{FF2B5EF4-FFF2-40B4-BE49-F238E27FC236}">
                <a16:creationId xmlns:a16="http://schemas.microsoft.com/office/drawing/2014/main" id="{ED223FAC-F56E-4112-9408-A7B299D3F8E2}"/>
              </a:ext>
            </a:extLst>
          </p:cNvPr>
          <p:cNvSpPr txBox="1"/>
          <p:nvPr/>
        </p:nvSpPr>
        <p:spPr>
          <a:xfrm>
            <a:off x="136941" y="187780"/>
            <a:ext cx="5302324" cy="830997"/>
          </a:xfrm>
          <a:prstGeom prst="rect">
            <a:avLst/>
          </a:prstGeom>
          <a:noFill/>
        </p:spPr>
        <p:txBody>
          <a:bodyPr wrap="square" rtlCol="0">
            <a:spAutoFit/>
          </a:bodyPr>
          <a:lstStyle/>
          <a:p>
            <a:pPr algn="ctr"/>
            <a:r>
              <a:rPr lang="en-US" sz="4800" dirty="0">
                <a:latin typeface="Pond Free Me" pitchFamily="2" charset="0"/>
              </a:rPr>
              <a:t>Meet  Mr. &amp; Mrs. Davis </a:t>
            </a:r>
          </a:p>
        </p:txBody>
      </p:sp>
      <p:sp>
        <p:nvSpPr>
          <p:cNvPr id="40" name="TextBox 39">
            <a:extLst>
              <a:ext uri="{FF2B5EF4-FFF2-40B4-BE49-F238E27FC236}">
                <a16:creationId xmlns:a16="http://schemas.microsoft.com/office/drawing/2014/main" id="{E271F4E8-C5C7-418E-BF84-26B47895767D}"/>
              </a:ext>
            </a:extLst>
          </p:cNvPr>
          <p:cNvSpPr txBox="1"/>
          <p:nvPr/>
        </p:nvSpPr>
        <p:spPr>
          <a:xfrm>
            <a:off x="287135" y="1180352"/>
            <a:ext cx="7485266" cy="5386090"/>
          </a:xfrm>
          <a:prstGeom prst="rect">
            <a:avLst/>
          </a:prstGeom>
          <a:noFill/>
        </p:spPr>
        <p:txBody>
          <a:bodyPr wrap="square" rtlCol="0">
            <a:spAutoFit/>
          </a:bodyPr>
          <a:lstStyle/>
          <a:p>
            <a:r>
              <a:rPr lang="en-US" sz="3200" dirty="0">
                <a:latin typeface="Pond Free Me" pitchFamily="2" charset="0"/>
              </a:rPr>
              <a:t>They have $20,000 in savings.</a:t>
            </a:r>
          </a:p>
          <a:p>
            <a:endParaRPr lang="en-US" sz="2000" dirty="0">
              <a:latin typeface="Pond Free Me" pitchFamily="2" charset="0"/>
            </a:endParaRPr>
          </a:p>
          <a:p>
            <a:r>
              <a:rPr lang="en-US" sz="2800" dirty="0">
                <a:latin typeface="Pond Free Me" pitchFamily="2" charset="0"/>
              </a:rPr>
              <a:t>They want </a:t>
            </a:r>
            <a:r>
              <a:rPr lang="en-US" sz="2800" u="sng" dirty="0">
                <a:latin typeface="Pond Free Me" pitchFamily="2" charset="0"/>
              </a:rPr>
              <a:t>$4,000 </a:t>
            </a:r>
            <a:r>
              <a:rPr lang="en-US" sz="2800" dirty="0">
                <a:latin typeface="Pond Free Me" pitchFamily="2" charset="0"/>
              </a:rPr>
              <a:t>to be </a:t>
            </a:r>
            <a:r>
              <a:rPr lang="en-US" sz="2800" u="sng" dirty="0">
                <a:latin typeface="Pond Free Me" pitchFamily="2" charset="0"/>
              </a:rPr>
              <a:t>accessible at all times</a:t>
            </a:r>
            <a:r>
              <a:rPr lang="en-US" sz="2800" dirty="0">
                <a:latin typeface="Pond Free Me" pitchFamily="2" charset="0"/>
              </a:rPr>
              <a:t> for unexpected bills like car repairs and medical expenses.</a:t>
            </a:r>
          </a:p>
          <a:p>
            <a:endParaRPr lang="en-US" sz="2000" dirty="0">
              <a:latin typeface="Pond Free Me" pitchFamily="2" charset="0"/>
            </a:endParaRPr>
          </a:p>
          <a:p>
            <a:r>
              <a:rPr lang="en-US" sz="2800" dirty="0">
                <a:latin typeface="Pond Free Me" pitchFamily="2" charset="0"/>
              </a:rPr>
              <a:t>They would like to put </a:t>
            </a:r>
            <a:r>
              <a:rPr lang="en-US" sz="2800" u="sng" dirty="0">
                <a:latin typeface="Pond Free Me" pitchFamily="2" charset="0"/>
              </a:rPr>
              <a:t>$10,000</a:t>
            </a:r>
            <a:r>
              <a:rPr lang="en-US" sz="2800" dirty="0">
                <a:latin typeface="Pond Free Me" pitchFamily="2" charset="0"/>
              </a:rPr>
              <a:t> in an account that will </a:t>
            </a:r>
            <a:r>
              <a:rPr lang="en-US" sz="2800" u="sng" dirty="0">
                <a:latin typeface="Pond Free Me" pitchFamily="2" charset="0"/>
              </a:rPr>
              <a:t>make interest</a:t>
            </a:r>
            <a:r>
              <a:rPr lang="en-US" sz="2800" dirty="0">
                <a:latin typeface="Pond Free Me" pitchFamily="2" charset="0"/>
              </a:rPr>
              <a:t>, but is </a:t>
            </a:r>
            <a:r>
              <a:rPr lang="en-US" sz="2800" u="sng" dirty="0">
                <a:latin typeface="Pond Free Me" pitchFamily="2" charset="0"/>
              </a:rPr>
              <a:t>not at risk of being lost</a:t>
            </a:r>
            <a:r>
              <a:rPr lang="en-US" sz="2800" dirty="0">
                <a:latin typeface="Pond Free Me" pitchFamily="2" charset="0"/>
              </a:rPr>
              <a:t>.  They are planning to use this money towards a down payment on a house in 3 years.</a:t>
            </a:r>
          </a:p>
          <a:p>
            <a:endParaRPr lang="en-US" sz="2000" dirty="0">
              <a:latin typeface="Pond Free Me" pitchFamily="2" charset="0"/>
            </a:endParaRPr>
          </a:p>
          <a:p>
            <a:r>
              <a:rPr lang="en-US" sz="2800" dirty="0">
                <a:latin typeface="Pond Free Me" pitchFamily="2" charset="0"/>
              </a:rPr>
              <a:t>They would like the remaining </a:t>
            </a:r>
            <a:r>
              <a:rPr lang="en-US" sz="2800" u="sng" dirty="0">
                <a:latin typeface="Pond Free Me" pitchFamily="2" charset="0"/>
              </a:rPr>
              <a:t>$6,000</a:t>
            </a:r>
            <a:r>
              <a:rPr lang="en-US" sz="2800" dirty="0">
                <a:latin typeface="Pond Free Me" pitchFamily="2" charset="0"/>
              </a:rPr>
              <a:t> to </a:t>
            </a:r>
            <a:r>
              <a:rPr lang="en-US" sz="2800" u="sng" dirty="0">
                <a:latin typeface="Pond Free Me" pitchFamily="2" charset="0"/>
              </a:rPr>
              <a:t>earn as much money as possible</a:t>
            </a:r>
            <a:r>
              <a:rPr lang="en-US" sz="2800" dirty="0">
                <a:latin typeface="Pond Free Me" pitchFamily="2" charset="0"/>
              </a:rPr>
              <a:t>, even if there </a:t>
            </a:r>
            <a:r>
              <a:rPr lang="en-US" sz="2800" u="sng" dirty="0">
                <a:latin typeface="Pond Free Me" pitchFamily="2" charset="0"/>
              </a:rPr>
              <a:t>is risk</a:t>
            </a:r>
            <a:r>
              <a:rPr lang="en-US" sz="2800" dirty="0">
                <a:latin typeface="Pond Free Me" pitchFamily="2" charset="0"/>
              </a:rPr>
              <a:t>. </a:t>
            </a:r>
          </a:p>
        </p:txBody>
      </p:sp>
      <p:pic>
        <p:nvPicPr>
          <p:cNvPr id="4" name="Graphic 3" descr="House">
            <a:extLst>
              <a:ext uri="{FF2B5EF4-FFF2-40B4-BE49-F238E27FC236}">
                <a16:creationId xmlns:a16="http://schemas.microsoft.com/office/drawing/2014/main" id="{C07C6EE9-D7FC-408D-AB2B-38F19EAA41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5200" y="3839155"/>
            <a:ext cx="914400" cy="914400"/>
          </a:xfrm>
          <a:prstGeom prst="rect">
            <a:avLst/>
          </a:prstGeom>
        </p:spPr>
      </p:pic>
      <p:pic>
        <p:nvPicPr>
          <p:cNvPr id="7" name="Graphic 6" descr="Ambulance">
            <a:extLst>
              <a:ext uri="{FF2B5EF4-FFF2-40B4-BE49-F238E27FC236}">
                <a16:creationId xmlns:a16="http://schemas.microsoft.com/office/drawing/2014/main" id="{262AC9EC-F3C5-4C25-A898-CDAD1C0828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72401" y="2104445"/>
            <a:ext cx="914400" cy="914400"/>
          </a:xfrm>
          <a:prstGeom prst="rect">
            <a:avLst/>
          </a:prstGeom>
        </p:spPr>
      </p:pic>
      <p:pic>
        <p:nvPicPr>
          <p:cNvPr id="14" name="Graphic 13" descr="Money">
            <a:extLst>
              <a:ext uri="{FF2B5EF4-FFF2-40B4-BE49-F238E27FC236}">
                <a16:creationId xmlns:a16="http://schemas.microsoft.com/office/drawing/2014/main" id="{5F7A12EB-1A78-4AF5-956F-3C58F0CE4D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72401" y="5272072"/>
            <a:ext cx="914400" cy="914400"/>
          </a:xfrm>
          <a:prstGeom prst="rect">
            <a:avLst/>
          </a:prstGeom>
        </p:spPr>
      </p:pic>
    </p:spTree>
    <p:extLst>
      <p:ext uri="{BB962C8B-B14F-4D97-AF65-F5344CB8AC3E}">
        <p14:creationId xmlns:p14="http://schemas.microsoft.com/office/powerpoint/2010/main" val="15102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C4624C-0513-45FF-B8C4-F38B8B331386}"/>
              </a:ext>
            </a:extLst>
          </p:cNvPr>
          <p:cNvPicPr>
            <a:picLocks noChangeAspect="1"/>
          </p:cNvPicPr>
          <p:nvPr/>
        </p:nvPicPr>
        <p:blipFill>
          <a:blip r:embed="rId2"/>
          <a:stretch>
            <a:fillRect/>
          </a:stretch>
        </p:blipFill>
        <p:spPr>
          <a:xfrm>
            <a:off x="63617" y="75909"/>
            <a:ext cx="9016765"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2" name="TextBox 1">
            <a:extLst>
              <a:ext uri="{FF2B5EF4-FFF2-40B4-BE49-F238E27FC236}">
                <a16:creationId xmlns:a16="http://schemas.microsoft.com/office/drawing/2014/main" id="{ED223FAC-F56E-4112-9408-A7B299D3F8E2}"/>
              </a:ext>
            </a:extLst>
          </p:cNvPr>
          <p:cNvSpPr txBox="1"/>
          <p:nvPr/>
        </p:nvSpPr>
        <p:spPr>
          <a:xfrm>
            <a:off x="136941" y="187780"/>
            <a:ext cx="5302324" cy="830997"/>
          </a:xfrm>
          <a:prstGeom prst="rect">
            <a:avLst/>
          </a:prstGeom>
          <a:noFill/>
        </p:spPr>
        <p:txBody>
          <a:bodyPr wrap="square" rtlCol="0">
            <a:spAutoFit/>
          </a:bodyPr>
          <a:lstStyle/>
          <a:p>
            <a:pPr algn="ctr"/>
            <a:r>
              <a:rPr lang="en-US" sz="4800" dirty="0">
                <a:latin typeface="Pond Free Me" pitchFamily="2" charset="0"/>
              </a:rPr>
              <a:t>Mr. &amp; Mrs. Davis </a:t>
            </a:r>
          </a:p>
        </p:txBody>
      </p:sp>
      <p:sp>
        <p:nvSpPr>
          <p:cNvPr id="40" name="TextBox 39">
            <a:extLst>
              <a:ext uri="{FF2B5EF4-FFF2-40B4-BE49-F238E27FC236}">
                <a16:creationId xmlns:a16="http://schemas.microsoft.com/office/drawing/2014/main" id="{E271F4E8-C5C7-418E-BF84-26B47895767D}"/>
              </a:ext>
            </a:extLst>
          </p:cNvPr>
          <p:cNvSpPr txBox="1"/>
          <p:nvPr/>
        </p:nvSpPr>
        <p:spPr>
          <a:xfrm>
            <a:off x="265869" y="1323418"/>
            <a:ext cx="8612261" cy="1754326"/>
          </a:xfrm>
          <a:prstGeom prst="rect">
            <a:avLst/>
          </a:prstGeom>
          <a:noFill/>
        </p:spPr>
        <p:txBody>
          <a:bodyPr wrap="square" rtlCol="0">
            <a:spAutoFit/>
          </a:bodyPr>
          <a:lstStyle/>
          <a:p>
            <a:r>
              <a:rPr lang="en-US" sz="2800" dirty="0">
                <a:latin typeface="Pond Free Me" pitchFamily="2" charset="0"/>
              </a:rPr>
              <a:t>Consider the first savings need.</a:t>
            </a:r>
          </a:p>
          <a:p>
            <a:endParaRPr lang="en-US" sz="2000" dirty="0">
              <a:latin typeface="Pond Free Me" pitchFamily="2" charset="0"/>
            </a:endParaRPr>
          </a:p>
          <a:p>
            <a:r>
              <a:rPr lang="en-US" sz="2800" dirty="0">
                <a:latin typeface="Pond Free Me" pitchFamily="2" charset="0"/>
              </a:rPr>
              <a:t>They want </a:t>
            </a:r>
            <a:r>
              <a:rPr lang="en-US" sz="2800" u="sng" dirty="0">
                <a:latin typeface="Pond Free Me" pitchFamily="2" charset="0"/>
              </a:rPr>
              <a:t>$4,000</a:t>
            </a:r>
            <a:r>
              <a:rPr lang="en-US" sz="2800" dirty="0">
                <a:latin typeface="Pond Free Me" pitchFamily="2" charset="0"/>
              </a:rPr>
              <a:t> to be </a:t>
            </a:r>
            <a:r>
              <a:rPr lang="en-US" sz="2800" u="sng" dirty="0">
                <a:latin typeface="Pond Free Me" pitchFamily="2" charset="0"/>
              </a:rPr>
              <a:t>accessible at all times</a:t>
            </a:r>
            <a:r>
              <a:rPr lang="en-US" sz="2800" dirty="0">
                <a:latin typeface="Pond Free Me" pitchFamily="2" charset="0"/>
              </a:rPr>
              <a:t> for unexpected bills like car repairs and medical expenses.</a:t>
            </a:r>
          </a:p>
        </p:txBody>
      </p:sp>
      <p:grpSp>
        <p:nvGrpSpPr>
          <p:cNvPr id="10" name="Group 9">
            <a:extLst>
              <a:ext uri="{FF2B5EF4-FFF2-40B4-BE49-F238E27FC236}">
                <a16:creationId xmlns:a16="http://schemas.microsoft.com/office/drawing/2014/main" id="{4BD00C0B-B00D-4C07-9591-9542013EC328}"/>
              </a:ext>
            </a:extLst>
          </p:cNvPr>
          <p:cNvGrpSpPr/>
          <p:nvPr/>
        </p:nvGrpSpPr>
        <p:grpSpPr>
          <a:xfrm>
            <a:off x="3368827" y="4384467"/>
            <a:ext cx="2206210" cy="646332"/>
            <a:chOff x="594292" y="2835379"/>
            <a:chExt cx="2206210" cy="646332"/>
          </a:xfrm>
        </p:grpSpPr>
        <p:sp>
          <p:nvSpPr>
            <p:cNvPr id="11" name="TextBox 10">
              <a:extLst>
                <a:ext uri="{FF2B5EF4-FFF2-40B4-BE49-F238E27FC236}">
                  <a16:creationId xmlns:a16="http://schemas.microsoft.com/office/drawing/2014/main" id="{2F0EC853-352D-48CE-8D91-CE2A785C2C58}"/>
                </a:ext>
              </a:extLst>
            </p:cNvPr>
            <p:cNvSpPr txBox="1"/>
            <p:nvPr/>
          </p:nvSpPr>
          <p:spPr>
            <a:xfrm>
              <a:off x="1121409" y="2969175"/>
              <a:ext cx="1679093" cy="369332"/>
            </a:xfrm>
            <a:prstGeom prst="rect">
              <a:avLst/>
            </a:prstGeom>
            <a:noFill/>
          </p:spPr>
          <p:txBody>
            <a:bodyPr wrap="square" rtlCol="0">
              <a:spAutoFit/>
            </a:bodyPr>
            <a:lstStyle/>
            <a:p>
              <a:pPr algn="ctr"/>
              <a:r>
                <a:rPr lang="en-US" dirty="0">
                  <a:latin typeface="KG Red Hands" panose="02000505000000020004" pitchFamily="2" charset="0"/>
                </a:rPr>
                <a:t>3 year CD</a:t>
              </a:r>
            </a:p>
          </p:txBody>
        </p:sp>
        <p:pic>
          <p:nvPicPr>
            <p:cNvPr id="12" name="Graphic 11" descr="Hourglass">
              <a:extLst>
                <a:ext uri="{FF2B5EF4-FFF2-40B4-BE49-F238E27FC236}">
                  <a16:creationId xmlns:a16="http://schemas.microsoft.com/office/drawing/2014/main" id="{8BF5D3E0-BA9F-42C8-994F-397806E788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292" y="2835379"/>
              <a:ext cx="646332" cy="646332"/>
            </a:xfrm>
            <a:prstGeom prst="rect">
              <a:avLst/>
            </a:prstGeom>
          </p:spPr>
        </p:pic>
      </p:grpSp>
      <p:sp>
        <p:nvSpPr>
          <p:cNvPr id="14" name="TextBox 13">
            <a:extLst>
              <a:ext uri="{FF2B5EF4-FFF2-40B4-BE49-F238E27FC236}">
                <a16:creationId xmlns:a16="http://schemas.microsoft.com/office/drawing/2014/main" id="{1C3DD251-5898-4113-BAEB-13D679D34307}"/>
              </a:ext>
            </a:extLst>
          </p:cNvPr>
          <p:cNvSpPr txBox="1"/>
          <p:nvPr/>
        </p:nvSpPr>
        <p:spPr>
          <a:xfrm>
            <a:off x="3463149" y="5162286"/>
            <a:ext cx="2131412" cy="461665"/>
          </a:xfrm>
          <a:prstGeom prst="rect">
            <a:avLst/>
          </a:prstGeom>
          <a:noFill/>
        </p:spPr>
        <p:txBody>
          <a:bodyPr wrap="square" rtlCol="0">
            <a:spAutoFit/>
          </a:bodyPr>
          <a:lstStyle/>
          <a:p>
            <a:pPr algn="ctr"/>
            <a:r>
              <a:rPr lang="en-US" sz="2400" dirty="0">
                <a:latin typeface="Pond Free Me" pitchFamily="2" charset="0"/>
              </a:rPr>
              <a:t>2</a:t>
            </a:r>
            <a:r>
              <a:rPr lang="en-US" sz="2400" dirty="0">
                <a:latin typeface="Century Gothic" panose="020B0502020202020204" pitchFamily="34" charset="0"/>
              </a:rPr>
              <a:t>.8</a:t>
            </a:r>
            <a:r>
              <a:rPr lang="en-US" sz="2400" dirty="0">
                <a:latin typeface="Pond Free Me" pitchFamily="2" charset="0"/>
              </a:rPr>
              <a:t>5</a:t>
            </a:r>
            <a:r>
              <a:rPr lang="en-US" sz="1100" dirty="0">
                <a:latin typeface="Pond Free Me" pitchFamily="2" charset="0"/>
              </a:rPr>
              <a:t> </a:t>
            </a:r>
            <a:r>
              <a:rPr lang="en-US" sz="2400" dirty="0">
                <a:latin typeface="Pond Free Me" pitchFamily="2" charset="0"/>
              </a:rPr>
              <a:t>% Earned</a:t>
            </a:r>
          </a:p>
        </p:txBody>
      </p:sp>
      <p:grpSp>
        <p:nvGrpSpPr>
          <p:cNvPr id="15" name="Group 14">
            <a:extLst>
              <a:ext uri="{FF2B5EF4-FFF2-40B4-BE49-F238E27FC236}">
                <a16:creationId xmlns:a16="http://schemas.microsoft.com/office/drawing/2014/main" id="{A31B2F4D-9E2A-44A5-B758-5E3E95A852B8}"/>
              </a:ext>
            </a:extLst>
          </p:cNvPr>
          <p:cNvGrpSpPr/>
          <p:nvPr/>
        </p:nvGrpSpPr>
        <p:grpSpPr>
          <a:xfrm>
            <a:off x="552281" y="4358853"/>
            <a:ext cx="2220533" cy="671945"/>
            <a:chOff x="594292" y="2835379"/>
            <a:chExt cx="2220533" cy="671945"/>
          </a:xfrm>
        </p:grpSpPr>
        <p:sp>
          <p:nvSpPr>
            <p:cNvPr id="16" name="TextBox 15">
              <a:extLst>
                <a:ext uri="{FF2B5EF4-FFF2-40B4-BE49-F238E27FC236}">
                  <a16:creationId xmlns:a16="http://schemas.microsoft.com/office/drawing/2014/main" id="{234397BC-662B-4267-AA67-B0B826BEDF8F}"/>
                </a:ext>
              </a:extLst>
            </p:cNvPr>
            <p:cNvSpPr txBox="1"/>
            <p:nvPr/>
          </p:nvSpPr>
          <p:spPr>
            <a:xfrm>
              <a:off x="831133" y="2860993"/>
              <a:ext cx="1983692" cy="646331"/>
            </a:xfrm>
            <a:prstGeom prst="rect">
              <a:avLst/>
            </a:prstGeom>
            <a:noFill/>
          </p:spPr>
          <p:txBody>
            <a:bodyPr wrap="square" rtlCol="0">
              <a:spAutoFit/>
            </a:bodyPr>
            <a:lstStyle/>
            <a:p>
              <a:pPr algn="ctr"/>
              <a:r>
                <a:rPr lang="en-US" dirty="0">
                  <a:latin typeface="KG Red Hands" panose="02000505000000020004" pitchFamily="2" charset="0"/>
                </a:rPr>
                <a:t>Savings Account</a:t>
              </a:r>
            </a:p>
          </p:txBody>
        </p:sp>
        <p:pic>
          <p:nvPicPr>
            <p:cNvPr id="17" name="Graphic 16" descr="Money">
              <a:extLst>
                <a:ext uri="{FF2B5EF4-FFF2-40B4-BE49-F238E27FC236}">
                  <a16:creationId xmlns:a16="http://schemas.microsoft.com/office/drawing/2014/main" id="{27EC5D17-7F8A-467A-BBD6-18CA9A196F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4292" y="2835379"/>
              <a:ext cx="646332" cy="646332"/>
            </a:xfrm>
            <a:prstGeom prst="rect">
              <a:avLst/>
            </a:prstGeom>
          </p:spPr>
        </p:pic>
      </p:grpSp>
      <p:sp>
        <p:nvSpPr>
          <p:cNvPr id="18" name="TextBox 17">
            <a:extLst>
              <a:ext uri="{FF2B5EF4-FFF2-40B4-BE49-F238E27FC236}">
                <a16:creationId xmlns:a16="http://schemas.microsoft.com/office/drawing/2014/main" id="{4AAA7980-10F0-43C3-AFC2-D921C5733AF3}"/>
              </a:ext>
            </a:extLst>
          </p:cNvPr>
          <p:cNvSpPr txBox="1"/>
          <p:nvPr/>
        </p:nvSpPr>
        <p:spPr>
          <a:xfrm>
            <a:off x="265869" y="5162286"/>
            <a:ext cx="2368507" cy="461665"/>
          </a:xfrm>
          <a:prstGeom prst="rect">
            <a:avLst/>
          </a:prstGeom>
          <a:noFill/>
        </p:spPr>
        <p:txBody>
          <a:bodyPr wrap="square" rtlCol="0">
            <a:spAutoFit/>
          </a:bodyPr>
          <a:lstStyle/>
          <a:p>
            <a:pPr algn="ctr"/>
            <a:r>
              <a:rPr lang="en-US" sz="2400" dirty="0">
                <a:latin typeface="Pond Free Me" pitchFamily="2" charset="0"/>
              </a:rPr>
              <a:t>0</a:t>
            </a:r>
            <a:r>
              <a:rPr lang="en-US" sz="2400" dirty="0">
                <a:latin typeface="Century Gothic" panose="020B0502020202020204" pitchFamily="34" charset="0"/>
              </a:rPr>
              <a:t>.08</a:t>
            </a:r>
            <a:r>
              <a:rPr lang="en-US" sz="1050" dirty="0">
                <a:latin typeface="Pond Free Me" pitchFamily="2" charset="0"/>
              </a:rPr>
              <a:t> </a:t>
            </a:r>
            <a:r>
              <a:rPr lang="en-US" sz="2400" dirty="0">
                <a:latin typeface="Pond Free Me" pitchFamily="2" charset="0"/>
              </a:rPr>
              <a:t>% Earned</a:t>
            </a:r>
          </a:p>
        </p:txBody>
      </p:sp>
      <p:grpSp>
        <p:nvGrpSpPr>
          <p:cNvPr id="19" name="Group 18">
            <a:extLst>
              <a:ext uri="{FF2B5EF4-FFF2-40B4-BE49-F238E27FC236}">
                <a16:creationId xmlns:a16="http://schemas.microsoft.com/office/drawing/2014/main" id="{15282EDD-6B02-4359-A3DA-44431044B22D}"/>
              </a:ext>
            </a:extLst>
          </p:cNvPr>
          <p:cNvGrpSpPr/>
          <p:nvPr/>
        </p:nvGrpSpPr>
        <p:grpSpPr>
          <a:xfrm>
            <a:off x="6325150" y="4420286"/>
            <a:ext cx="2045395" cy="646331"/>
            <a:chOff x="594292" y="2871198"/>
            <a:chExt cx="2045395" cy="646331"/>
          </a:xfrm>
        </p:grpSpPr>
        <p:sp>
          <p:nvSpPr>
            <p:cNvPr id="20" name="TextBox 19">
              <a:extLst>
                <a:ext uri="{FF2B5EF4-FFF2-40B4-BE49-F238E27FC236}">
                  <a16:creationId xmlns:a16="http://schemas.microsoft.com/office/drawing/2014/main" id="{5EB41BBE-A5BD-4881-9F08-26E82B1F4A3E}"/>
                </a:ext>
              </a:extLst>
            </p:cNvPr>
            <p:cNvSpPr txBox="1"/>
            <p:nvPr/>
          </p:nvSpPr>
          <p:spPr>
            <a:xfrm>
              <a:off x="960594" y="2871198"/>
              <a:ext cx="1679093" cy="646331"/>
            </a:xfrm>
            <a:prstGeom prst="rect">
              <a:avLst/>
            </a:prstGeom>
            <a:noFill/>
          </p:spPr>
          <p:txBody>
            <a:bodyPr wrap="square" rtlCol="0">
              <a:spAutoFit/>
            </a:bodyPr>
            <a:lstStyle/>
            <a:p>
              <a:pPr algn="ctr"/>
              <a:r>
                <a:rPr lang="en-US" dirty="0">
                  <a:latin typeface="KG Red Hands" panose="02000505000000020004" pitchFamily="2" charset="0"/>
                </a:rPr>
                <a:t>Stock Market</a:t>
              </a:r>
            </a:p>
          </p:txBody>
        </p:sp>
        <p:pic>
          <p:nvPicPr>
            <p:cNvPr id="21" name="Graphic 20" descr="Upward trend">
              <a:extLst>
                <a:ext uri="{FF2B5EF4-FFF2-40B4-BE49-F238E27FC236}">
                  <a16:creationId xmlns:a16="http://schemas.microsoft.com/office/drawing/2014/main" id="{A4E7408D-1730-412F-8DCE-2E7245081A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4292" y="2879909"/>
              <a:ext cx="601802" cy="601802"/>
            </a:xfrm>
            <a:prstGeom prst="rect">
              <a:avLst/>
            </a:prstGeom>
          </p:spPr>
        </p:pic>
      </p:grpSp>
      <p:sp>
        <p:nvSpPr>
          <p:cNvPr id="22" name="TextBox 21">
            <a:extLst>
              <a:ext uri="{FF2B5EF4-FFF2-40B4-BE49-F238E27FC236}">
                <a16:creationId xmlns:a16="http://schemas.microsoft.com/office/drawing/2014/main" id="{46B5D43E-DA51-4C5D-BA0B-64F18FBE02A8}"/>
              </a:ext>
            </a:extLst>
          </p:cNvPr>
          <p:cNvSpPr txBox="1"/>
          <p:nvPr/>
        </p:nvSpPr>
        <p:spPr>
          <a:xfrm>
            <a:off x="6283650" y="5151787"/>
            <a:ext cx="2394604" cy="830997"/>
          </a:xfrm>
          <a:prstGeom prst="rect">
            <a:avLst/>
          </a:prstGeom>
          <a:noFill/>
        </p:spPr>
        <p:txBody>
          <a:bodyPr wrap="square" rtlCol="0">
            <a:spAutoFit/>
          </a:bodyPr>
          <a:lstStyle/>
          <a:p>
            <a:pPr algn="ctr"/>
            <a:r>
              <a:rPr lang="en-US" sz="2400" dirty="0">
                <a:latin typeface="Pond Free Me" pitchFamily="2" charset="0"/>
              </a:rPr>
              <a:t>Could earn BIG.</a:t>
            </a:r>
          </a:p>
          <a:p>
            <a:pPr algn="ctr"/>
            <a:r>
              <a:rPr lang="en-US" sz="2400" dirty="0">
                <a:latin typeface="Pond Free Me" pitchFamily="2" charset="0"/>
              </a:rPr>
              <a:t>Could lose it ALL.</a:t>
            </a:r>
          </a:p>
        </p:txBody>
      </p:sp>
      <p:pic>
        <p:nvPicPr>
          <p:cNvPr id="23" name="Graphic 22" descr="Downward trend">
            <a:extLst>
              <a:ext uri="{FF2B5EF4-FFF2-40B4-BE49-F238E27FC236}">
                <a16:creationId xmlns:a16="http://schemas.microsoft.com/office/drawing/2014/main" id="{0A16B65A-DE7C-44AD-B8FC-A0FADFFB46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76452" y="4428997"/>
            <a:ext cx="601802" cy="601802"/>
          </a:xfrm>
          <a:prstGeom prst="rect">
            <a:avLst/>
          </a:prstGeom>
        </p:spPr>
      </p:pic>
      <p:sp>
        <p:nvSpPr>
          <p:cNvPr id="24" name="TextBox 23">
            <a:extLst>
              <a:ext uri="{FF2B5EF4-FFF2-40B4-BE49-F238E27FC236}">
                <a16:creationId xmlns:a16="http://schemas.microsoft.com/office/drawing/2014/main" id="{FD49F1DE-2971-48EF-8EC1-2E700B06A072}"/>
              </a:ext>
            </a:extLst>
          </p:cNvPr>
          <p:cNvSpPr txBox="1"/>
          <p:nvPr/>
        </p:nvSpPr>
        <p:spPr>
          <a:xfrm>
            <a:off x="326960" y="3313746"/>
            <a:ext cx="8490078" cy="553998"/>
          </a:xfrm>
          <a:prstGeom prst="rect">
            <a:avLst/>
          </a:prstGeom>
          <a:noFill/>
        </p:spPr>
        <p:txBody>
          <a:bodyPr wrap="square" rtlCol="0">
            <a:spAutoFit/>
          </a:bodyPr>
          <a:lstStyle/>
          <a:p>
            <a:r>
              <a:rPr lang="en-US" sz="3000" dirty="0">
                <a:latin typeface="Pond Free Me" pitchFamily="2" charset="0"/>
              </a:rPr>
              <a:t>Which savings option is best for this money?</a:t>
            </a:r>
          </a:p>
        </p:txBody>
      </p:sp>
      <p:sp>
        <p:nvSpPr>
          <p:cNvPr id="26" name="TextBox 25">
            <a:extLst>
              <a:ext uri="{FF2B5EF4-FFF2-40B4-BE49-F238E27FC236}">
                <a16:creationId xmlns:a16="http://schemas.microsoft.com/office/drawing/2014/main" id="{597568B8-C806-4A67-BC94-84F542ECB4AF}"/>
              </a:ext>
            </a:extLst>
          </p:cNvPr>
          <p:cNvSpPr txBox="1"/>
          <p:nvPr/>
        </p:nvSpPr>
        <p:spPr>
          <a:xfrm>
            <a:off x="3794158" y="4209688"/>
            <a:ext cx="3600806" cy="1815882"/>
          </a:xfrm>
          <a:prstGeom prst="rect">
            <a:avLst/>
          </a:prstGeom>
          <a:noFill/>
        </p:spPr>
        <p:txBody>
          <a:bodyPr wrap="square" rtlCol="0">
            <a:spAutoFit/>
          </a:bodyPr>
          <a:lstStyle/>
          <a:p>
            <a:r>
              <a:rPr lang="en-US" sz="2800" dirty="0">
                <a:latin typeface="Pond Free Me" pitchFamily="2" charset="0"/>
              </a:rPr>
              <a:t>This is the only option that leaves money fully accessible for unexpected expenses.</a:t>
            </a:r>
          </a:p>
        </p:txBody>
      </p:sp>
      <p:pic>
        <p:nvPicPr>
          <p:cNvPr id="27" name="Graphic 26" descr="Ambulance">
            <a:extLst>
              <a:ext uri="{FF2B5EF4-FFF2-40B4-BE49-F238E27FC236}">
                <a16:creationId xmlns:a16="http://schemas.microsoft.com/office/drawing/2014/main" id="{32CB4CC3-723F-48B7-9537-70523B6880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19252" y="3162914"/>
            <a:ext cx="914400" cy="914400"/>
          </a:xfrm>
          <a:prstGeom prst="rect">
            <a:avLst/>
          </a:prstGeom>
        </p:spPr>
      </p:pic>
    </p:spTree>
    <p:extLst>
      <p:ext uri="{BB962C8B-B14F-4D97-AF65-F5344CB8AC3E}">
        <p14:creationId xmlns:p14="http://schemas.microsoft.com/office/powerpoint/2010/main" val="309541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15"/>
                                        </p:tgtEl>
                                      </p:cBhvr>
                                    </p:animEffect>
                                    <p:animScale>
                                      <p:cBhvr>
                                        <p:cTn id="51" dur="250" autoRev="1" fill="hold"/>
                                        <p:tgtEl>
                                          <p:spTgt spid="15"/>
                                        </p:tgtEl>
                                      </p:cBhvr>
                                      <p:by x="105000" y="105000"/>
                                    </p:animScale>
                                  </p:childTnLst>
                                </p:cTn>
                              </p:par>
                              <p:par>
                                <p:cTn id="52" presetID="26" presetClass="emph" presetSubtype="0" fill="hold" grpId="1" nodeType="withEffect">
                                  <p:stCondLst>
                                    <p:cond delay="0"/>
                                  </p:stCondLst>
                                  <p:childTnLst>
                                    <p:animEffect transition="out" filter="fade">
                                      <p:cBhvr>
                                        <p:cTn id="53" dur="500" tmFilter="0, 0; .2, .5; .8, .5; 1, 0"/>
                                        <p:tgtEl>
                                          <p:spTgt spid="18"/>
                                        </p:tgtEl>
                                      </p:cBhvr>
                                    </p:animEffect>
                                    <p:animScale>
                                      <p:cBhvr>
                                        <p:cTn id="54" dur="250" autoRev="1" fill="hold"/>
                                        <p:tgtEl>
                                          <p:spTgt spid="18"/>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4"/>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8" grpId="0"/>
      <p:bldP spid="18" grpId="1"/>
      <p:bldP spid="22" grpId="0"/>
      <p:bldP spid="22" grpId="1"/>
      <p:bldP spid="24"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06" y="38599"/>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215851" y="152694"/>
            <a:ext cx="4484914" cy="830997"/>
          </a:xfrm>
          <a:prstGeom prst="rect">
            <a:avLst/>
          </a:prstGeom>
          <a:noFill/>
        </p:spPr>
        <p:txBody>
          <a:bodyPr wrap="square" rtlCol="0">
            <a:spAutoFit/>
          </a:bodyPr>
          <a:lstStyle/>
          <a:p>
            <a:r>
              <a:rPr lang="en-US" sz="4800" dirty="0">
                <a:latin typeface="Pond Free Me" pitchFamily="2" charset="0"/>
              </a:rPr>
              <a:t>Savings Options</a:t>
            </a:r>
          </a:p>
        </p:txBody>
      </p:sp>
      <p:sp>
        <p:nvSpPr>
          <p:cNvPr id="39" name="TextBox 38">
            <a:extLst>
              <a:ext uri="{FF2B5EF4-FFF2-40B4-BE49-F238E27FC236}">
                <a16:creationId xmlns:a16="http://schemas.microsoft.com/office/drawing/2014/main" id="{62645A12-EDBF-42CB-AD12-ED067AC2E4C7}"/>
              </a:ext>
            </a:extLst>
          </p:cNvPr>
          <p:cNvSpPr txBox="1"/>
          <p:nvPr/>
        </p:nvSpPr>
        <p:spPr>
          <a:xfrm>
            <a:off x="558350" y="1871888"/>
            <a:ext cx="5460787"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KG Red Hands" panose="02000505000000020004" pitchFamily="2" charset="0"/>
              </a:rPr>
              <a:t>Piggy Bank</a:t>
            </a:r>
          </a:p>
          <a:p>
            <a:pPr marL="342900" indent="-342900">
              <a:buFont typeface="Arial" panose="020B0604020202020204" pitchFamily="34" charset="0"/>
              <a:buChar char="•"/>
            </a:pPr>
            <a:r>
              <a:rPr lang="en-US" sz="2400" dirty="0">
                <a:latin typeface="KG Red Hands" panose="02000505000000020004" pitchFamily="2" charset="0"/>
              </a:rPr>
              <a:t>Savings Account</a:t>
            </a:r>
          </a:p>
          <a:p>
            <a:pPr marL="342900" indent="-342900">
              <a:buFont typeface="Arial" panose="020B0604020202020204" pitchFamily="34" charset="0"/>
              <a:buChar char="•"/>
            </a:pPr>
            <a:r>
              <a:rPr lang="en-US" sz="2400" dirty="0">
                <a:latin typeface="KG Red Hands" panose="02000505000000020004" pitchFamily="2" charset="0"/>
              </a:rPr>
              <a:t>Certificate of Deposit (CD)</a:t>
            </a:r>
          </a:p>
          <a:p>
            <a:pPr marL="342900" indent="-342900">
              <a:buFont typeface="Arial" panose="020B0604020202020204" pitchFamily="34" charset="0"/>
              <a:buChar char="•"/>
            </a:pPr>
            <a:r>
              <a:rPr lang="en-US" sz="2400" dirty="0">
                <a:latin typeface="KG Red Hands" panose="02000505000000020004" pitchFamily="2" charset="0"/>
              </a:rPr>
              <a:t>Bond</a:t>
            </a:r>
          </a:p>
          <a:p>
            <a:pPr marL="342900" indent="-342900">
              <a:buFont typeface="Arial" panose="020B0604020202020204" pitchFamily="34" charset="0"/>
              <a:buChar char="•"/>
            </a:pPr>
            <a:r>
              <a:rPr lang="en-US" sz="2400" dirty="0">
                <a:latin typeface="KG Red Hands" panose="02000505000000020004" pitchFamily="2" charset="0"/>
              </a:rPr>
              <a:t>Stock Market</a:t>
            </a:r>
          </a:p>
        </p:txBody>
      </p:sp>
      <p:sp>
        <p:nvSpPr>
          <p:cNvPr id="40" name="TextBox 39">
            <a:extLst>
              <a:ext uri="{FF2B5EF4-FFF2-40B4-BE49-F238E27FC236}">
                <a16:creationId xmlns:a16="http://schemas.microsoft.com/office/drawing/2014/main" id="{E271F4E8-C5C7-418E-BF84-26B47895767D}"/>
              </a:ext>
            </a:extLst>
          </p:cNvPr>
          <p:cNvSpPr txBox="1"/>
          <p:nvPr/>
        </p:nvSpPr>
        <p:spPr>
          <a:xfrm>
            <a:off x="484199" y="1282614"/>
            <a:ext cx="7153221" cy="523220"/>
          </a:xfrm>
          <a:prstGeom prst="rect">
            <a:avLst/>
          </a:prstGeom>
          <a:noFill/>
        </p:spPr>
        <p:txBody>
          <a:bodyPr wrap="square" rtlCol="0">
            <a:spAutoFit/>
          </a:bodyPr>
          <a:lstStyle/>
          <a:p>
            <a:r>
              <a:rPr lang="en-US" sz="2800" dirty="0">
                <a:latin typeface="Pond Free Me" pitchFamily="2" charset="0"/>
              </a:rPr>
              <a:t>You will learn about 5 different savings options.</a:t>
            </a:r>
          </a:p>
        </p:txBody>
      </p:sp>
      <p:sp>
        <p:nvSpPr>
          <p:cNvPr id="14" name="TextBox 13">
            <a:extLst>
              <a:ext uri="{FF2B5EF4-FFF2-40B4-BE49-F238E27FC236}">
                <a16:creationId xmlns:a16="http://schemas.microsoft.com/office/drawing/2014/main" id="{577B3E49-631A-4528-9BEB-68AA9B39476D}"/>
              </a:ext>
            </a:extLst>
          </p:cNvPr>
          <p:cNvSpPr txBox="1"/>
          <p:nvPr/>
        </p:nvSpPr>
        <p:spPr>
          <a:xfrm>
            <a:off x="558350" y="4122846"/>
            <a:ext cx="7153221" cy="523220"/>
          </a:xfrm>
          <a:prstGeom prst="rect">
            <a:avLst/>
          </a:prstGeom>
          <a:noFill/>
        </p:spPr>
        <p:txBody>
          <a:bodyPr wrap="square" rtlCol="0">
            <a:spAutoFit/>
          </a:bodyPr>
          <a:lstStyle/>
          <a:p>
            <a:r>
              <a:rPr lang="en-US" sz="2800" dirty="0">
                <a:latin typeface="Pond Free Me" pitchFamily="2" charset="0"/>
              </a:rPr>
              <a:t>For each option you will learn:</a:t>
            </a:r>
          </a:p>
        </p:txBody>
      </p:sp>
      <p:sp>
        <p:nvSpPr>
          <p:cNvPr id="15" name="TextBox 14">
            <a:extLst>
              <a:ext uri="{FF2B5EF4-FFF2-40B4-BE49-F238E27FC236}">
                <a16:creationId xmlns:a16="http://schemas.microsoft.com/office/drawing/2014/main" id="{7DF2CC82-5856-44F6-9268-6685A69BF640}"/>
              </a:ext>
            </a:extLst>
          </p:cNvPr>
          <p:cNvSpPr txBox="1"/>
          <p:nvPr/>
        </p:nvSpPr>
        <p:spPr>
          <a:xfrm>
            <a:off x="295956" y="5511238"/>
            <a:ext cx="2972029" cy="830997"/>
          </a:xfrm>
          <a:prstGeom prst="rect">
            <a:avLst/>
          </a:prstGeom>
          <a:noFill/>
        </p:spPr>
        <p:txBody>
          <a:bodyPr wrap="square" rtlCol="0">
            <a:spAutoFit/>
          </a:bodyPr>
          <a:lstStyle/>
          <a:p>
            <a:pPr algn="ctr"/>
            <a:r>
              <a:rPr lang="en-US" sz="2400" dirty="0">
                <a:latin typeface="KG Red Hands" panose="02000505000000020004" pitchFamily="2" charset="0"/>
              </a:rPr>
              <a:t>The Potential to Earn Money</a:t>
            </a:r>
          </a:p>
        </p:txBody>
      </p:sp>
      <p:pic>
        <p:nvPicPr>
          <p:cNvPr id="5" name="Graphic 4" descr="Bar graph with upward trend">
            <a:extLst>
              <a:ext uri="{FF2B5EF4-FFF2-40B4-BE49-F238E27FC236}">
                <a16:creationId xmlns:a16="http://schemas.microsoft.com/office/drawing/2014/main" id="{1C24502A-4179-450E-B6B9-29F8C4CD63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8121" y="4662661"/>
            <a:ext cx="914400" cy="914400"/>
          </a:xfrm>
          <a:prstGeom prst="rect">
            <a:avLst/>
          </a:prstGeom>
        </p:spPr>
      </p:pic>
      <p:sp>
        <p:nvSpPr>
          <p:cNvPr id="18" name="TextBox 17">
            <a:extLst>
              <a:ext uri="{FF2B5EF4-FFF2-40B4-BE49-F238E27FC236}">
                <a16:creationId xmlns:a16="http://schemas.microsoft.com/office/drawing/2014/main" id="{C559E8C7-4288-40C7-99BD-AE3EFBEA8FA7}"/>
              </a:ext>
            </a:extLst>
          </p:cNvPr>
          <p:cNvSpPr txBox="1"/>
          <p:nvPr/>
        </p:nvSpPr>
        <p:spPr>
          <a:xfrm>
            <a:off x="3368188" y="5511239"/>
            <a:ext cx="2557408" cy="830997"/>
          </a:xfrm>
          <a:prstGeom prst="rect">
            <a:avLst/>
          </a:prstGeom>
          <a:noFill/>
        </p:spPr>
        <p:txBody>
          <a:bodyPr wrap="square" rtlCol="0">
            <a:spAutoFit/>
          </a:bodyPr>
          <a:lstStyle/>
          <a:p>
            <a:pPr algn="ctr"/>
            <a:r>
              <a:rPr lang="en-US" sz="2400" dirty="0">
                <a:latin typeface="KG Red Hands" panose="02000505000000020004" pitchFamily="2" charset="0"/>
              </a:rPr>
              <a:t>The Risk of Losing Money</a:t>
            </a:r>
          </a:p>
        </p:txBody>
      </p:sp>
      <p:pic>
        <p:nvPicPr>
          <p:cNvPr id="19" name="Graphic 18" descr="Downward trend">
            <a:extLst>
              <a:ext uri="{FF2B5EF4-FFF2-40B4-BE49-F238E27FC236}">
                <a16:creationId xmlns:a16="http://schemas.microsoft.com/office/drawing/2014/main" id="{62F8A727-7846-48E6-8228-70570A8B17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5574" y="4642331"/>
            <a:ext cx="914400" cy="914400"/>
          </a:xfrm>
          <a:prstGeom prst="rect">
            <a:avLst/>
          </a:prstGeom>
        </p:spPr>
      </p:pic>
      <p:pic>
        <p:nvPicPr>
          <p:cNvPr id="7" name="Graphic 6" descr="Money">
            <a:extLst>
              <a:ext uri="{FF2B5EF4-FFF2-40B4-BE49-F238E27FC236}">
                <a16:creationId xmlns:a16="http://schemas.microsoft.com/office/drawing/2014/main" id="{186C913C-E243-4134-A919-88663F46D7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48577" y="4621452"/>
            <a:ext cx="914400" cy="914400"/>
          </a:xfrm>
          <a:prstGeom prst="rect">
            <a:avLst/>
          </a:prstGeom>
        </p:spPr>
      </p:pic>
      <p:sp>
        <p:nvSpPr>
          <p:cNvPr id="24" name="TextBox 23">
            <a:extLst>
              <a:ext uri="{FF2B5EF4-FFF2-40B4-BE49-F238E27FC236}">
                <a16:creationId xmlns:a16="http://schemas.microsoft.com/office/drawing/2014/main" id="{65C3BE3C-1D56-4276-9D16-D276AD28EDF1}"/>
              </a:ext>
            </a:extLst>
          </p:cNvPr>
          <p:cNvSpPr txBox="1"/>
          <p:nvPr/>
        </p:nvSpPr>
        <p:spPr>
          <a:xfrm>
            <a:off x="6414148" y="5528670"/>
            <a:ext cx="2383259" cy="830997"/>
          </a:xfrm>
          <a:prstGeom prst="rect">
            <a:avLst/>
          </a:prstGeom>
          <a:noFill/>
        </p:spPr>
        <p:txBody>
          <a:bodyPr wrap="square" rtlCol="0">
            <a:spAutoFit/>
          </a:bodyPr>
          <a:lstStyle/>
          <a:p>
            <a:pPr algn="ctr"/>
            <a:r>
              <a:rPr lang="en-US" sz="2400" dirty="0">
                <a:latin typeface="KG Red Hands" panose="02000505000000020004" pitchFamily="2" charset="0"/>
              </a:rPr>
              <a:t>Access to Your Money</a:t>
            </a:r>
          </a:p>
        </p:txBody>
      </p:sp>
    </p:spTree>
    <p:extLst>
      <p:ext uri="{BB962C8B-B14F-4D97-AF65-F5344CB8AC3E}">
        <p14:creationId xmlns:p14="http://schemas.microsoft.com/office/powerpoint/2010/main" val="23427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par>
                                <p:cTn id="59" presetID="1"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14" grpId="0"/>
      <p:bldP spid="15" grpId="0"/>
      <p:bldP spid="18"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D943C9-DC16-4D94-8223-682F5C637DB5}"/>
              </a:ext>
            </a:extLst>
          </p:cNvPr>
          <p:cNvPicPr>
            <a:picLocks noChangeAspect="1"/>
          </p:cNvPicPr>
          <p:nvPr/>
        </p:nvPicPr>
        <p:blipFill>
          <a:blip r:embed="rId2"/>
          <a:stretch>
            <a:fillRect/>
          </a:stretch>
        </p:blipFill>
        <p:spPr>
          <a:xfrm>
            <a:off x="63617" y="75909"/>
            <a:ext cx="9016765"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2" name="TextBox 1">
            <a:extLst>
              <a:ext uri="{FF2B5EF4-FFF2-40B4-BE49-F238E27FC236}">
                <a16:creationId xmlns:a16="http://schemas.microsoft.com/office/drawing/2014/main" id="{ED223FAC-F56E-4112-9408-A7B299D3F8E2}"/>
              </a:ext>
            </a:extLst>
          </p:cNvPr>
          <p:cNvSpPr txBox="1"/>
          <p:nvPr/>
        </p:nvSpPr>
        <p:spPr>
          <a:xfrm>
            <a:off x="136941" y="187780"/>
            <a:ext cx="5302324" cy="830997"/>
          </a:xfrm>
          <a:prstGeom prst="rect">
            <a:avLst/>
          </a:prstGeom>
          <a:noFill/>
        </p:spPr>
        <p:txBody>
          <a:bodyPr wrap="square" rtlCol="0">
            <a:spAutoFit/>
          </a:bodyPr>
          <a:lstStyle/>
          <a:p>
            <a:pPr algn="ctr"/>
            <a:r>
              <a:rPr lang="en-US" sz="4800" dirty="0">
                <a:latin typeface="Pond Free Me" pitchFamily="2" charset="0"/>
              </a:rPr>
              <a:t>Mr. &amp; Mrs. Davis </a:t>
            </a:r>
          </a:p>
        </p:txBody>
      </p:sp>
      <p:sp>
        <p:nvSpPr>
          <p:cNvPr id="40" name="TextBox 39">
            <a:extLst>
              <a:ext uri="{FF2B5EF4-FFF2-40B4-BE49-F238E27FC236}">
                <a16:creationId xmlns:a16="http://schemas.microsoft.com/office/drawing/2014/main" id="{E271F4E8-C5C7-418E-BF84-26B47895767D}"/>
              </a:ext>
            </a:extLst>
          </p:cNvPr>
          <p:cNvSpPr txBox="1"/>
          <p:nvPr/>
        </p:nvSpPr>
        <p:spPr>
          <a:xfrm>
            <a:off x="326960" y="1273351"/>
            <a:ext cx="8612261" cy="1846659"/>
          </a:xfrm>
          <a:prstGeom prst="rect">
            <a:avLst/>
          </a:prstGeom>
          <a:noFill/>
        </p:spPr>
        <p:txBody>
          <a:bodyPr wrap="square" rtlCol="0">
            <a:spAutoFit/>
          </a:bodyPr>
          <a:lstStyle/>
          <a:p>
            <a:r>
              <a:rPr lang="en-US" sz="2400" dirty="0">
                <a:latin typeface="Pond Free Me" pitchFamily="2" charset="0"/>
              </a:rPr>
              <a:t>Consider the next savings need.</a:t>
            </a:r>
          </a:p>
          <a:p>
            <a:endParaRPr lang="en-US" dirty="0">
              <a:latin typeface="Pond Free Me" pitchFamily="2" charset="0"/>
            </a:endParaRPr>
          </a:p>
          <a:p>
            <a:r>
              <a:rPr lang="en-US" sz="2400" dirty="0">
                <a:latin typeface="Pond Free Me" pitchFamily="2" charset="0"/>
              </a:rPr>
              <a:t>They would like to put </a:t>
            </a:r>
            <a:r>
              <a:rPr lang="en-US" sz="2400" u="sng" dirty="0">
                <a:latin typeface="Pond Free Me" pitchFamily="2" charset="0"/>
              </a:rPr>
              <a:t>$10,000</a:t>
            </a:r>
            <a:r>
              <a:rPr lang="en-US" sz="2400" dirty="0">
                <a:latin typeface="Pond Free Me" pitchFamily="2" charset="0"/>
              </a:rPr>
              <a:t> in an account that will </a:t>
            </a:r>
            <a:r>
              <a:rPr lang="en-US" sz="2400" u="sng" dirty="0">
                <a:latin typeface="Pond Free Me" pitchFamily="2" charset="0"/>
              </a:rPr>
              <a:t>make interest</a:t>
            </a:r>
            <a:r>
              <a:rPr lang="en-US" sz="2400" dirty="0">
                <a:latin typeface="Pond Free Me" pitchFamily="2" charset="0"/>
              </a:rPr>
              <a:t>, but is </a:t>
            </a:r>
            <a:r>
              <a:rPr lang="en-US" sz="2400" u="sng" dirty="0">
                <a:latin typeface="Pond Free Me" pitchFamily="2" charset="0"/>
              </a:rPr>
              <a:t>not at risk </a:t>
            </a:r>
            <a:r>
              <a:rPr lang="en-US" sz="2400" dirty="0">
                <a:latin typeface="Pond Free Me" pitchFamily="2" charset="0"/>
              </a:rPr>
              <a:t>of being lost.  They are planning to use this money towards a down payment on a house in 3 years.</a:t>
            </a:r>
          </a:p>
        </p:txBody>
      </p:sp>
      <p:grpSp>
        <p:nvGrpSpPr>
          <p:cNvPr id="10" name="Group 9">
            <a:extLst>
              <a:ext uri="{FF2B5EF4-FFF2-40B4-BE49-F238E27FC236}">
                <a16:creationId xmlns:a16="http://schemas.microsoft.com/office/drawing/2014/main" id="{4BD00C0B-B00D-4C07-9591-9542013EC328}"/>
              </a:ext>
            </a:extLst>
          </p:cNvPr>
          <p:cNvGrpSpPr/>
          <p:nvPr/>
        </p:nvGrpSpPr>
        <p:grpSpPr>
          <a:xfrm>
            <a:off x="3368827" y="4437626"/>
            <a:ext cx="2206210" cy="646332"/>
            <a:chOff x="594292" y="2835379"/>
            <a:chExt cx="2206210" cy="646332"/>
          </a:xfrm>
        </p:grpSpPr>
        <p:sp>
          <p:nvSpPr>
            <p:cNvPr id="11" name="TextBox 10">
              <a:extLst>
                <a:ext uri="{FF2B5EF4-FFF2-40B4-BE49-F238E27FC236}">
                  <a16:creationId xmlns:a16="http://schemas.microsoft.com/office/drawing/2014/main" id="{2F0EC853-352D-48CE-8D91-CE2A785C2C58}"/>
                </a:ext>
              </a:extLst>
            </p:cNvPr>
            <p:cNvSpPr txBox="1"/>
            <p:nvPr/>
          </p:nvSpPr>
          <p:spPr>
            <a:xfrm>
              <a:off x="1121409" y="2969175"/>
              <a:ext cx="1679093" cy="369332"/>
            </a:xfrm>
            <a:prstGeom prst="rect">
              <a:avLst/>
            </a:prstGeom>
            <a:noFill/>
          </p:spPr>
          <p:txBody>
            <a:bodyPr wrap="square" rtlCol="0">
              <a:spAutoFit/>
            </a:bodyPr>
            <a:lstStyle/>
            <a:p>
              <a:pPr algn="ctr"/>
              <a:r>
                <a:rPr lang="en-US" dirty="0">
                  <a:latin typeface="KG Red Hands" panose="02000505000000020004" pitchFamily="2" charset="0"/>
                </a:rPr>
                <a:t>3 year CD</a:t>
              </a:r>
            </a:p>
          </p:txBody>
        </p:sp>
        <p:pic>
          <p:nvPicPr>
            <p:cNvPr id="12" name="Graphic 11" descr="Hourglass">
              <a:extLst>
                <a:ext uri="{FF2B5EF4-FFF2-40B4-BE49-F238E27FC236}">
                  <a16:creationId xmlns:a16="http://schemas.microsoft.com/office/drawing/2014/main" id="{8BF5D3E0-BA9F-42C8-994F-397806E788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292" y="2835379"/>
              <a:ext cx="646332" cy="646332"/>
            </a:xfrm>
            <a:prstGeom prst="rect">
              <a:avLst/>
            </a:prstGeom>
          </p:spPr>
        </p:pic>
      </p:grpSp>
      <p:sp>
        <p:nvSpPr>
          <p:cNvPr id="14" name="TextBox 13">
            <a:extLst>
              <a:ext uri="{FF2B5EF4-FFF2-40B4-BE49-F238E27FC236}">
                <a16:creationId xmlns:a16="http://schemas.microsoft.com/office/drawing/2014/main" id="{1C3DD251-5898-4113-BAEB-13D679D34307}"/>
              </a:ext>
            </a:extLst>
          </p:cNvPr>
          <p:cNvSpPr txBox="1"/>
          <p:nvPr/>
        </p:nvSpPr>
        <p:spPr>
          <a:xfrm>
            <a:off x="3463149" y="5215445"/>
            <a:ext cx="2131412" cy="461665"/>
          </a:xfrm>
          <a:prstGeom prst="rect">
            <a:avLst/>
          </a:prstGeom>
          <a:noFill/>
        </p:spPr>
        <p:txBody>
          <a:bodyPr wrap="square" rtlCol="0">
            <a:spAutoFit/>
          </a:bodyPr>
          <a:lstStyle/>
          <a:p>
            <a:pPr algn="ctr"/>
            <a:r>
              <a:rPr lang="en-US" sz="2400" dirty="0">
                <a:latin typeface="Pond Free Me" pitchFamily="2" charset="0"/>
              </a:rPr>
              <a:t>2</a:t>
            </a:r>
            <a:r>
              <a:rPr lang="en-US" sz="2400" dirty="0">
                <a:latin typeface="Century Gothic" panose="020B0502020202020204" pitchFamily="34" charset="0"/>
              </a:rPr>
              <a:t>.8</a:t>
            </a:r>
            <a:r>
              <a:rPr lang="en-US" sz="2400" dirty="0">
                <a:latin typeface="Pond Free Me" pitchFamily="2" charset="0"/>
              </a:rPr>
              <a:t>5</a:t>
            </a:r>
            <a:r>
              <a:rPr lang="en-US" sz="1100" dirty="0">
                <a:latin typeface="Pond Free Me" pitchFamily="2" charset="0"/>
              </a:rPr>
              <a:t> </a:t>
            </a:r>
            <a:r>
              <a:rPr lang="en-US" sz="2400" dirty="0">
                <a:latin typeface="Pond Free Me" pitchFamily="2" charset="0"/>
              </a:rPr>
              <a:t>% Earned</a:t>
            </a:r>
          </a:p>
        </p:txBody>
      </p:sp>
      <p:grpSp>
        <p:nvGrpSpPr>
          <p:cNvPr id="15" name="Group 14">
            <a:extLst>
              <a:ext uri="{FF2B5EF4-FFF2-40B4-BE49-F238E27FC236}">
                <a16:creationId xmlns:a16="http://schemas.microsoft.com/office/drawing/2014/main" id="{A31B2F4D-9E2A-44A5-B758-5E3E95A852B8}"/>
              </a:ext>
            </a:extLst>
          </p:cNvPr>
          <p:cNvGrpSpPr/>
          <p:nvPr/>
        </p:nvGrpSpPr>
        <p:grpSpPr>
          <a:xfrm>
            <a:off x="552281" y="4412012"/>
            <a:ext cx="2220533" cy="671945"/>
            <a:chOff x="594292" y="2835379"/>
            <a:chExt cx="2220533" cy="671945"/>
          </a:xfrm>
        </p:grpSpPr>
        <p:sp>
          <p:nvSpPr>
            <p:cNvPr id="16" name="TextBox 15">
              <a:extLst>
                <a:ext uri="{FF2B5EF4-FFF2-40B4-BE49-F238E27FC236}">
                  <a16:creationId xmlns:a16="http://schemas.microsoft.com/office/drawing/2014/main" id="{234397BC-662B-4267-AA67-B0B826BEDF8F}"/>
                </a:ext>
              </a:extLst>
            </p:cNvPr>
            <p:cNvSpPr txBox="1"/>
            <p:nvPr/>
          </p:nvSpPr>
          <p:spPr>
            <a:xfrm>
              <a:off x="831133" y="2860993"/>
              <a:ext cx="1983692" cy="646331"/>
            </a:xfrm>
            <a:prstGeom prst="rect">
              <a:avLst/>
            </a:prstGeom>
            <a:noFill/>
          </p:spPr>
          <p:txBody>
            <a:bodyPr wrap="square" rtlCol="0">
              <a:spAutoFit/>
            </a:bodyPr>
            <a:lstStyle/>
            <a:p>
              <a:pPr algn="ctr"/>
              <a:r>
                <a:rPr lang="en-US" dirty="0">
                  <a:latin typeface="KG Red Hands" panose="02000505000000020004" pitchFamily="2" charset="0"/>
                </a:rPr>
                <a:t>Savings Account</a:t>
              </a:r>
            </a:p>
          </p:txBody>
        </p:sp>
        <p:pic>
          <p:nvPicPr>
            <p:cNvPr id="17" name="Graphic 16" descr="Money">
              <a:extLst>
                <a:ext uri="{FF2B5EF4-FFF2-40B4-BE49-F238E27FC236}">
                  <a16:creationId xmlns:a16="http://schemas.microsoft.com/office/drawing/2014/main" id="{27EC5D17-7F8A-467A-BBD6-18CA9A196F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4292" y="2835379"/>
              <a:ext cx="646332" cy="646332"/>
            </a:xfrm>
            <a:prstGeom prst="rect">
              <a:avLst/>
            </a:prstGeom>
          </p:spPr>
        </p:pic>
      </p:grpSp>
      <p:sp>
        <p:nvSpPr>
          <p:cNvPr id="18" name="TextBox 17">
            <a:extLst>
              <a:ext uri="{FF2B5EF4-FFF2-40B4-BE49-F238E27FC236}">
                <a16:creationId xmlns:a16="http://schemas.microsoft.com/office/drawing/2014/main" id="{4AAA7980-10F0-43C3-AFC2-D921C5733AF3}"/>
              </a:ext>
            </a:extLst>
          </p:cNvPr>
          <p:cNvSpPr txBox="1"/>
          <p:nvPr/>
        </p:nvSpPr>
        <p:spPr>
          <a:xfrm>
            <a:off x="265869" y="5215445"/>
            <a:ext cx="2368507" cy="461665"/>
          </a:xfrm>
          <a:prstGeom prst="rect">
            <a:avLst/>
          </a:prstGeom>
          <a:noFill/>
        </p:spPr>
        <p:txBody>
          <a:bodyPr wrap="square" rtlCol="0">
            <a:spAutoFit/>
          </a:bodyPr>
          <a:lstStyle/>
          <a:p>
            <a:pPr algn="ctr"/>
            <a:r>
              <a:rPr lang="en-US" sz="2400" dirty="0">
                <a:latin typeface="Pond Free Me" pitchFamily="2" charset="0"/>
              </a:rPr>
              <a:t>0</a:t>
            </a:r>
            <a:r>
              <a:rPr lang="en-US" sz="2400" dirty="0">
                <a:latin typeface="Century Gothic" panose="020B0502020202020204" pitchFamily="34" charset="0"/>
              </a:rPr>
              <a:t>.08</a:t>
            </a:r>
            <a:r>
              <a:rPr lang="en-US" sz="1050" dirty="0">
                <a:latin typeface="Pond Free Me" pitchFamily="2" charset="0"/>
              </a:rPr>
              <a:t> </a:t>
            </a:r>
            <a:r>
              <a:rPr lang="en-US" sz="2400" dirty="0">
                <a:latin typeface="Pond Free Me" pitchFamily="2" charset="0"/>
              </a:rPr>
              <a:t>% Earned</a:t>
            </a:r>
          </a:p>
        </p:txBody>
      </p:sp>
      <p:grpSp>
        <p:nvGrpSpPr>
          <p:cNvPr id="19" name="Group 18">
            <a:extLst>
              <a:ext uri="{FF2B5EF4-FFF2-40B4-BE49-F238E27FC236}">
                <a16:creationId xmlns:a16="http://schemas.microsoft.com/office/drawing/2014/main" id="{15282EDD-6B02-4359-A3DA-44431044B22D}"/>
              </a:ext>
            </a:extLst>
          </p:cNvPr>
          <p:cNvGrpSpPr/>
          <p:nvPr/>
        </p:nvGrpSpPr>
        <p:grpSpPr>
          <a:xfrm>
            <a:off x="6325150" y="4473445"/>
            <a:ext cx="2045395" cy="646331"/>
            <a:chOff x="594292" y="2871198"/>
            <a:chExt cx="2045395" cy="646331"/>
          </a:xfrm>
        </p:grpSpPr>
        <p:sp>
          <p:nvSpPr>
            <p:cNvPr id="20" name="TextBox 19">
              <a:extLst>
                <a:ext uri="{FF2B5EF4-FFF2-40B4-BE49-F238E27FC236}">
                  <a16:creationId xmlns:a16="http://schemas.microsoft.com/office/drawing/2014/main" id="{5EB41BBE-A5BD-4881-9F08-26E82B1F4A3E}"/>
                </a:ext>
              </a:extLst>
            </p:cNvPr>
            <p:cNvSpPr txBox="1"/>
            <p:nvPr/>
          </p:nvSpPr>
          <p:spPr>
            <a:xfrm>
              <a:off x="960594" y="2871198"/>
              <a:ext cx="1679093" cy="646331"/>
            </a:xfrm>
            <a:prstGeom prst="rect">
              <a:avLst/>
            </a:prstGeom>
            <a:noFill/>
          </p:spPr>
          <p:txBody>
            <a:bodyPr wrap="square" rtlCol="0">
              <a:spAutoFit/>
            </a:bodyPr>
            <a:lstStyle/>
            <a:p>
              <a:pPr algn="ctr"/>
              <a:r>
                <a:rPr lang="en-US" dirty="0">
                  <a:latin typeface="KG Red Hands" panose="02000505000000020004" pitchFamily="2" charset="0"/>
                </a:rPr>
                <a:t>Stock Market</a:t>
              </a:r>
            </a:p>
          </p:txBody>
        </p:sp>
        <p:pic>
          <p:nvPicPr>
            <p:cNvPr id="21" name="Graphic 20" descr="Upward trend">
              <a:extLst>
                <a:ext uri="{FF2B5EF4-FFF2-40B4-BE49-F238E27FC236}">
                  <a16:creationId xmlns:a16="http://schemas.microsoft.com/office/drawing/2014/main" id="{A4E7408D-1730-412F-8DCE-2E7245081A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4292" y="2879909"/>
              <a:ext cx="601802" cy="601802"/>
            </a:xfrm>
            <a:prstGeom prst="rect">
              <a:avLst/>
            </a:prstGeom>
          </p:spPr>
        </p:pic>
      </p:grpSp>
      <p:sp>
        <p:nvSpPr>
          <p:cNvPr id="22" name="TextBox 21">
            <a:extLst>
              <a:ext uri="{FF2B5EF4-FFF2-40B4-BE49-F238E27FC236}">
                <a16:creationId xmlns:a16="http://schemas.microsoft.com/office/drawing/2014/main" id="{46B5D43E-DA51-4C5D-BA0B-64F18FBE02A8}"/>
              </a:ext>
            </a:extLst>
          </p:cNvPr>
          <p:cNvSpPr txBox="1"/>
          <p:nvPr/>
        </p:nvSpPr>
        <p:spPr>
          <a:xfrm>
            <a:off x="6283650" y="5204946"/>
            <a:ext cx="2394604" cy="830997"/>
          </a:xfrm>
          <a:prstGeom prst="rect">
            <a:avLst/>
          </a:prstGeom>
          <a:noFill/>
        </p:spPr>
        <p:txBody>
          <a:bodyPr wrap="square" rtlCol="0">
            <a:spAutoFit/>
          </a:bodyPr>
          <a:lstStyle/>
          <a:p>
            <a:pPr algn="ctr"/>
            <a:r>
              <a:rPr lang="en-US" sz="2400" dirty="0">
                <a:latin typeface="Pond Free Me" pitchFamily="2" charset="0"/>
              </a:rPr>
              <a:t>Could earn BIG.</a:t>
            </a:r>
          </a:p>
          <a:p>
            <a:pPr algn="ctr"/>
            <a:r>
              <a:rPr lang="en-US" sz="2400" dirty="0">
                <a:latin typeface="Pond Free Me" pitchFamily="2" charset="0"/>
              </a:rPr>
              <a:t>Could lose it ALL.</a:t>
            </a:r>
          </a:p>
        </p:txBody>
      </p:sp>
      <p:pic>
        <p:nvPicPr>
          <p:cNvPr id="23" name="Graphic 22" descr="Downward trend">
            <a:extLst>
              <a:ext uri="{FF2B5EF4-FFF2-40B4-BE49-F238E27FC236}">
                <a16:creationId xmlns:a16="http://schemas.microsoft.com/office/drawing/2014/main" id="{0A16B65A-DE7C-44AD-B8FC-A0FADFFB46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76452" y="4482156"/>
            <a:ext cx="601802" cy="601802"/>
          </a:xfrm>
          <a:prstGeom prst="rect">
            <a:avLst/>
          </a:prstGeom>
        </p:spPr>
      </p:pic>
      <p:sp>
        <p:nvSpPr>
          <p:cNvPr id="24" name="TextBox 23">
            <a:extLst>
              <a:ext uri="{FF2B5EF4-FFF2-40B4-BE49-F238E27FC236}">
                <a16:creationId xmlns:a16="http://schemas.microsoft.com/office/drawing/2014/main" id="{FD49F1DE-2971-48EF-8EC1-2E700B06A072}"/>
              </a:ext>
            </a:extLst>
          </p:cNvPr>
          <p:cNvSpPr txBox="1"/>
          <p:nvPr/>
        </p:nvSpPr>
        <p:spPr>
          <a:xfrm>
            <a:off x="326960" y="3366905"/>
            <a:ext cx="8490078" cy="553998"/>
          </a:xfrm>
          <a:prstGeom prst="rect">
            <a:avLst/>
          </a:prstGeom>
          <a:noFill/>
        </p:spPr>
        <p:txBody>
          <a:bodyPr wrap="square" rtlCol="0">
            <a:spAutoFit/>
          </a:bodyPr>
          <a:lstStyle/>
          <a:p>
            <a:r>
              <a:rPr lang="en-US" sz="3000" dirty="0">
                <a:latin typeface="Pond Free Me" pitchFamily="2" charset="0"/>
              </a:rPr>
              <a:t>Which savings option is best for this money?</a:t>
            </a:r>
          </a:p>
        </p:txBody>
      </p:sp>
      <p:sp>
        <p:nvSpPr>
          <p:cNvPr id="26" name="TextBox 25">
            <a:extLst>
              <a:ext uri="{FF2B5EF4-FFF2-40B4-BE49-F238E27FC236}">
                <a16:creationId xmlns:a16="http://schemas.microsoft.com/office/drawing/2014/main" id="{597568B8-C806-4A67-BC94-84F542ECB4AF}"/>
              </a:ext>
            </a:extLst>
          </p:cNvPr>
          <p:cNvSpPr txBox="1"/>
          <p:nvPr/>
        </p:nvSpPr>
        <p:spPr>
          <a:xfrm>
            <a:off x="6344674" y="4344926"/>
            <a:ext cx="2130195" cy="1426836"/>
          </a:xfrm>
          <a:prstGeom prst="rect">
            <a:avLst/>
          </a:prstGeom>
          <a:noFill/>
        </p:spPr>
        <p:txBody>
          <a:bodyPr wrap="square" rtlCol="0">
            <a:spAutoFit/>
          </a:bodyPr>
          <a:lstStyle/>
          <a:p>
            <a:r>
              <a:rPr lang="en-US" sz="2800" dirty="0">
                <a:latin typeface="Pond Free Me" pitchFamily="2" charset="0"/>
              </a:rPr>
              <a:t>Money will not be at risk of being lost.</a:t>
            </a:r>
          </a:p>
        </p:txBody>
      </p:sp>
      <p:sp>
        <p:nvSpPr>
          <p:cNvPr id="27" name="TextBox 26">
            <a:extLst>
              <a:ext uri="{FF2B5EF4-FFF2-40B4-BE49-F238E27FC236}">
                <a16:creationId xmlns:a16="http://schemas.microsoft.com/office/drawing/2014/main" id="{0F83F17B-EB03-43FB-92F1-FBE23A12AA29}"/>
              </a:ext>
            </a:extLst>
          </p:cNvPr>
          <p:cNvSpPr txBox="1"/>
          <p:nvPr/>
        </p:nvSpPr>
        <p:spPr>
          <a:xfrm>
            <a:off x="461798" y="4316427"/>
            <a:ext cx="2768591" cy="1815882"/>
          </a:xfrm>
          <a:prstGeom prst="rect">
            <a:avLst/>
          </a:prstGeom>
          <a:noFill/>
        </p:spPr>
        <p:txBody>
          <a:bodyPr wrap="square" rtlCol="0">
            <a:spAutoFit/>
          </a:bodyPr>
          <a:lstStyle/>
          <a:p>
            <a:r>
              <a:rPr lang="en-US" sz="2800" dirty="0">
                <a:latin typeface="Pond Free Me" pitchFamily="2" charset="0"/>
              </a:rPr>
              <a:t>Money will earn better interest than a savings account</a:t>
            </a:r>
          </a:p>
        </p:txBody>
      </p:sp>
      <p:pic>
        <p:nvPicPr>
          <p:cNvPr id="28" name="Graphic 27" descr="House">
            <a:extLst>
              <a:ext uri="{FF2B5EF4-FFF2-40B4-BE49-F238E27FC236}">
                <a16:creationId xmlns:a16="http://schemas.microsoft.com/office/drawing/2014/main" id="{B11145FE-343A-4133-B5EB-53EB7E5C3FD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23809" y="3166345"/>
            <a:ext cx="914400" cy="914400"/>
          </a:xfrm>
          <a:prstGeom prst="rect">
            <a:avLst/>
          </a:prstGeom>
        </p:spPr>
      </p:pic>
    </p:spTree>
    <p:extLst>
      <p:ext uri="{BB962C8B-B14F-4D97-AF65-F5344CB8AC3E}">
        <p14:creationId xmlns:p14="http://schemas.microsoft.com/office/powerpoint/2010/main" val="343588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par>
                                <p:cTn id="52" presetID="26" presetClass="emph" presetSubtype="0" fill="hold" grpId="1" nodeType="withEffect">
                                  <p:stCondLst>
                                    <p:cond delay="0"/>
                                  </p:stCondLst>
                                  <p:childTnLst>
                                    <p:animEffect transition="out" filter="fade">
                                      <p:cBhvr>
                                        <p:cTn id="53" dur="500" tmFilter="0, 0; .2, .5; .8, .5; 1, 0"/>
                                        <p:tgtEl>
                                          <p:spTgt spid="14"/>
                                        </p:tgtEl>
                                      </p:cBhvr>
                                    </p:animEffect>
                                    <p:animScale>
                                      <p:cBhvr>
                                        <p:cTn id="54" dur="250" autoRev="1" fill="hold"/>
                                        <p:tgtEl>
                                          <p:spTgt spid="14"/>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5"/>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0-#ppt_w/2"/>
                                          </p:val>
                                        </p:tav>
                                        <p:tav tm="100000">
                                          <p:val>
                                            <p:strVal val="#ppt_x"/>
                                          </p:val>
                                        </p:tav>
                                      </p:tavLst>
                                    </p:anim>
                                    <p:anim calcmode="lin" valueType="num">
                                      <p:cBhvr additive="base">
                                        <p:cTn id="7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1+#ppt_w/2"/>
                                          </p:val>
                                        </p:tav>
                                        <p:tav tm="100000">
                                          <p:val>
                                            <p:strVal val="#ppt_x"/>
                                          </p:val>
                                        </p:tav>
                                      </p:tavLst>
                                    </p:anim>
                                    <p:anim calcmode="lin" valueType="num">
                                      <p:cBhvr additive="base">
                                        <p:cTn id="7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8" grpId="0"/>
      <p:bldP spid="18" grpId="1"/>
      <p:bldP spid="22" grpId="0"/>
      <p:bldP spid="22" grpId="1"/>
      <p:bldP spid="24"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50DD8-CE4D-4AB4-A089-CD00C000B951}"/>
              </a:ext>
            </a:extLst>
          </p:cNvPr>
          <p:cNvPicPr>
            <a:picLocks noChangeAspect="1"/>
          </p:cNvPicPr>
          <p:nvPr/>
        </p:nvPicPr>
        <p:blipFill>
          <a:blip r:embed="rId2"/>
          <a:stretch>
            <a:fillRect/>
          </a:stretch>
        </p:blipFill>
        <p:spPr>
          <a:xfrm>
            <a:off x="63617" y="75909"/>
            <a:ext cx="9016765"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2" name="TextBox 1">
            <a:extLst>
              <a:ext uri="{FF2B5EF4-FFF2-40B4-BE49-F238E27FC236}">
                <a16:creationId xmlns:a16="http://schemas.microsoft.com/office/drawing/2014/main" id="{ED223FAC-F56E-4112-9408-A7B299D3F8E2}"/>
              </a:ext>
            </a:extLst>
          </p:cNvPr>
          <p:cNvSpPr txBox="1"/>
          <p:nvPr/>
        </p:nvSpPr>
        <p:spPr>
          <a:xfrm>
            <a:off x="136941" y="187780"/>
            <a:ext cx="5302324" cy="830997"/>
          </a:xfrm>
          <a:prstGeom prst="rect">
            <a:avLst/>
          </a:prstGeom>
          <a:noFill/>
        </p:spPr>
        <p:txBody>
          <a:bodyPr wrap="square" rtlCol="0">
            <a:spAutoFit/>
          </a:bodyPr>
          <a:lstStyle/>
          <a:p>
            <a:pPr algn="ctr"/>
            <a:r>
              <a:rPr lang="en-US" sz="4800" dirty="0">
                <a:latin typeface="Pond Free Me" pitchFamily="2" charset="0"/>
              </a:rPr>
              <a:t>Mr. &amp; Mrs. Davis </a:t>
            </a:r>
          </a:p>
        </p:txBody>
      </p:sp>
      <p:sp>
        <p:nvSpPr>
          <p:cNvPr id="40" name="TextBox 39">
            <a:extLst>
              <a:ext uri="{FF2B5EF4-FFF2-40B4-BE49-F238E27FC236}">
                <a16:creationId xmlns:a16="http://schemas.microsoft.com/office/drawing/2014/main" id="{E271F4E8-C5C7-418E-BF84-26B47895767D}"/>
              </a:ext>
            </a:extLst>
          </p:cNvPr>
          <p:cNvSpPr txBox="1"/>
          <p:nvPr/>
        </p:nvSpPr>
        <p:spPr>
          <a:xfrm>
            <a:off x="265869" y="1323418"/>
            <a:ext cx="8612261" cy="1754326"/>
          </a:xfrm>
          <a:prstGeom prst="rect">
            <a:avLst/>
          </a:prstGeom>
          <a:noFill/>
        </p:spPr>
        <p:txBody>
          <a:bodyPr wrap="square" rtlCol="0">
            <a:spAutoFit/>
          </a:bodyPr>
          <a:lstStyle/>
          <a:p>
            <a:r>
              <a:rPr lang="en-US" sz="2800" dirty="0">
                <a:latin typeface="Pond Free Me" pitchFamily="2" charset="0"/>
              </a:rPr>
              <a:t>Consider their last savings need.</a:t>
            </a:r>
          </a:p>
          <a:p>
            <a:endParaRPr lang="en-US" sz="2000" dirty="0">
              <a:latin typeface="Pond Free Me" pitchFamily="2" charset="0"/>
            </a:endParaRPr>
          </a:p>
          <a:p>
            <a:r>
              <a:rPr lang="en-US" sz="2800" dirty="0">
                <a:latin typeface="Pond Free Me" pitchFamily="2" charset="0"/>
              </a:rPr>
              <a:t>They would like the remaining </a:t>
            </a:r>
            <a:r>
              <a:rPr lang="en-US" sz="2800" u="sng" dirty="0">
                <a:latin typeface="Pond Free Me" pitchFamily="2" charset="0"/>
              </a:rPr>
              <a:t>$6,000</a:t>
            </a:r>
            <a:r>
              <a:rPr lang="en-US" sz="2800" dirty="0">
                <a:latin typeface="Pond Free Me" pitchFamily="2" charset="0"/>
              </a:rPr>
              <a:t> to </a:t>
            </a:r>
            <a:r>
              <a:rPr lang="en-US" sz="2800" u="sng" dirty="0">
                <a:latin typeface="Pond Free Me" pitchFamily="2" charset="0"/>
              </a:rPr>
              <a:t>earn as much money as possible</a:t>
            </a:r>
            <a:r>
              <a:rPr lang="en-US" sz="2800" dirty="0">
                <a:latin typeface="Pond Free Me" pitchFamily="2" charset="0"/>
              </a:rPr>
              <a:t>, even if there is some </a:t>
            </a:r>
            <a:r>
              <a:rPr lang="en-US" sz="2800" u="sng" dirty="0">
                <a:latin typeface="Pond Free Me" pitchFamily="2" charset="0"/>
              </a:rPr>
              <a:t>risk</a:t>
            </a:r>
            <a:r>
              <a:rPr lang="en-US" sz="2800" dirty="0">
                <a:latin typeface="Pond Free Me" pitchFamily="2" charset="0"/>
              </a:rPr>
              <a:t>. </a:t>
            </a:r>
          </a:p>
        </p:txBody>
      </p:sp>
      <p:grpSp>
        <p:nvGrpSpPr>
          <p:cNvPr id="10" name="Group 9">
            <a:extLst>
              <a:ext uri="{FF2B5EF4-FFF2-40B4-BE49-F238E27FC236}">
                <a16:creationId xmlns:a16="http://schemas.microsoft.com/office/drawing/2014/main" id="{4BD00C0B-B00D-4C07-9591-9542013EC328}"/>
              </a:ext>
            </a:extLst>
          </p:cNvPr>
          <p:cNvGrpSpPr/>
          <p:nvPr/>
        </p:nvGrpSpPr>
        <p:grpSpPr>
          <a:xfrm>
            <a:off x="3368827" y="4384467"/>
            <a:ext cx="2206210" cy="646332"/>
            <a:chOff x="594292" y="2835379"/>
            <a:chExt cx="2206210" cy="646332"/>
          </a:xfrm>
        </p:grpSpPr>
        <p:sp>
          <p:nvSpPr>
            <p:cNvPr id="11" name="TextBox 10">
              <a:extLst>
                <a:ext uri="{FF2B5EF4-FFF2-40B4-BE49-F238E27FC236}">
                  <a16:creationId xmlns:a16="http://schemas.microsoft.com/office/drawing/2014/main" id="{2F0EC853-352D-48CE-8D91-CE2A785C2C58}"/>
                </a:ext>
              </a:extLst>
            </p:cNvPr>
            <p:cNvSpPr txBox="1"/>
            <p:nvPr/>
          </p:nvSpPr>
          <p:spPr>
            <a:xfrm>
              <a:off x="1121409" y="2969175"/>
              <a:ext cx="1679093" cy="369332"/>
            </a:xfrm>
            <a:prstGeom prst="rect">
              <a:avLst/>
            </a:prstGeom>
            <a:noFill/>
          </p:spPr>
          <p:txBody>
            <a:bodyPr wrap="square" rtlCol="0">
              <a:spAutoFit/>
            </a:bodyPr>
            <a:lstStyle/>
            <a:p>
              <a:pPr algn="ctr"/>
              <a:r>
                <a:rPr lang="en-US" dirty="0">
                  <a:latin typeface="KG Red Hands" panose="02000505000000020004" pitchFamily="2" charset="0"/>
                </a:rPr>
                <a:t>3 year CD</a:t>
              </a:r>
            </a:p>
          </p:txBody>
        </p:sp>
        <p:pic>
          <p:nvPicPr>
            <p:cNvPr id="12" name="Graphic 11" descr="Hourglass">
              <a:extLst>
                <a:ext uri="{FF2B5EF4-FFF2-40B4-BE49-F238E27FC236}">
                  <a16:creationId xmlns:a16="http://schemas.microsoft.com/office/drawing/2014/main" id="{8BF5D3E0-BA9F-42C8-994F-397806E788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292" y="2835379"/>
              <a:ext cx="646332" cy="646332"/>
            </a:xfrm>
            <a:prstGeom prst="rect">
              <a:avLst/>
            </a:prstGeom>
          </p:spPr>
        </p:pic>
      </p:grpSp>
      <p:sp>
        <p:nvSpPr>
          <p:cNvPr id="14" name="TextBox 13">
            <a:extLst>
              <a:ext uri="{FF2B5EF4-FFF2-40B4-BE49-F238E27FC236}">
                <a16:creationId xmlns:a16="http://schemas.microsoft.com/office/drawing/2014/main" id="{1C3DD251-5898-4113-BAEB-13D679D34307}"/>
              </a:ext>
            </a:extLst>
          </p:cNvPr>
          <p:cNvSpPr txBox="1"/>
          <p:nvPr/>
        </p:nvSpPr>
        <p:spPr>
          <a:xfrm>
            <a:off x="3463149" y="5162286"/>
            <a:ext cx="2131412" cy="461665"/>
          </a:xfrm>
          <a:prstGeom prst="rect">
            <a:avLst/>
          </a:prstGeom>
          <a:noFill/>
        </p:spPr>
        <p:txBody>
          <a:bodyPr wrap="square" rtlCol="0">
            <a:spAutoFit/>
          </a:bodyPr>
          <a:lstStyle/>
          <a:p>
            <a:pPr algn="ctr"/>
            <a:r>
              <a:rPr lang="en-US" sz="2400" dirty="0">
                <a:latin typeface="Pond Free Me" pitchFamily="2" charset="0"/>
              </a:rPr>
              <a:t>2</a:t>
            </a:r>
            <a:r>
              <a:rPr lang="en-US" sz="2400" dirty="0">
                <a:latin typeface="Century Gothic" panose="020B0502020202020204" pitchFamily="34" charset="0"/>
              </a:rPr>
              <a:t>.8</a:t>
            </a:r>
            <a:r>
              <a:rPr lang="en-US" sz="2400" dirty="0">
                <a:latin typeface="Pond Free Me" pitchFamily="2" charset="0"/>
              </a:rPr>
              <a:t>5</a:t>
            </a:r>
            <a:r>
              <a:rPr lang="en-US" sz="1100" dirty="0">
                <a:latin typeface="Pond Free Me" pitchFamily="2" charset="0"/>
              </a:rPr>
              <a:t> </a:t>
            </a:r>
            <a:r>
              <a:rPr lang="en-US" sz="2400" dirty="0">
                <a:latin typeface="Pond Free Me" pitchFamily="2" charset="0"/>
              </a:rPr>
              <a:t>% Earned</a:t>
            </a:r>
          </a:p>
        </p:txBody>
      </p:sp>
      <p:grpSp>
        <p:nvGrpSpPr>
          <p:cNvPr id="15" name="Group 14">
            <a:extLst>
              <a:ext uri="{FF2B5EF4-FFF2-40B4-BE49-F238E27FC236}">
                <a16:creationId xmlns:a16="http://schemas.microsoft.com/office/drawing/2014/main" id="{A31B2F4D-9E2A-44A5-B758-5E3E95A852B8}"/>
              </a:ext>
            </a:extLst>
          </p:cNvPr>
          <p:cNvGrpSpPr/>
          <p:nvPr/>
        </p:nvGrpSpPr>
        <p:grpSpPr>
          <a:xfrm>
            <a:off x="552281" y="4358853"/>
            <a:ext cx="2220533" cy="671945"/>
            <a:chOff x="594292" y="2835379"/>
            <a:chExt cx="2220533" cy="671945"/>
          </a:xfrm>
        </p:grpSpPr>
        <p:sp>
          <p:nvSpPr>
            <p:cNvPr id="16" name="TextBox 15">
              <a:extLst>
                <a:ext uri="{FF2B5EF4-FFF2-40B4-BE49-F238E27FC236}">
                  <a16:creationId xmlns:a16="http://schemas.microsoft.com/office/drawing/2014/main" id="{234397BC-662B-4267-AA67-B0B826BEDF8F}"/>
                </a:ext>
              </a:extLst>
            </p:cNvPr>
            <p:cNvSpPr txBox="1"/>
            <p:nvPr/>
          </p:nvSpPr>
          <p:spPr>
            <a:xfrm>
              <a:off x="831133" y="2860993"/>
              <a:ext cx="1983692" cy="646331"/>
            </a:xfrm>
            <a:prstGeom prst="rect">
              <a:avLst/>
            </a:prstGeom>
            <a:noFill/>
          </p:spPr>
          <p:txBody>
            <a:bodyPr wrap="square" rtlCol="0">
              <a:spAutoFit/>
            </a:bodyPr>
            <a:lstStyle/>
            <a:p>
              <a:pPr algn="ctr"/>
              <a:r>
                <a:rPr lang="en-US" dirty="0">
                  <a:latin typeface="KG Red Hands" panose="02000505000000020004" pitchFamily="2" charset="0"/>
                </a:rPr>
                <a:t>Savings Account</a:t>
              </a:r>
            </a:p>
          </p:txBody>
        </p:sp>
        <p:pic>
          <p:nvPicPr>
            <p:cNvPr id="17" name="Graphic 16" descr="Money">
              <a:extLst>
                <a:ext uri="{FF2B5EF4-FFF2-40B4-BE49-F238E27FC236}">
                  <a16:creationId xmlns:a16="http://schemas.microsoft.com/office/drawing/2014/main" id="{27EC5D17-7F8A-467A-BBD6-18CA9A196F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4292" y="2835379"/>
              <a:ext cx="646332" cy="646332"/>
            </a:xfrm>
            <a:prstGeom prst="rect">
              <a:avLst/>
            </a:prstGeom>
          </p:spPr>
        </p:pic>
      </p:grpSp>
      <p:sp>
        <p:nvSpPr>
          <p:cNvPr id="18" name="TextBox 17">
            <a:extLst>
              <a:ext uri="{FF2B5EF4-FFF2-40B4-BE49-F238E27FC236}">
                <a16:creationId xmlns:a16="http://schemas.microsoft.com/office/drawing/2014/main" id="{4AAA7980-10F0-43C3-AFC2-D921C5733AF3}"/>
              </a:ext>
            </a:extLst>
          </p:cNvPr>
          <p:cNvSpPr txBox="1"/>
          <p:nvPr/>
        </p:nvSpPr>
        <p:spPr>
          <a:xfrm>
            <a:off x="265869" y="5162286"/>
            <a:ext cx="2368507" cy="461665"/>
          </a:xfrm>
          <a:prstGeom prst="rect">
            <a:avLst/>
          </a:prstGeom>
          <a:noFill/>
        </p:spPr>
        <p:txBody>
          <a:bodyPr wrap="square" rtlCol="0">
            <a:spAutoFit/>
          </a:bodyPr>
          <a:lstStyle/>
          <a:p>
            <a:pPr algn="ctr"/>
            <a:r>
              <a:rPr lang="en-US" sz="2400" dirty="0">
                <a:latin typeface="Pond Free Me" pitchFamily="2" charset="0"/>
              </a:rPr>
              <a:t>0</a:t>
            </a:r>
            <a:r>
              <a:rPr lang="en-US" sz="2400" dirty="0">
                <a:latin typeface="Century Gothic" panose="020B0502020202020204" pitchFamily="34" charset="0"/>
              </a:rPr>
              <a:t>.08</a:t>
            </a:r>
            <a:r>
              <a:rPr lang="en-US" sz="1050" dirty="0">
                <a:latin typeface="Pond Free Me" pitchFamily="2" charset="0"/>
              </a:rPr>
              <a:t> </a:t>
            </a:r>
            <a:r>
              <a:rPr lang="en-US" sz="2400" dirty="0">
                <a:latin typeface="Pond Free Me" pitchFamily="2" charset="0"/>
              </a:rPr>
              <a:t>% Earned</a:t>
            </a:r>
          </a:p>
        </p:txBody>
      </p:sp>
      <p:grpSp>
        <p:nvGrpSpPr>
          <p:cNvPr id="19" name="Group 18">
            <a:extLst>
              <a:ext uri="{FF2B5EF4-FFF2-40B4-BE49-F238E27FC236}">
                <a16:creationId xmlns:a16="http://schemas.microsoft.com/office/drawing/2014/main" id="{15282EDD-6B02-4359-A3DA-44431044B22D}"/>
              </a:ext>
            </a:extLst>
          </p:cNvPr>
          <p:cNvGrpSpPr/>
          <p:nvPr/>
        </p:nvGrpSpPr>
        <p:grpSpPr>
          <a:xfrm>
            <a:off x="6325150" y="4420286"/>
            <a:ext cx="2045395" cy="646331"/>
            <a:chOff x="594292" y="2871198"/>
            <a:chExt cx="2045395" cy="646331"/>
          </a:xfrm>
        </p:grpSpPr>
        <p:sp>
          <p:nvSpPr>
            <p:cNvPr id="20" name="TextBox 19">
              <a:extLst>
                <a:ext uri="{FF2B5EF4-FFF2-40B4-BE49-F238E27FC236}">
                  <a16:creationId xmlns:a16="http://schemas.microsoft.com/office/drawing/2014/main" id="{5EB41BBE-A5BD-4881-9F08-26E82B1F4A3E}"/>
                </a:ext>
              </a:extLst>
            </p:cNvPr>
            <p:cNvSpPr txBox="1"/>
            <p:nvPr/>
          </p:nvSpPr>
          <p:spPr>
            <a:xfrm>
              <a:off x="960594" y="2871198"/>
              <a:ext cx="1679093" cy="646331"/>
            </a:xfrm>
            <a:prstGeom prst="rect">
              <a:avLst/>
            </a:prstGeom>
            <a:noFill/>
          </p:spPr>
          <p:txBody>
            <a:bodyPr wrap="square" rtlCol="0">
              <a:spAutoFit/>
            </a:bodyPr>
            <a:lstStyle/>
            <a:p>
              <a:pPr algn="ctr"/>
              <a:r>
                <a:rPr lang="en-US" dirty="0">
                  <a:latin typeface="KG Red Hands" panose="02000505000000020004" pitchFamily="2" charset="0"/>
                </a:rPr>
                <a:t>Stock Market</a:t>
              </a:r>
            </a:p>
          </p:txBody>
        </p:sp>
        <p:pic>
          <p:nvPicPr>
            <p:cNvPr id="21" name="Graphic 20" descr="Upward trend">
              <a:extLst>
                <a:ext uri="{FF2B5EF4-FFF2-40B4-BE49-F238E27FC236}">
                  <a16:creationId xmlns:a16="http://schemas.microsoft.com/office/drawing/2014/main" id="{A4E7408D-1730-412F-8DCE-2E7245081A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4292" y="2879909"/>
              <a:ext cx="601802" cy="601802"/>
            </a:xfrm>
            <a:prstGeom prst="rect">
              <a:avLst/>
            </a:prstGeom>
          </p:spPr>
        </p:pic>
      </p:grpSp>
      <p:sp>
        <p:nvSpPr>
          <p:cNvPr id="22" name="TextBox 21">
            <a:extLst>
              <a:ext uri="{FF2B5EF4-FFF2-40B4-BE49-F238E27FC236}">
                <a16:creationId xmlns:a16="http://schemas.microsoft.com/office/drawing/2014/main" id="{46B5D43E-DA51-4C5D-BA0B-64F18FBE02A8}"/>
              </a:ext>
            </a:extLst>
          </p:cNvPr>
          <p:cNvSpPr txBox="1"/>
          <p:nvPr/>
        </p:nvSpPr>
        <p:spPr>
          <a:xfrm>
            <a:off x="6283650" y="5151787"/>
            <a:ext cx="2394604" cy="830997"/>
          </a:xfrm>
          <a:prstGeom prst="rect">
            <a:avLst/>
          </a:prstGeom>
          <a:noFill/>
        </p:spPr>
        <p:txBody>
          <a:bodyPr wrap="square" rtlCol="0">
            <a:spAutoFit/>
          </a:bodyPr>
          <a:lstStyle/>
          <a:p>
            <a:pPr algn="ctr"/>
            <a:r>
              <a:rPr lang="en-US" sz="2400" dirty="0">
                <a:latin typeface="Pond Free Me" pitchFamily="2" charset="0"/>
              </a:rPr>
              <a:t>Could earn BIG.</a:t>
            </a:r>
          </a:p>
          <a:p>
            <a:pPr algn="ctr"/>
            <a:r>
              <a:rPr lang="en-US" sz="2400" dirty="0">
                <a:latin typeface="Pond Free Me" pitchFamily="2" charset="0"/>
              </a:rPr>
              <a:t>Could lose it ALL.</a:t>
            </a:r>
          </a:p>
        </p:txBody>
      </p:sp>
      <p:pic>
        <p:nvPicPr>
          <p:cNvPr id="23" name="Graphic 22" descr="Downward trend">
            <a:extLst>
              <a:ext uri="{FF2B5EF4-FFF2-40B4-BE49-F238E27FC236}">
                <a16:creationId xmlns:a16="http://schemas.microsoft.com/office/drawing/2014/main" id="{0A16B65A-DE7C-44AD-B8FC-A0FADFFB46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76452" y="4428997"/>
            <a:ext cx="601802" cy="601802"/>
          </a:xfrm>
          <a:prstGeom prst="rect">
            <a:avLst/>
          </a:prstGeom>
        </p:spPr>
      </p:pic>
      <p:sp>
        <p:nvSpPr>
          <p:cNvPr id="24" name="TextBox 23">
            <a:extLst>
              <a:ext uri="{FF2B5EF4-FFF2-40B4-BE49-F238E27FC236}">
                <a16:creationId xmlns:a16="http://schemas.microsoft.com/office/drawing/2014/main" id="{FD49F1DE-2971-48EF-8EC1-2E700B06A072}"/>
              </a:ext>
            </a:extLst>
          </p:cNvPr>
          <p:cNvSpPr txBox="1"/>
          <p:nvPr/>
        </p:nvSpPr>
        <p:spPr>
          <a:xfrm>
            <a:off x="326960" y="3313746"/>
            <a:ext cx="8490078" cy="553998"/>
          </a:xfrm>
          <a:prstGeom prst="rect">
            <a:avLst/>
          </a:prstGeom>
          <a:noFill/>
        </p:spPr>
        <p:txBody>
          <a:bodyPr wrap="square" rtlCol="0">
            <a:spAutoFit/>
          </a:bodyPr>
          <a:lstStyle/>
          <a:p>
            <a:r>
              <a:rPr lang="en-US" sz="3000" dirty="0">
                <a:latin typeface="Pond Free Me" pitchFamily="2" charset="0"/>
              </a:rPr>
              <a:t>Which savings option is best for this money?</a:t>
            </a:r>
          </a:p>
        </p:txBody>
      </p:sp>
      <p:sp>
        <p:nvSpPr>
          <p:cNvPr id="26" name="TextBox 25">
            <a:extLst>
              <a:ext uri="{FF2B5EF4-FFF2-40B4-BE49-F238E27FC236}">
                <a16:creationId xmlns:a16="http://schemas.microsoft.com/office/drawing/2014/main" id="{597568B8-C806-4A67-BC94-84F542ECB4AF}"/>
              </a:ext>
            </a:extLst>
          </p:cNvPr>
          <p:cNvSpPr txBox="1"/>
          <p:nvPr/>
        </p:nvSpPr>
        <p:spPr>
          <a:xfrm>
            <a:off x="1481999" y="4255589"/>
            <a:ext cx="3600806" cy="1815882"/>
          </a:xfrm>
          <a:prstGeom prst="rect">
            <a:avLst/>
          </a:prstGeom>
          <a:noFill/>
        </p:spPr>
        <p:txBody>
          <a:bodyPr wrap="square" rtlCol="0">
            <a:spAutoFit/>
          </a:bodyPr>
          <a:lstStyle/>
          <a:p>
            <a:r>
              <a:rPr lang="en-US" sz="2800" dirty="0">
                <a:latin typeface="Pond Free Me" pitchFamily="2" charset="0"/>
              </a:rPr>
              <a:t>This option has the biggest risk, but can also have the biggest reward.  </a:t>
            </a:r>
          </a:p>
        </p:txBody>
      </p:sp>
      <p:pic>
        <p:nvPicPr>
          <p:cNvPr id="27" name="Graphic 26" descr="Money">
            <a:extLst>
              <a:ext uri="{FF2B5EF4-FFF2-40B4-BE49-F238E27FC236}">
                <a16:creationId xmlns:a16="http://schemas.microsoft.com/office/drawing/2014/main" id="{1B8FC26B-D85D-4D18-A2E0-2823A9238A0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75754" y="3086455"/>
            <a:ext cx="914400" cy="914400"/>
          </a:xfrm>
          <a:prstGeom prst="rect">
            <a:avLst/>
          </a:prstGeom>
        </p:spPr>
      </p:pic>
    </p:spTree>
    <p:extLst>
      <p:ext uri="{BB962C8B-B14F-4D97-AF65-F5344CB8AC3E}">
        <p14:creationId xmlns:p14="http://schemas.microsoft.com/office/powerpoint/2010/main" val="241723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9"/>
                                        </p:tgtEl>
                                      </p:cBhvr>
                                    </p:animEffect>
                                    <p:animScale>
                                      <p:cBhvr>
                                        <p:cTn id="47" dur="250" autoRev="1" fill="hold"/>
                                        <p:tgtEl>
                                          <p:spTgt spid="19"/>
                                        </p:tgtEl>
                                      </p:cBhvr>
                                      <p:by x="105000" y="105000"/>
                                    </p:animScale>
                                  </p:childTnLst>
                                </p:cTn>
                              </p:par>
                              <p:par>
                                <p:cTn id="48" presetID="26" presetClass="emph" presetSubtype="0" fill="hold" grpId="1" nodeType="withEffect">
                                  <p:stCondLst>
                                    <p:cond delay="0"/>
                                  </p:stCondLst>
                                  <p:childTnLst>
                                    <p:animEffect transition="out" filter="fade">
                                      <p:cBhvr>
                                        <p:cTn id="49" dur="500" tmFilter="0, 0; .2, .5; .8, .5; 1, 0"/>
                                        <p:tgtEl>
                                          <p:spTgt spid="22"/>
                                        </p:tgtEl>
                                      </p:cBhvr>
                                    </p:animEffect>
                                    <p:animScale>
                                      <p:cBhvr>
                                        <p:cTn id="50" dur="250" autoRev="1" fill="hold"/>
                                        <p:tgtEl>
                                          <p:spTgt spid="22"/>
                                        </p:tgtEl>
                                      </p:cBhvr>
                                      <p:by x="105000" y="105000"/>
                                    </p:animScale>
                                  </p:childTnLst>
                                </p:cTn>
                              </p:par>
                              <p:par>
                                <p:cTn id="51" presetID="26" presetClass="emph" presetSubtype="0" fill="hold" nodeType="withEffect">
                                  <p:stCondLst>
                                    <p:cond delay="0"/>
                                  </p:stCondLst>
                                  <p:childTnLst>
                                    <p:animEffect transition="out" filter="fade">
                                      <p:cBhvr>
                                        <p:cTn id="52" dur="500" tmFilter="0, 0; .2, .5; .8, .5; 1, 0"/>
                                        <p:tgtEl>
                                          <p:spTgt spid="23"/>
                                        </p:tgtEl>
                                      </p:cBhvr>
                                    </p:animEffect>
                                    <p:animScale>
                                      <p:cBhvr>
                                        <p:cTn id="53" dur="250" autoRev="1" fill="hold"/>
                                        <p:tgtEl>
                                          <p:spTgt spid="23"/>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5"/>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18"/>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10"/>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fill="hold"/>
                                        <p:tgtEl>
                                          <p:spTgt spid="26"/>
                                        </p:tgtEl>
                                        <p:attrNameLst>
                                          <p:attrName>ppt_x</p:attrName>
                                        </p:attrNameLst>
                                      </p:cBhvr>
                                      <p:tavLst>
                                        <p:tav tm="0">
                                          <p:val>
                                            <p:strVal val="0-#ppt_w/2"/>
                                          </p:val>
                                        </p:tav>
                                        <p:tav tm="100000">
                                          <p:val>
                                            <p:strVal val="#ppt_x"/>
                                          </p:val>
                                        </p:tav>
                                      </p:tavLst>
                                    </p:anim>
                                    <p:anim calcmode="lin" valueType="num">
                                      <p:cBhvr additive="base">
                                        <p:cTn id="6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8" grpId="0"/>
      <p:bldP spid="18" grpId="1"/>
      <p:bldP spid="22" grpId="0"/>
      <p:bldP spid="22" grpId="1"/>
      <p:bldP spid="24"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DB7D36-0356-4585-A58D-FC6F9C75772A}"/>
              </a:ext>
            </a:extLst>
          </p:cNvPr>
          <p:cNvPicPr>
            <a:picLocks noChangeAspect="1"/>
          </p:cNvPicPr>
          <p:nvPr/>
        </p:nvPicPr>
        <p:blipFill>
          <a:blip r:embed="rId2"/>
          <a:stretch>
            <a:fillRect/>
          </a:stretch>
        </p:blipFill>
        <p:spPr>
          <a:xfrm>
            <a:off x="78858" y="75909"/>
            <a:ext cx="8986283"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38599"/>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5" y="246743"/>
            <a:ext cx="5961311" cy="723905"/>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215850" y="152694"/>
            <a:ext cx="5568261" cy="830997"/>
          </a:xfrm>
          <a:prstGeom prst="rect">
            <a:avLst/>
          </a:prstGeom>
          <a:noFill/>
        </p:spPr>
        <p:txBody>
          <a:bodyPr wrap="square" rtlCol="0">
            <a:spAutoFit/>
          </a:bodyPr>
          <a:lstStyle/>
          <a:p>
            <a:r>
              <a:rPr lang="en-US" sz="4800" dirty="0">
                <a:latin typeface="Pond Free Me" pitchFamily="2" charset="0"/>
              </a:rPr>
              <a:t>Extend your Learning</a:t>
            </a:r>
          </a:p>
        </p:txBody>
      </p:sp>
      <p:sp>
        <p:nvSpPr>
          <p:cNvPr id="40" name="TextBox 39">
            <a:extLst>
              <a:ext uri="{FF2B5EF4-FFF2-40B4-BE49-F238E27FC236}">
                <a16:creationId xmlns:a16="http://schemas.microsoft.com/office/drawing/2014/main" id="{E271F4E8-C5C7-418E-BF84-26B47895767D}"/>
              </a:ext>
            </a:extLst>
          </p:cNvPr>
          <p:cNvSpPr txBox="1"/>
          <p:nvPr/>
        </p:nvSpPr>
        <p:spPr>
          <a:xfrm>
            <a:off x="532158" y="3857456"/>
            <a:ext cx="3960071" cy="1815882"/>
          </a:xfrm>
          <a:prstGeom prst="rect">
            <a:avLst/>
          </a:prstGeom>
          <a:noFill/>
        </p:spPr>
        <p:txBody>
          <a:bodyPr wrap="square" rtlCol="0">
            <a:spAutoFit/>
          </a:bodyPr>
          <a:lstStyle/>
          <a:p>
            <a:r>
              <a:rPr lang="en-US" sz="2800" dirty="0">
                <a:latin typeface="Pond Free Me" pitchFamily="2" charset="0"/>
              </a:rPr>
              <a:t>Do you want to see how your money can grow over time?  Use the savings calculator </a:t>
            </a:r>
            <a:r>
              <a:rPr lang="en-US" sz="2800" dirty="0">
                <a:latin typeface="Pond Free Me" pitchFamily="2" charset="0"/>
                <a:hlinkClick r:id="rId4"/>
              </a:rPr>
              <a:t>HERE</a:t>
            </a:r>
            <a:r>
              <a:rPr lang="en-US" sz="2800" dirty="0">
                <a:latin typeface="Pond Free Me" pitchFamily="2" charset="0"/>
              </a:rPr>
              <a:t>.  </a:t>
            </a:r>
          </a:p>
        </p:txBody>
      </p:sp>
      <p:sp>
        <p:nvSpPr>
          <p:cNvPr id="16" name="TextBox 15">
            <a:extLst>
              <a:ext uri="{FF2B5EF4-FFF2-40B4-BE49-F238E27FC236}">
                <a16:creationId xmlns:a16="http://schemas.microsoft.com/office/drawing/2014/main" id="{4F191A3A-5E02-41C3-8E49-4E722CFFA240}"/>
              </a:ext>
            </a:extLst>
          </p:cNvPr>
          <p:cNvSpPr txBox="1"/>
          <p:nvPr/>
        </p:nvSpPr>
        <p:spPr>
          <a:xfrm>
            <a:off x="532159" y="1292690"/>
            <a:ext cx="7585913" cy="2246769"/>
          </a:xfrm>
          <a:prstGeom prst="rect">
            <a:avLst/>
          </a:prstGeom>
          <a:noFill/>
        </p:spPr>
        <p:txBody>
          <a:bodyPr wrap="square" rtlCol="0">
            <a:spAutoFit/>
          </a:bodyPr>
          <a:lstStyle/>
          <a:p>
            <a:r>
              <a:rPr lang="en-US" sz="2800" dirty="0">
                <a:latin typeface="Pond Free Me" pitchFamily="2" charset="0"/>
              </a:rPr>
              <a:t>We can’t predict the future of stocks, but we can see what they have done in the past. Use the “What if” calculator </a:t>
            </a:r>
            <a:r>
              <a:rPr lang="en-US" sz="2800" dirty="0">
                <a:latin typeface="Pond Free Me" pitchFamily="2" charset="0"/>
                <a:hlinkClick r:id="rId5"/>
              </a:rPr>
              <a:t>HERE</a:t>
            </a:r>
            <a:r>
              <a:rPr lang="en-US" sz="2800" dirty="0">
                <a:latin typeface="Pond Free Me" pitchFamily="2" charset="0"/>
              </a:rPr>
              <a:t> to see what money invested earlier is worth today for all of your favorite companies.</a:t>
            </a:r>
          </a:p>
        </p:txBody>
      </p:sp>
    </p:spTree>
    <p:extLst>
      <p:ext uri="{BB962C8B-B14F-4D97-AF65-F5344CB8AC3E}">
        <p14:creationId xmlns:p14="http://schemas.microsoft.com/office/powerpoint/2010/main" val="4020536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06" y="38599"/>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215851" y="152694"/>
            <a:ext cx="4484914" cy="830997"/>
          </a:xfrm>
          <a:prstGeom prst="rect">
            <a:avLst/>
          </a:prstGeom>
          <a:noFill/>
        </p:spPr>
        <p:txBody>
          <a:bodyPr wrap="square" rtlCol="0">
            <a:spAutoFit/>
          </a:bodyPr>
          <a:lstStyle/>
          <a:p>
            <a:r>
              <a:rPr lang="en-US" sz="4800" dirty="0">
                <a:latin typeface="Pond Free Me" pitchFamily="2" charset="0"/>
              </a:rPr>
              <a:t>What did I learn?</a:t>
            </a:r>
          </a:p>
        </p:txBody>
      </p:sp>
      <p:sp>
        <p:nvSpPr>
          <p:cNvPr id="39" name="TextBox 38">
            <a:extLst>
              <a:ext uri="{FF2B5EF4-FFF2-40B4-BE49-F238E27FC236}">
                <a16:creationId xmlns:a16="http://schemas.microsoft.com/office/drawing/2014/main" id="{62645A12-EDBF-42CB-AD12-ED067AC2E4C7}"/>
              </a:ext>
            </a:extLst>
          </p:cNvPr>
          <p:cNvSpPr txBox="1"/>
          <p:nvPr/>
        </p:nvSpPr>
        <p:spPr>
          <a:xfrm>
            <a:off x="558350" y="1871888"/>
            <a:ext cx="5460787"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KG Red Hands" panose="02000505000000020004" pitchFamily="2" charset="0"/>
              </a:rPr>
              <a:t>Piggy Bank</a:t>
            </a:r>
          </a:p>
          <a:p>
            <a:pPr marL="342900" indent="-342900">
              <a:buFont typeface="Arial" panose="020B0604020202020204" pitchFamily="34" charset="0"/>
              <a:buChar char="•"/>
            </a:pPr>
            <a:r>
              <a:rPr lang="en-US" sz="2400" dirty="0">
                <a:latin typeface="KG Red Hands" panose="02000505000000020004" pitchFamily="2" charset="0"/>
              </a:rPr>
              <a:t>Savings Account</a:t>
            </a:r>
          </a:p>
          <a:p>
            <a:pPr marL="342900" indent="-342900">
              <a:buFont typeface="Arial" panose="020B0604020202020204" pitchFamily="34" charset="0"/>
              <a:buChar char="•"/>
            </a:pPr>
            <a:r>
              <a:rPr lang="en-US" sz="2400" dirty="0">
                <a:latin typeface="KG Red Hands" panose="02000505000000020004" pitchFamily="2" charset="0"/>
              </a:rPr>
              <a:t>Certificate of Deposit (CD)</a:t>
            </a:r>
          </a:p>
          <a:p>
            <a:pPr marL="342900" indent="-342900">
              <a:buFont typeface="Arial" panose="020B0604020202020204" pitchFamily="34" charset="0"/>
              <a:buChar char="•"/>
            </a:pPr>
            <a:r>
              <a:rPr lang="en-US" sz="2400" dirty="0">
                <a:latin typeface="KG Red Hands" panose="02000505000000020004" pitchFamily="2" charset="0"/>
              </a:rPr>
              <a:t>Bond</a:t>
            </a:r>
          </a:p>
          <a:p>
            <a:pPr marL="342900" indent="-342900">
              <a:buFont typeface="Arial" panose="020B0604020202020204" pitchFamily="34" charset="0"/>
              <a:buChar char="•"/>
            </a:pPr>
            <a:r>
              <a:rPr lang="en-US" sz="2400" dirty="0">
                <a:latin typeface="KG Red Hands" panose="02000505000000020004" pitchFamily="2" charset="0"/>
              </a:rPr>
              <a:t>Stock Market</a:t>
            </a:r>
          </a:p>
        </p:txBody>
      </p:sp>
      <p:sp>
        <p:nvSpPr>
          <p:cNvPr id="40" name="TextBox 39">
            <a:extLst>
              <a:ext uri="{FF2B5EF4-FFF2-40B4-BE49-F238E27FC236}">
                <a16:creationId xmlns:a16="http://schemas.microsoft.com/office/drawing/2014/main" id="{E271F4E8-C5C7-418E-BF84-26B47895767D}"/>
              </a:ext>
            </a:extLst>
          </p:cNvPr>
          <p:cNvSpPr txBox="1"/>
          <p:nvPr/>
        </p:nvSpPr>
        <p:spPr>
          <a:xfrm>
            <a:off x="484199" y="1282614"/>
            <a:ext cx="7153221" cy="523220"/>
          </a:xfrm>
          <a:prstGeom prst="rect">
            <a:avLst/>
          </a:prstGeom>
          <a:noFill/>
        </p:spPr>
        <p:txBody>
          <a:bodyPr wrap="square" rtlCol="0">
            <a:spAutoFit/>
          </a:bodyPr>
          <a:lstStyle/>
          <a:p>
            <a:r>
              <a:rPr lang="en-US" sz="2800" dirty="0">
                <a:latin typeface="Pond Free Me" pitchFamily="2" charset="0"/>
              </a:rPr>
              <a:t>I learned about 5 different savings options.</a:t>
            </a:r>
          </a:p>
        </p:txBody>
      </p:sp>
      <p:sp>
        <p:nvSpPr>
          <p:cNvPr id="14" name="TextBox 13">
            <a:extLst>
              <a:ext uri="{FF2B5EF4-FFF2-40B4-BE49-F238E27FC236}">
                <a16:creationId xmlns:a16="http://schemas.microsoft.com/office/drawing/2014/main" id="{577B3E49-631A-4528-9BEB-68AA9B39476D}"/>
              </a:ext>
            </a:extLst>
          </p:cNvPr>
          <p:cNvSpPr txBox="1"/>
          <p:nvPr/>
        </p:nvSpPr>
        <p:spPr>
          <a:xfrm>
            <a:off x="558350" y="4122846"/>
            <a:ext cx="7153221" cy="523220"/>
          </a:xfrm>
          <a:prstGeom prst="rect">
            <a:avLst/>
          </a:prstGeom>
          <a:noFill/>
        </p:spPr>
        <p:txBody>
          <a:bodyPr wrap="square" rtlCol="0">
            <a:spAutoFit/>
          </a:bodyPr>
          <a:lstStyle/>
          <a:p>
            <a:r>
              <a:rPr lang="en-US" sz="2800" dirty="0">
                <a:latin typeface="Pond Free Me" pitchFamily="2" charset="0"/>
              </a:rPr>
              <a:t>For each option I learned:</a:t>
            </a:r>
          </a:p>
        </p:txBody>
      </p:sp>
      <p:sp>
        <p:nvSpPr>
          <p:cNvPr id="15" name="TextBox 14">
            <a:extLst>
              <a:ext uri="{FF2B5EF4-FFF2-40B4-BE49-F238E27FC236}">
                <a16:creationId xmlns:a16="http://schemas.microsoft.com/office/drawing/2014/main" id="{7DF2CC82-5856-44F6-9268-6685A69BF640}"/>
              </a:ext>
            </a:extLst>
          </p:cNvPr>
          <p:cNvSpPr txBox="1"/>
          <p:nvPr/>
        </p:nvSpPr>
        <p:spPr>
          <a:xfrm>
            <a:off x="295956" y="5511238"/>
            <a:ext cx="2972029" cy="830997"/>
          </a:xfrm>
          <a:prstGeom prst="rect">
            <a:avLst/>
          </a:prstGeom>
          <a:noFill/>
        </p:spPr>
        <p:txBody>
          <a:bodyPr wrap="square" rtlCol="0">
            <a:spAutoFit/>
          </a:bodyPr>
          <a:lstStyle/>
          <a:p>
            <a:pPr algn="ctr"/>
            <a:r>
              <a:rPr lang="en-US" sz="2400" dirty="0">
                <a:latin typeface="KG Red Hands" panose="02000505000000020004" pitchFamily="2" charset="0"/>
              </a:rPr>
              <a:t>The Potential to Earn Money</a:t>
            </a:r>
          </a:p>
        </p:txBody>
      </p:sp>
      <p:pic>
        <p:nvPicPr>
          <p:cNvPr id="5" name="Graphic 4" descr="Bar graph with upward trend">
            <a:extLst>
              <a:ext uri="{FF2B5EF4-FFF2-40B4-BE49-F238E27FC236}">
                <a16:creationId xmlns:a16="http://schemas.microsoft.com/office/drawing/2014/main" id="{1C24502A-4179-450E-B6B9-29F8C4CD63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8121" y="4662661"/>
            <a:ext cx="914400" cy="914400"/>
          </a:xfrm>
          <a:prstGeom prst="rect">
            <a:avLst/>
          </a:prstGeom>
        </p:spPr>
      </p:pic>
      <p:sp>
        <p:nvSpPr>
          <p:cNvPr id="18" name="TextBox 17">
            <a:extLst>
              <a:ext uri="{FF2B5EF4-FFF2-40B4-BE49-F238E27FC236}">
                <a16:creationId xmlns:a16="http://schemas.microsoft.com/office/drawing/2014/main" id="{C559E8C7-4288-40C7-99BD-AE3EFBEA8FA7}"/>
              </a:ext>
            </a:extLst>
          </p:cNvPr>
          <p:cNvSpPr txBox="1"/>
          <p:nvPr/>
        </p:nvSpPr>
        <p:spPr>
          <a:xfrm>
            <a:off x="3368188" y="5511239"/>
            <a:ext cx="2557408" cy="830997"/>
          </a:xfrm>
          <a:prstGeom prst="rect">
            <a:avLst/>
          </a:prstGeom>
          <a:noFill/>
        </p:spPr>
        <p:txBody>
          <a:bodyPr wrap="square" rtlCol="0">
            <a:spAutoFit/>
          </a:bodyPr>
          <a:lstStyle/>
          <a:p>
            <a:pPr algn="ctr"/>
            <a:r>
              <a:rPr lang="en-US" sz="2400" dirty="0">
                <a:latin typeface="KG Red Hands" panose="02000505000000020004" pitchFamily="2" charset="0"/>
              </a:rPr>
              <a:t>The Risk of Losing Money</a:t>
            </a:r>
          </a:p>
        </p:txBody>
      </p:sp>
      <p:pic>
        <p:nvPicPr>
          <p:cNvPr id="19" name="Graphic 18" descr="Downward trend">
            <a:extLst>
              <a:ext uri="{FF2B5EF4-FFF2-40B4-BE49-F238E27FC236}">
                <a16:creationId xmlns:a16="http://schemas.microsoft.com/office/drawing/2014/main" id="{62F8A727-7846-48E6-8228-70570A8B17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5574" y="4642331"/>
            <a:ext cx="914400" cy="914400"/>
          </a:xfrm>
          <a:prstGeom prst="rect">
            <a:avLst/>
          </a:prstGeom>
        </p:spPr>
      </p:pic>
      <p:pic>
        <p:nvPicPr>
          <p:cNvPr id="7" name="Graphic 6" descr="Money">
            <a:extLst>
              <a:ext uri="{FF2B5EF4-FFF2-40B4-BE49-F238E27FC236}">
                <a16:creationId xmlns:a16="http://schemas.microsoft.com/office/drawing/2014/main" id="{186C913C-E243-4134-A919-88663F46D7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48577" y="4621452"/>
            <a:ext cx="914400" cy="914400"/>
          </a:xfrm>
          <a:prstGeom prst="rect">
            <a:avLst/>
          </a:prstGeom>
        </p:spPr>
      </p:pic>
      <p:sp>
        <p:nvSpPr>
          <p:cNvPr id="24" name="TextBox 23">
            <a:extLst>
              <a:ext uri="{FF2B5EF4-FFF2-40B4-BE49-F238E27FC236}">
                <a16:creationId xmlns:a16="http://schemas.microsoft.com/office/drawing/2014/main" id="{65C3BE3C-1D56-4276-9D16-D276AD28EDF1}"/>
              </a:ext>
            </a:extLst>
          </p:cNvPr>
          <p:cNvSpPr txBox="1"/>
          <p:nvPr/>
        </p:nvSpPr>
        <p:spPr>
          <a:xfrm>
            <a:off x="6414148" y="5528670"/>
            <a:ext cx="2383259" cy="830997"/>
          </a:xfrm>
          <a:prstGeom prst="rect">
            <a:avLst/>
          </a:prstGeom>
          <a:noFill/>
        </p:spPr>
        <p:txBody>
          <a:bodyPr wrap="square" rtlCol="0">
            <a:spAutoFit/>
          </a:bodyPr>
          <a:lstStyle/>
          <a:p>
            <a:pPr algn="ctr"/>
            <a:r>
              <a:rPr lang="en-US" sz="2400" dirty="0">
                <a:latin typeface="KG Red Hands" panose="02000505000000020004" pitchFamily="2" charset="0"/>
              </a:rPr>
              <a:t>Access to Your Money</a:t>
            </a:r>
          </a:p>
        </p:txBody>
      </p:sp>
    </p:spTree>
    <p:extLst>
      <p:ext uri="{BB962C8B-B14F-4D97-AF65-F5344CB8AC3E}">
        <p14:creationId xmlns:p14="http://schemas.microsoft.com/office/powerpoint/2010/main" val="72296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par>
                                <p:cTn id="59" presetID="1"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14" grpId="0"/>
      <p:bldP spid="15" grpId="0"/>
      <p:bldP spid="18"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67A38A-A64B-478B-AD2E-429572B5F463}"/>
              </a:ext>
            </a:extLst>
          </p:cNvPr>
          <p:cNvPicPr>
            <a:picLocks noChangeAspect="1"/>
          </p:cNvPicPr>
          <p:nvPr/>
        </p:nvPicPr>
        <p:blipFill>
          <a:blip r:embed="rId2"/>
          <a:stretch>
            <a:fillRect/>
          </a:stretch>
        </p:blipFill>
        <p:spPr>
          <a:xfrm>
            <a:off x="78858" y="75909"/>
            <a:ext cx="8986283"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43918" y="137239"/>
            <a:ext cx="4326889" cy="830997"/>
          </a:xfrm>
          <a:prstGeom prst="rect">
            <a:avLst/>
          </a:prstGeom>
          <a:noFill/>
        </p:spPr>
        <p:txBody>
          <a:bodyPr wrap="square" rtlCol="0">
            <a:spAutoFit/>
          </a:bodyPr>
          <a:lstStyle/>
          <a:p>
            <a:pPr algn="ctr"/>
            <a:r>
              <a:rPr lang="en-US" sz="4800" dirty="0">
                <a:latin typeface="Pond Free Me" pitchFamily="2" charset="0"/>
              </a:rPr>
              <a:t>Piggy Bank</a:t>
            </a:r>
          </a:p>
        </p:txBody>
      </p:sp>
      <p:sp>
        <p:nvSpPr>
          <p:cNvPr id="40" name="TextBox 39">
            <a:extLst>
              <a:ext uri="{FF2B5EF4-FFF2-40B4-BE49-F238E27FC236}">
                <a16:creationId xmlns:a16="http://schemas.microsoft.com/office/drawing/2014/main" id="{E271F4E8-C5C7-418E-BF84-26B47895767D}"/>
              </a:ext>
            </a:extLst>
          </p:cNvPr>
          <p:cNvSpPr txBox="1"/>
          <p:nvPr/>
        </p:nvSpPr>
        <p:spPr>
          <a:xfrm>
            <a:off x="186089" y="963275"/>
            <a:ext cx="4674646" cy="1077218"/>
          </a:xfrm>
          <a:prstGeom prst="rect">
            <a:avLst/>
          </a:prstGeom>
          <a:noFill/>
        </p:spPr>
        <p:txBody>
          <a:bodyPr wrap="square" rtlCol="0">
            <a:spAutoFit/>
          </a:bodyPr>
          <a:lstStyle/>
          <a:p>
            <a:r>
              <a:rPr lang="en-US" sz="3200" dirty="0">
                <a:latin typeface="Pond Free Me" pitchFamily="2" charset="0"/>
              </a:rPr>
              <a:t>You can put money you save into a piggy bank.</a:t>
            </a:r>
          </a:p>
        </p:txBody>
      </p:sp>
      <p:grpSp>
        <p:nvGrpSpPr>
          <p:cNvPr id="6" name="Group 5">
            <a:extLst>
              <a:ext uri="{FF2B5EF4-FFF2-40B4-BE49-F238E27FC236}">
                <a16:creationId xmlns:a16="http://schemas.microsoft.com/office/drawing/2014/main" id="{6BAB0708-C074-4CAE-B186-8427FCD9F3EA}"/>
              </a:ext>
            </a:extLst>
          </p:cNvPr>
          <p:cNvGrpSpPr/>
          <p:nvPr/>
        </p:nvGrpSpPr>
        <p:grpSpPr>
          <a:xfrm>
            <a:off x="186089" y="2362372"/>
            <a:ext cx="2972029" cy="1494908"/>
            <a:chOff x="215851" y="2001095"/>
            <a:chExt cx="2972029" cy="1494908"/>
          </a:xfrm>
        </p:grpSpPr>
        <p:sp>
          <p:nvSpPr>
            <p:cNvPr id="15" name="TextBox 14">
              <a:extLst>
                <a:ext uri="{FF2B5EF4-FFF2-40B4-BE49-F238E27FC236}">
                  <a16:creationId xmlns:a16="http://schemas.microsoft.com/office/drawing/2014/main" id="{7DF2CC82-5856-44F6-9268-6685A69BF640}"/>
                </a:ext>
              </a:extLst>
            </p:cNvPr>
            <p:cNvSpPr txBox="1"/>
            <p:nvPr/>
          </p:nvSpPr>
          <p:spPr>
            <a:xfrm>
              <a:off x="215851" y="2849672"/>
              <a:ext cx="2972029" cy="646331"/>
            </a:xfrm>
            <a:prstGeom prst="rect">
              <a:avLst/>
            </a:prstGeom>
            <a:noFill/>
          </p:spPr>
          <p:txBody>
            <a:bodyPr wrap="square" rtlCol="0">
              <a:spAutoFit/>
            </a:bodyPr>
            <a:lstStyle/>
            <a:p>
              <a:pPr algn="ctr"/>
              <a:r>
                <a:rPr lang="en-US" dirty="0">
                  <a:latin typeface="KG Red Hands" panose="02000505000000020004" pitchFamily="2" charset="0"/>
                </a:rPr>
                <a:t>What is the potential to earn money?</a:t>
              </a:r>
            </a:p>
          </p:txBody>
        </p:sp>
        <p:pic>
          <p:nvPicPr>
            <p:cNvPr id="5" name="Graphic 4" descr="Bar graph with upward trend">
              <a:extLst>
                <a:ext uri="{FF2B5EF4-FFF2-40B4-BE49-F238E27FC236}">
                  <a16:creationId xmlns:a16="http://schemas.microsoft.com/office/drawing/2014/main" id="{1C24502A-4179-450E-B6B9-29F8C4CD63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8016" y="2001095"/>
              <a:ext cx="914400" cy="914400"/>
            </a:xfrm>
            <a:prstGeom prst="rect">
              <a:avLst/>
            </a:prstGeom>
          </p:spPr>
        </p:pic>
      </p:grpSp>
      <p:grpSp>
        <p:nvGrpSpPr>
          <p:cNvPr id="3" name="Group 2">
            <a:extLst>
              <a:ext uri="{FF2B5EF4-FFF2-40B4-BE49-F238E27FC236}">
                <a16:creationId xmlns:a16="http://schemas.microsoft.com/office/drawing/2014/main" id="{208F1BBA-1E77-48DD-893F-116AA83AC20F}"/>
              </a:ext>
            </a:extLst>
          </p:cNvPr>
          <p:cNvGrpSpPr/>
          <p:nvPr/>
        </p:nvGrpSpPr>
        <p:grpSpPr>
          <a:xfrm>
            <a:off x="3258321" y="2342042"/>
            <a:ext cx="2557408" cy="1238240"/>
            <a:chOff x="3288083" y="1980765"/>
            <a:chExt cx="2557408" cy="1238240"/>
          </a:xfrm>
        </p:grpSpPr>
        <p:sp>
          <p:nvSpPr>
            <p:cNvPr id="18" name="TextBox 17">
              <a:extLst>
                <a:ext uri="{FF2B5EF4-FFF2-40B4-BE49-F238E27FC236}">
                  <a16:creationId xmlns:a16="http://schemas.microsoft.com/office/drawing/2014/main" id="{C559E8C7-4288-40C7-99BD-AE3EFBEA8FA7}"/>
                </a:ext>
              </a:extLst>
            </p:cNvPr>
            <p:cNvSpPr txBox="1"/>
            <p:nvPr/>
          </p:nvSpPr>
          <p:spPr>
            <a:xfrm>
              <a:off x="3288083" y="2849673"/>
              <a:ext cx="2557408" cy="369332"/>
            </a:xfrm>
            <a:prstGeom prst="rect">
              <a:avLst/>
            </a:prstGeom>
            <a:noFill/>
          </p:spPr>
          <p:txBody>
            <a:bodyPr wrap="square" rtlCol="0">
              <a:spAutoFit/>
            </a:bodyPr>
            <a:lstStyle/>
            <a:p>
              <a:pPr algn="ctr"/>
              <a:r>
                <a:rPr lang="en-US" dirty="0">
                  <a:latin typeface="KG Red Hands" panose="02000505000000020004" pitchFamily="2" charset="0"/>
                </a:rPr>
                <a:t>Can I lose money?</a:t>
              </a:r>
            </a:p>
          </p:txBody>
        </p:sp>
        <p:pic>
          <p:nvPicPr>
            <p:cNvPr id="19" name="Graphic 18" descr="Downward trend">
              <a:extLst>
                <a:ext uri="{FF2B5EF4-FFF2-40B4-BE49-F238E27FC236}">
                  <a16:creationId xmlns:a16="http://schemas.microsoft.com/office/drawing/2014/main" id="{62F8A727-7846-48E6-8228-70570A8B17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5469" y="1980765"/>
              <a:ext cx="914400" cy="914400"/>
            </a:xfrm>
            <a:prstGeom prst="rect">
              <a:avLst/>
            </a:prstGeom>
          </p:spPr>
        </p:pic>
      </p:grpSp>
      <p:grpSp>
        <p:nvGrpSpPr>
          <p:cNvPr id="4" name="Group 3">
            <a:extLst>
              <a:ext uri="{FF2B5EF4-FFF2-40B4-BE49-F238E27FC236}">
                <a16:creationId xmlns:a16="http://schemas.microsoft.com/office/drawing/2014/main" id="{8AFDF0C0-65AA-464D-950E-BCDEA120E1A7}"/>
              </a:ext>
            </a:extLst>
          </p:cNvPr>
          <p:cNvGrpSpPr/>
          <p:nvPr/>
        </p:nvGrpSpPr>
        <p:grpSpPr>
          <a:xfrm>
            <a:off x="6304281" y="2362372"/>
            <a:ext cx="2383259" cy="1512340"/>
            <a:chOff x="6334043" y="2001095"/>
            <a:chExt cx="2383259" cy="1512340"/>
          </a:xfrm>
        </p:grpSpPr>
        <p:pic>
          <p:nvPicPr>
            <p:cNvPr id="7" name="Graphic 6" descr="Money">
              <a:extLst>
                <a:ext uri="{FF2B5EF4-FFF2-40B4-BE49-F238E27FC236}">
                  <a16:creationId xmlns:a16="http://schemas.microsoft.com/office/drawing/2014/main" id="{186C913C-E243-4134-A919-88663F46D7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68472" y="2001095"/>
              <a:ext cx="914400" cy="914400"/>
            </a:xfrm>
            <a:prstGeom prst="rect">
              <a:avLst/>
            </a:prstGeom>
          </p:spPr>
        </p:pic>
        <p:sp>
          <p:nvSpPr>
            <p:cNvPr id="24" name="TextBox 23">
              <a:extLst>
                <a:ext uri="{FF2B5EF4-FFF2-40B4-BE49-F238E27FC236}">
                  <a16:creationId xmlns:a16="http://schemas.microsoft.com/office/drawing/2014/main" id="{65C3BE3C-1D56-4276-9D16-D276AD28EDF1}"/>
                </a:ext>
              </a:extLst>
            </p:cNvPr>
            <p:cNvSpPr txBox="1"/>
            <p:nvPr/>
          </p:nvSpPr>
          <p:spPr>
            <a:xfrm>
              <a:off x="6334043" y="2867104"/>
              <a:ext cx="2383259" cy="646331"/>
            </a:xfrm>
            <a:prstGeom prst="rect">
              <a:avLst/>
            </a:prstGeom>
            <a:noFill/>
          </p:spPr>
          <p:txBody>
            <a:bodyPr wrap="square" rtlCol="0">
              <a:spAutoFit/>
            </a:bodyPr>
            <a:lstStyle/>
            <a:p>
              <a:pPr algn="ctr"/>
              <a:r>
                <a:rPr lang="en-US" dirty="0">
                  <a:latin typeface="KG Red Hands" panose="02000505000000020004" pitchFamily="2" charset="0"/>
                </a:rPr>
                <a:t>Do I have access to my money?</a:t>
              </a:r>
            </a:p>
          </p:txBody>
        </p:sp>
      </p:grpSp>
      <p:sp>
        <p:nvSpPr>
          <p:cNvPr id="26" name="TextBox 25">
            <a:extLst>
              <a:ext uri="{FF2B5EF4-FFF2-40B4-BE49-F238E27FC236}">
                <a16:creationId xmlns:a16="http://schemas.microsoft.com/office/drawing/2014/main" id="{5083A5B7-27FF-45A8-A45D-2CF8B386FB93}"/>
              </a:ext>
            </a:extLst>
          </p:cNvPr>
          <p:cNvSpPr txBox="1"/>
          <p:nvPr/>
        </p:nvSpPr>
        <p:spPr>
          <a:xfrm>
            <a:off x="355461" y="4043066"/>
            <a:ext cx="2379788" cy="2246769"/>
          </a:xfrm>
          <a:prstGeom prst="rect">
            <a:avLst/>
          </a:prstGeom>
          <a:noFill/>
        </p:spPr>
        <p:txBody>
          <a:bodyPr wrap="square" rtlCol="0">
            <a:spAutoFit/>
          </a:bodyPr>
          <a:lstStyle/>
          <a:p>
            <a:r>
              <a:rPr lang="en-US" sz="2800" dirty="0">
                <a:latin typeface="Pond Free Me" pitchFamily="2" charset="0"/>
              </a:rPr>
              <a:t>You won’t earn any money on the amount saved in a piggy bank.</a:t>
            </a:r>
          </a:p>
        </p:txBody>
      </p:sp>
      <p:sp>
        <p:nvSpPr>
          <p:cNvPr id="27" name="TextBox 26">
            <a:extLst>
              <a:ext uri="{FF2B5EF4-FFF2-40B4-BE49-F238E27FC236}">
                <a16:creationId xmlns:a16="http://schemas.microsoft.com/office/drawing/2014/main" id="{5ECE335D-90D5-463F-B588-40141C7E38C4}"/>
              </a:ext>
            </a:extLst>
          </p:cNvPr>
          <p:cNvSpPr txBox="1"/>
          <p:nvPr/>
        </p:nvSpPr>
        <p:spPr>
          <a:xfrm>
            <a:off x="3347131" y="4043066"/>
            <a:ext cx="2557408" cy="2246769"/>
          </a:xfrm>
          <a:prstGeom prst="rect">
            <a:avLst/>
          </a:prstGeom>
          <a:noFill/>
        </p:spPr>
        <p:txBody>
          <a:bodyPr wrap="square" rtlCol="0">
            <a:spAutoFit/>
          </a:bodyPr>
          <a:lstStyle/>
          <a:p>
            <a:r>
              <a:rPr lang="en-US" sz="2800" dirty="0">
                <a:latin typeface="Pond Free Me" pitchFamily="2" charset="0"/>
              </a:rPr>
              <a:t>You will not lose money unless someone steals it or you misplace it.</a:t>
            </a:r>
          </a:p>
        </p:txBody>
      </p:sp>
      <p:sp>
        <p:nvSpPr>
          <p:cNvPr id="28" name="TextBox 27">
            <a:extLst>
              <a:ext uri="{FF2B5EF4-FFF2-40B4-BE49-F238E27FC236}">
                <a16:creationId xmlns:a16="http://schemas.microsoft.com/office/drawing/2014/main" id="{2860F4C1-3E54-4EB6-8B2B-DA3DF1936B22}"/>
              </a:ext>
            </a:extLst>
          </p:cNvPr>
          <p:cNvSpPr txBox="1"/>
          <p:nvPr/>
        </p:nvSpPr>
        <p:spPr>
          <a:xfrm>
            <a:off x="6304281" y="4043065"/>
            <a:ext cx="2557408" cy="954107"/>
          </a:xfrm>
          <a:prstGeom prst="rect">
            <a:avLst/>
          </a:prstGeom>
          <a:noFill/>
        </p:spPr>
        <p:txBody>
          <a:bodyPr wrap="square" rtlCol="0">
            <a:spAutoFit/>
          </a:bodyPr>
          <a:lstStyle/>
          <a:p>
            <a:r>
              <a:rPr lang="en-US" sz="2800" dirty="0">
                <a:latin typeface="Pond Free Me" pitchFamily="2" charset="0"/>
              </a:rPr>
              <a:t>Your money is very accessible.</a:t>
            </a:r>
          </a:p>
        </p:txBody>
      </p:sp>
    </p:spTree>
    <p:extLst>
      <p:ext uri="{BB962C8B-B14F-4D97-AF65-F5344CB8AC3E}">
        <p14:creationId xmlns:p14="http://schemas.microsoft.com/office/powerpoint/2010/main" val="54996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1C0AB8-FE22-4AD0-84CF-1BE11DC04B22}"/>
              </a:ext>
            </a:extLst>
          </p:cNvPr>
          <p:cNvPicPr>
            <a:picLocks noChangeAspect="1"/>
          </p:cNvPicPr>
          <p:nvPr/>
        </p:nvPicPr>
        <p:blipFill>
          <a:blip r:embed="rId2"/>
          <a:stretch>
            <a:fillRect/>
          </a:stretch>
        </p:blipFill>
        <p:spPr>
          <a:xfrm>
            <a:off x="78858" y="75909"/>
            <a:ext cx="8986283"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10633" y="152666"/>
            <a:ext cx="4586658" cy="830997"/>
          </a:xfrm>
          <a:prstGeom prst="rect">
            <a:avLst/>
          </a:prstGeom>
          <a:noFill/>
        </p:spPr>
        <p:txBody>
          <a:bodyPr wrap="square" rtlCol="0">
            <a:spAutoFit/>
          </a:bodyPr>
          <a:lstStyle/>
          <a:p>
            <a:pPr algn="ctr"/>
            <a:r>
              <a:rPr lang="en-US" sz="4800" dirty="0">
                <a:latin typeface="Pond Free Me" pitchFamily="2" charset="0"/>
              </a:rPr>
              <a:t>Savings Account</a:t>
            </a:r>
          </a:p>
        </p:txBody>
      </p:sp>
      <p:sp>
        <p:nvSpPr>
          <p:cNvPr id="40" name="TextBox 39">
            <a:extLst>
              <a:ext uri="{FF2B5EF4-FFF2-40B4-BE49-F238E27FC236}">
                <a16:creationId xmlns:a16="http://schemas.microsoft.com/office/drawing/2014/main" id="{E271F4E8-C5C7-418E-BF84-26B47895767D}"/>
              </a:ext>
            </a:extLst>
          </p:cNvPr>
          <p:cNvSpPr txBox="1"/>
          <p:nvPr/>
        </p:nvSpPr>
        <p:spPr>
          <a:xfrm>
            <a:off x="186089" y="963275"/>
            <a:ext cx="4674646" cy="1015663"/>
          </a:xfrm>
          <a:prstGeom prst="rect">
            <a:avLst/>
          </a:prstGeom>
          <a:noFill/>
        </p:spPr>
        <p:txBody>
          <a:bodyPr wrap="square" rtlCol="0">
            <a:spAutoFit/>
          </a:bodyPr>
          <a:lstStyle/>
          <a:p>
            <a:r>
              <a:rPr lang="en-US" sz="3000" dirty="0">
                <a:latin typeface="Pond Free Me" pitchFamily="2" charset="0"/>
              </a:rPr>
              <a:t>You can put money you save into a savings account.</a:t>
            </a:r>
          </a:p>
        </p:txBody>
      </p:sp>
      <p:grpSp>
        <p:nvGrpSpPr>
          <p:cNvPr id="6" name="Group 5">
            <a:extLst>
              <a:ext uri="{FF2B5EF4-FFF2-40B4-BE49-F238E27FC236}">
                <a16:creationId xmlns:a16="http://schemas.microsoft.com/office/drawing/2014/main" id="{6BAB0708-C074-4CAE-B186-8427FCD9F3EA}"/>
              </a:ext>
            </a:extLst>
          </p:cNvPr>
          <p:cNvGrpSpPr/>
          <p:nvPr/>
        </p:nvGrpSpPr>
        <p:grpSpPr>
          <a:xfrm>
            <a:off x="186089" y="2362372"/>
            <a:ext cx="2972029" cy="1494908"/>
            <a:chOff x="215851" y="2001095"/>
            <a:chExt cx="2972029" cy="1494908"/>
          </a:xfrm>
        </p:grpSpPr>
        <p:sp>
          <p:nvSpPr>
            <p:cNvPr id="15" name="TextBox 14">
              <a:extLst>
                <a:ext uri="{FF2B5EF4-FFF2-40B4-BE49-F238E27FC236}">
                  <a16:creationId xmlns:a16="http://schemas.microsoft.com/office/drawing/2014/main" id="{7DF2CC82-5856-44F6-9268-6685A69BF640}"/>
                </a:ext>
              </a:extLst>
            </p:cNvPr>
            <p:cNvSpPr txBox="1"/>
            <p:nvPr/>
          </p:nvSpPr>
          <p:spPr>
            <a:xfrm>
              <a:off x="215851" y="2849672"/>
              <a:ext cx="2972029" cy="646331"/>
            </a:xfrm>
            <a:prstGeom prst="rect">
              <a:avLst/>
            </a:prstGeom>
            <a:noFill/>
          </p:spPr>
          <p:txBody>
            <a:bodyPr wrap="square" rtlCol="0">
              <a:spAutoFit/>
            </a:bodyPr>
            <a:lstStyle/>
            <a:p>
              <a:pPr algn="ctr"/>
              <a:r>
                <a:rPr lang="en-US" dirty="0">
                  <a:latin typeface="KG Red Hands" panose="02000505000000020004" pitchFamily="2" charset="0"/>
                </a:rPr>
                <a:t>What is the potential to earn money?</a:t>
              </a:r>
            </a:p>
          </p:txBody>
        </p:sp>
        <p:pic>
          <p:nvPicPr>
            <p:cNvPr id="5" name="Graphic 4" descr="Bar graph with upward trend">
              <a:extLst>
                <a:ext uri="{FF2B5EF4-FFF2-40B4-BE49-F238E27FC236}">
                  <a16:creationId xmlns:a16="http://schemas.microsoft.com/office/drawing/2014/main" id="{1C24502A-4179-450E-B6B9-29F8C4CD63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8016" y="2001095"/>
              <a:ext cx="914400" cy="914400"/>
            </a:xfrm>
            <a:prstGeom prst="rect">
              <a:avLst/>
            </a:prstGeom>
          </p:spPr>
        </p:pic>
      </p:grpSp>
      <p:grpSp>
        <p:nvGrpSpPr>
          <p:cNvPr id="3" name="Group 2">
            <a:extLst>
              <a:ext uri="{FF2B5EF4-FFF2-40B4-BE49-F238E27FC236}">
                <a16:creationId xmlns:a16="http://schemas.microsoft.com/office/drawing/2014/main" id="{208F1BBA-1E77-48DD-893F-116AA83AC20F}"/>
              </a:ext>
            </a:extLst>
          </p:cNvPr>
          <p:cNvGrpSpPr/>
          <p:nvPr/>
        </p:nvGrpSpPr>
        <p:grpSpPr>
          <a:xfrm>
            <a:off x="3221012" y="2342041"/>
            <a:ext cx="2267595" cy="1515238"/>
            <a:chOff x="3428513" y="1980765"/>
            <a:chExt cx="2267595" cy="1515238"/>
          </a:xfrm>
        </p:grpSpPr>
        <p:sp>
          <p:nvSpPr>
            <p:cNvPr id="18" name="TextBox 17">
              <a:extLst>
                <a:ext uri="{FF2B5EF4-FFF2-40B4-BE49-F238E27FC236}">
                  <a16:creationId xmlns:a16="http://schemas.microsoft.com/office/drawing/2014/main" id="{C559E8C7-4288-40C7-99BD-AE3EFBEA8FA7}"/>
                </a:ext>
              </a:extLst>
            </p:cNvPr>
            <p:cNvSpPr txBox="1"/>
            <p:nvPr/>
          </p:nvSpPr>
          <p:spPr>
            <a:xfrm>
              <a:off x="3428513" y="2849672"/>
              <a:ext cx="2267595" cy="646331"/>
            </a:xfrm>
            <a:prstGeom prst="rect">
              <a:avLst/>
            </a:prstGeom>
            <a:noFill/>
          </p:spPr>
          <p:txBody>
            <a:bodyPr wrap="square" rtlCol="0">
              <a:spAutoFit/>
            </a:bodyPr>
            <a:lstStyle/>
            <a:p>
              <a:pPr algn="ctr"/>
              <a:r>
                <a:rPr lang="en-US" dirty="0">
                  <a:latin typeface="KG Red Hands" panose="02000505000000020004" pitchFamily="2" charset="0"/>
                </a:rPr>
                <a:t>Can I lose money?</a:t>
              </a:r>
            </a:p>
          </p:txBody>
        </p:sp>
        <p:pic>
          <p:nvPicPr>
            <p:cNvPr id="19" name="Graphic 18" descr="Downward trend">
              <a:extLst>
                <a:ext uri="{FF2B5EF4-FFF2-40B4-BE49-F238E27FC236}">
                  <a16:creationId xmlns:a16="http://schemas.microsoft.com/office/drawing/2014/main" id="{62F8A727-7846-48E6-8228-70570A8B17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5469" y="1980765"/>
              <a:ext cx="914400" cy="914400"/>
            </a:xfrm>
            <a:prstGeom prst="rect">
              <a:avLst/>
            </a:prstGeom>
          </p:spPr>
        </p:pic>
      </p:grpSp>
      <p:sp>
        <p:nvSpPr>
          <p:cNvPr id="26" name="TextBox 25">
            <a:extLst>
              <a:ext uri="{FF2B5EF4-FFF2-40B4-BE49-F238E27FC236}">
                <a16:creationId xmlns:a16="http://schemas.microsoft.com/office/drawing/2014/main" id="{5083A5B7-27FF-45A8-A45D-2CF8B386FB93}"/>
              </a:ext>
            </a:extLst>
          </p:cNvPr>
          <p:cNvSpPr txBox="1"/>
          <p:nvPr/>
        </p:nvSpPr>
        <p:spPr>
          <a:xfrm>
            <a:off x="355461" y="4043065"/>
            <a:ext cx="2548742" cy="2677656"/>
          </a:xfrm>
          <a:prstGeom prst="rect">
            <a:avLst/>
          </a:prstGeom>
          <a:noFill/>
        </p:spPr>
        <p:txBody>
          <a:bodyPr wrap="square" rtlCol="0">
            <a:spAutoFit/>
          </a:bodyPr>
          <a:lstStyle/>
          <a:p>
            <a:r>
              <a:rPr lang="en-US" sz="2400" dirty="0">
                <a:latin typeface="Pond Free Me" pitchFamily="2" charset="0"/>
              </a:rPr>
              <a:t>Usually you earn less than 1% interest on money you put into savings. The potential to earn money is low.</a:t>
            </a:r>
          </a:p>
        </p:txBody>
      </p:sp>
      <p:sp>
        <p:nvSpPr>
          <p:cNvPr id="27" name="TextBox 26">
            <a:extLst>
              <a:ext uri="{FF2B5EF4-FFF2-40B4-BE49-F238E27FC236}">
                <a16:creationId xmlns:a16="http://schemas.microsoft.com/office/drawing/2014/main" id="{5ECE335D-90D5-463F-B588-40141C7E38C4}"/>
              </a:ext>
            </a:extLst>
          </p:cNvPr>
          <p:cNvSpPr txBox="1"/>
          <p:nvPr/>
        </p:nvSpPr>
        <p:spPr>
          <a:xfrm>
            <a:off x="3169392" y="4043065"/>
            <a:ext cx="2557408" cy="2677656"/>
          </a:xfrm>
          <a:prstGeom prst="rect">
            <a:avLst/>
          </a:prstGeom>
          <a:noFill/>
        </p:spPr>
        <p:txBody>
          <a:bodyPr wrap="square" rtlCol="0">
            <a:spAutoFit/>
          </a:bodyPr>
          <a:lstStyle/>
          <a:p>
            <a:r>
              <a:rPr lang="en-US" sz="2400" dirty="0">
                <a:latin typeface="Pond Free Me" pitchFamily="2" charset="0"/>
              </a:rPr>
              <a:t>You can not lose money you put into a savings account, unless you have more than $250,000 at a single bank.</a:t>
            </a:r>
          </a:p>
        </p:txBody>
      </p:sp>
      <p:grpSp>
        <p:nvGrpSpPr>
          <p:cNvPr id="21" name="Group 20">
            <a:extLst>
              <a:ext uri="{FF2B5EF4-FFF2-40B4-BE49-F238E27FC236}">
                <a16:creationId xmlns:a16="http://schemas.microsoft.com/office/drawing/2014/main" id="{ADE3F681-CD6B-4DB8-BD86-E19A8F0FE3B1}"/>
              </a:ext>
            </a:extLst>
          </p:cNvPr>
          <p:cNvGrpSpPr/>
          <p:nvPr/>
        </p:nvGrpSpPr>
        <p:grpSpPr>
          <a:xfrm>
            <a:off x="5805415" y="2236260"/>
            <a:ext cx="3140982" cy="3560012"/>
            <a:chOff x="5805415" y="2236260"/>
            <a:chExt cx="3140982" cy="3560012"/>
          </a:xfrm>
        </p:grpSpPr>
        <p:sp>
          <p:nvSpPr>
            <p:cNvPr id="16" name="TextBox 15">
              <a:extLst>
                <a:ext uri="{FF2B5EF4-FFF2-40B4-BE49-F238E27FC236}">
                  <a16:creationId xmlns:a16="http://schemas.microsoft.com/office/drawing/2014/main" id="{5F8312BE-6C0A-4F18-8758-EB3CCED0F6CC}"/>
                </a:ext>
              </a:extLst>
            </p:cNvPr>
            <p:cNvSpPr txBox="1"/>
            <p:nvPr/>
          </p:nvSpPr>
          <p:spPr>
            <a:xfrm>
              <a:off x="5805415" y="3210949"/>
              <a:ext cx="3140982" cy="2585323"/>
            </a:xfrm>
            <a:prstGeom prst="rect">
              <a:avLst/>
            </a:prstGeom>
            <a:noFill/>
          </p:spPr>
          <p:txBody>
            <a:bodyPr wrap="square" rtlCol="0">
              <a:spAutoFit/>
            </a:bodyPr>
            <a:lstStyle/>
            <a:p>
              <a:r>
                <a:rPr lang="en-US" dirty="0">
                  <a:latin typeface="KG Red Hands" panose="02000505000000020004" pitchFamily="2" charset="0"/>
                </a:rPr>
                <a:t>Something to Know:</a:t>
              </a:r>
            </a:p>
            <a:p>
              <a:r>
                <a:rPr lang="en-US" dirty="0"/>
                <a:t>A government agency called the FDIC insures money deposited at banks in the United States.  Your bank pays for this insurance on your behalf.  If a bank is robbed or goes out of business, you will not lose any money.  </a:t>
              </a:r>
            </a:p>
          </p:txBody>
        </p:sp>
        <p:pic>
          <p:nvPicPr>
            <p:cNvPr id="20" name="Graphic 19" descr="Lightbulb and gear">
              <a:extLst>
                <a:ext uri="{FF2B5EF4-FFF2-40B4-BE49-F238E27FC236}">
                  <a16:creationId xmlns:a16="http://schemas.microsoft.com/office/drawing/2014/main" id="{AC2200CE-63EE-4FED-9719-87D0DBEDB5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38598" y="2236260"/>
              <a:ext cx="914400" cy="914400"/>
            </a:xfrm>
            <a:prstGeom prst="rect">
              <a:avLst/>
            </a:prstGeom>
          </p:spPr>
        </p:pic>
      </p:grpSp>
    </p:spTree>
    <p:extLst>
      <p:ext uri="{BB962C8B-B14F-4D97-AF65-F5344CB8AC3E}">
        <p14:creationId xmlns:p14="http://schemas.microsoft.com/office/powerpoint/2010/main" val="35957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04323-55D0-47CF-9D70-5453C47403A4}"/>
              </a:ext>
            </a:extLst>
          </p:cNvPr>
          <p:cNvPicPr>
            <a:picLocks noChangeAspect="1"/>
          </p:cNvPicPr>
          <p:nvPr/>
        </p:nvPicPr>
        <p:blipFill>
          <a:blip r:embed="rId2"/>
          <a:stretch>
            <a:fillRect/>
          </a:stretch>
        </p:blipFill>
        <p:spPr>
          <a:xfrm>
            <a:off x="78858" y="75909"/>
            <a:ext cx="8986283"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10633" y="131400"/>
            <a:ext cx="4586658" cy="830997"/>
          </a:xfrm>
          <a:prstGeom prst="rect">
            <a:avLst/>
          </a:prstGeom>
          <a:noFill/>
        </p:spPr>
        <p:txBody>
          <a:bodyPr wrap="square" rtlCol="0">
            <a:spAutoFit/>
          </a:bodyPr>
          <a:lstStyle/>
          <a:p>
            <a:pPr algn="ctr"/>
            <a:r>
              <a:rPr lang="en-US" sz="4800" dirty="0">
                <a:latin typeface="Pond Free Me" pitchFamily="2" charset="0"/>
              </a:rPr>
              <a:t>Savings Account</a:t>
            </a:r>
          </a:p>
        </p:txBody>
      </p:sp>
      <p:sp>
        <p:nvSpPr>
          <p:cNvPr id="40" name="TextBox 39">
            <a:extLst>
              <a:ext uri="{FF2B5EF4-FFF2-40B4-BE49-F238E27FC236}">
                <a16:creationId xmlns:a16="http://schemas.microsoft.com/office/drawing/2014/main" id="{E271F4E8-C5C7-418E-BF84-26B47895767D}"/>
              </a:ext>
            </a:extLst>
          </p:cNvPr>
          <p:cNvSpPr txBox="1"/>
          <p:nvPr/>
        </p:nvSpPr>
        <p:spPr>
          <a:xfrm>
            <a:off x="186089" y="963275"/>
            <a:ext cx="4674646" cy="1015663"/>
          </a:xfrm>
          <a:prstGeom prst="rect">
            <a:avLst/>
          </a:prstGeom>
          <a:noFill/>
        </p:spPr>
        <p:txBody>
          <a:bodyPr wrap="square" rtlCol="0">
            <a:spAutoFit/>
          </a:bodyPr>
          <a:lstStyle/>
          <a:p>
            <a:r>
              <a:rPr lang="en-US" sz="3000" dirty="0">
                <a:latin typeface="Pond Free Me" pitchFamily="2" charset="0"/>
              </a:rPr>
              <a:t>You can put money you save into a savings account.</a:t>
            </a:r>
          </a:p>
        </p:txBody>
      </p:sp>
      <p:grpSp>
        <p:nvGrpSpPr>
          <p:cNvPr id="4" name="Group 3">
            <a:extLst>
              <a:ext uri="{FF2B5EF4-FFF2-40B4-BE49-F238E27FC236}">
                <a16:creationId xmlns:a16="http://schemas.microsoft.com/office/drawing/2014/main" id="{8AFDF0C0-65AA-464D-950E-BCDEA120E1A7}"/>
              </a:ext>
            </a:extLst>
          </p:cNvPr>
          <p:cNvGrpSpPr/>
          <p:nvPr/>
        </p:nvGrpSpPr>
        <p:grpSpPr>
          <a:xfrm>
            <a:off x="6304281" y="2313981"/>
            <a:ext cx="2383259" cy="1560731"/>
            <a:chOff x="6334043" y="1952704"/>
            <a:chExt cx="2383259" cy="1560731"/>
          </a:xfrm>
        </p:grpSpPr>
        <p:pic>
          <p:nvPicPr>
            <p:cNvPr id="7" name="Graphic 6" descr="Money">
              <a:extLst>
                <a:ext uri="{FF2B5EF4-FFF2-40B4-BE49-F238E27FC236}">
                  <a16:creationId xmlns:a16="http://schemas.microsoft.com/office/drawing/2014/main" id="{186C913C-E243-4134-A919-88663F46D7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1108" y="1952704"/>
              <a:ext cx="914400" cy="914400"/>
            </a:xfrm>
            <a:prstGeom prst="rect">
              <a:avLst/>
            </a:prstGeom>
          </p:spPr>
        </p:pic>
        <p:sp>
          <p:nvSpPr>
            <p:cNvPr id="24" name="TextBox 23">
              <a:extLst>
                <a:ext uri="{FF2B5EF4-FFF2-40B4-BE49-F238E27FC236}">
                  <a16:creationId xmlns:a16="http://schemas.microsoft.com/office/drawing/2014/main" id="{65C3BE3C-1D56-4276-9D16-D276AD28EDF1}"/>
                </a:ext>
              </a:extLst>
            </p:cNvPr>
            <p:cNvSpPr txBox="1"/>
            <p:nvPr/>
          </p:nvSpPr>
          <p:spPr>
            <a:xfrm>
              <a:off x="6334043" y="2867104"/>
              <a:ext cx="2383259" cy="646331"/>
            </a:xfrm>
            <a:prstGeom prst="rect">
              <a:avLst/>
            </a:prstGeom>
            <a:noFill/>
          </p:spPr>
          <p:txBody>
            <a:bodyPr wrap="square" rtlCol="0">
              <a:spAutoFit/>
            </a:bodyPr>
            <a:lstStyle/>
            <a:p>
              <a:pPr algn="ctr"/>
              <a:r>
                <a:rPr lang="en-US" dirty="0">
                  <a:latin typeface="KG Red Hands" panose="02000505000000020004" pitchFamily="2" charset="0"/>
                </a:rPr>
                <a:t>Do I have access to my money?</a:t>
              </a:r>
            </a:p>
          </p:txBody>
        </p:sp>
      </p:grpSp>
      <p:sp>
        <p:nvSpPr>
          <p:cNvPr id="28" name="TextBox 27">
            <a:extLst>
              <a:ext uri="{FF2B5EF4-FFF2-40B4-BE49-F238E27FC236}">
                <a16:creationId xmlns:a16="http://schemas.microsoft.com/office/drawing/2014/main" id="{2860F4C1-3E54-4EB6-8B2B-DA3DF1936B22}"/>
              </a:ext>
            </a:extLst>
          </p:cNvPr>
          <p:cNvSpPr txBox="1"/>
          <p:nvPr/>
        </p:nvSpPr>
        <p:spPr>
          <a:xfrm>
            <a:off x="6169151" y="4076964"/>
            <a:ext cx="2869700" cy="1938992"/>
          </a:xfrm>
          <a:prstGeom prst="rect">
            <a:avLst/>
          </a:prstGeom>
          <a:noFill/>
        </p:spPr>
        <p:txBody>
          <a:bodyPr wrap="square" rtlCol="0">
            <a:spAutoFit/>
          </a:bodyPr>
          <a:lstStyle/>
          <a:p>
            <a:r>
              <a:rPr lang="en-US" sz="2400" dirty="0">
                <a:latin typeface="Pond Free Me" pitchFamily="2" charset="0"/>
              </a:rPr>
              <a:t>Your money is accessible.  You can withdraw money from your account at any time.</a:t>
            </a:r>
          </a:p>
        </p:txBody>
      </p:sp>
      <p:grpSp>
        <p:nvGrpSpPr>
          <p:cNvPr id="23" name="Group 22">
            <a:extLst>
              <a:ext uri="{FF2B5EF4-FFF2-40B4-BE49-F238E27FC236}">
                <a16:creationId xmlns:a16="http://schemas.microsoft.com/office/drawing/2014/main" id="{BE60A483-5CFE-4353-A30A-4FE0563F4FE7}"/>
              </a:ext>
            </a:extLst>
          </p:cNvPr>
          <p:cNvGrpSpPr/>
          <p:nvPr/>
        </p:nvGrpSpPr>
        <p:grpSpPr>
          <a:xfrm>
            <a:off x="186089" y="2362372"/>
            <a:ext cx="2972029" cy="1494908"/>
            <a:chOff x="215851" y="2001095"/>
            <a:chExt cx="2972029" cy="1494908"/>
          </a:xfrm>
        </p:grpSpPr>
        <p:sp>
          <p:nvSpPr>
            <p:cNvPr id="29" name="TextBox 28">
              <a:extLst>
                <a:ext uri="{FF2B5EF4-FFF2-40B4-BE49-F238E27FC236}">
                  <a16:creationId xmlns:a16="http://schemas.microsoft.com/office/drawing/2014/main" id="{D5DE81FA-A48A-4F24-A5F3-4F69B20FE5BD}"/>
                </a:ext>
              </a:extLst>
            </p:cNvPr>
            <p:cNvSpPr txBox="1"/>
            <p:nvPr/>
          </p:nvSpPr>
          <p:spPr>
            <a:xfrm>
              <a:off x="215851" y="2849672"/>
              <a:ext cx="2972029" cy="646331"/>
            </a:xfrm>
            <a:prstGeom prst="rect">
              <a:avLst/>
            </a:prstGeom>
            <a:noFill/>
          </p:spPr>
          <p:txBody>
            <a:bodyPr wrap="square" rtlCol="0">
              <a:spAutoFit/>
            </a:bodyPr>
            <a:lstStyle/>
            <a:p>
              <a:pPr algn="ctr"/>
              <a:r>
                <a:rPr lang="en-US" dirty="0">
                  <a:latin typeface="KG Red Hands" panose="02000505000000020004" pitchFamily="2" charset="0"/>
                </a:rPr>
                <a:t>What is the potential to earn money?</a:t>
              </a:r>
            </a:p>
          </p:txBody>
        </p:sp>
        <p:pic>
          <p:nvPicPr>
            <p:cNvPr id="30" name="Graphic 29" descr="Bar graph with upward trend">
              <a:extLst>
                <a:ext uri="{FF2B5EF4-FFF2-40B4-BE49-F238E27FC236}">
                  <a16:creationId xmlns:a16="http://schemas.microsoft.com/office/drawing/2014/main" id="{37736632-FC0F-4FF6-A1FE-5A1C470BF6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8016" y="2001095"/>
              <a:ext cx="914400" cy="914400"/>
            </a:xfrm>
            <a:prstGeom prst="rect">
              <a:avLst/>
            </a:prstGeom>
          </p:spPr>
        </p:pic>
      </p:grpSp>
      <p:grpSp>
        <p:nvGrpSpPr>
          <p:cNvPr id="31" name="Group 30">
            <a:extLst>
              <a:ext uri="{FF2B5EF4-FFF2-40B4-BE49-F238E27FC236}">
                <a16:creationId xmlns:a16="http://schemas.microsoft.com/office/drawing/2014/main" id="{78DE96CC-2921-4855-B348-BE88107FA216}"/>
              </a:ext>
            </a:extLst>
          </p:cNvPr>
          <p:cNvGrpSpPr/>
          <p:nvPr/>
        </p:nvGrpSpPr>
        <p:grpSpPr>
          <a:xfrm>
            <a:off x="3221012" y="2342041"/>
            <a:ext cx="2267595" cy="1515238"/>
            <a:chOff x="3428513" y="1980765"/>
            <a:chExt cx="2267595" cy="1515238"/>
          </a:xfrm>
        </p:grpSpPr>
        <p:sp>
          <p:nvSpPr>
            <p:cNvPr id="32" name="TextBox 31">
              <a:extLst>
                <a:ext uri="{FF2B5EF4-FFF2-40B4-BE49-F238E27FC236}">
                  <a16:creationId xmlns:a16="http://schemas.microsoft.com/office/drawing/2014/main" id="{53F7899F-D663-4333-B188-FA28AA895849}"/>
                </a:ext>
              </a:extLst>
            </p:cNvPr>
            <p:cNvSpPr txBox="1"/>
            <p:nvPr/>
          </p:nvSpPr>
          <p:spPr>
            <a:xfrm>
              <a:off x="3428513" y="2849672"/>
              <a:ext cx="2267595" cy="646331"/>
            </a:xfrm>
            <a:prstGeom prst="rect">
              <a:avLst/>
            </a:prstGeom>
            <a:noFill/>
          </p:spPr>
          <p:txBody>
            <a:bodyPr wrap="square" rtlCol="0">
              <a:spAutoFit/>
            </a:bodyPr>
            <a:lstStyle/>
            <a:p>
              <a:pPr algn="ctr"/>
              <a:r>
                <a:rPr lang="en-US" dirty="0">
                  <a:latin typeface="KG Red Hands" panose="02000505000000020004" pitchFamily="2" charset="0"/>
                </a:rPr>
                <a:t>Can I lose money?</a:t>
              </a:r>
            </a:p>
          </p:txBody>
        </p:sp>
        <p:pic>
          <p:nvPicPr>
            <p:cNvPr id="33" name="Graphic 32" descr="Downward trend">
              <a:extLst>
                <a:ext uri="{FF2B5EF4-FFF2-40B4-BE49-F238E27FC236}">
                  <a16:creationId xmlns:a16="http://schemas.microsoft.com/office/drawing/2014/main" id="{B50649F3-281C-49EC-8921-22454DAAD9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45469" y="1980765"/>
              <a:ext cx="914400" cy="914400"/>
            </a:xfrm>
            <a:prstGeom prst="rect">
              <a:avLst/>
            </a:prstGeom>
          </p:spPr>
        </p:pic>
      </p:grpSp>
      <p:sp>
        <p:nvSpPr>
          <p:cNvPr id="34" name="TextBox 33">
            <a:extLst>
              <a:ext uri="{FF2B5EF4-FFF2-40B4-BE49-F238E27FC236}">
                <a16:creationId xmlns:a16="http://schemas.microsoft.com/office/drawing/2014/main" id="{44F0BC5A-57D0-4667-B285-ABD1A994AD30}"/>
              </a:ext>
            </a:extLst>
          </p:cNvPr>
          <p:cNvSpPr txBox="1"/>
          <p:nvPr/>
        </p:nvSpPr>
        <p:spPr>
          <a:xfrm>
            <a:off x="355461" y="4043065"/>
            <a:ext cx="2548742" cy="2677656"/>
          </a:xfrm>
          <a:prstGeom prst="rect">
            <a:avLst/>
          </a:prstGeom>
          <a:noFill/>
        </p:spPr>
        <p:txBody>
          <a:bodyPr wrap="square" rtlCol="0">
            <a:spAutoFit/>
          </a:bodyPr>
          <a:lstStyle/>
          <a:p>
            <a:r>
              <a:rPr lang="en-US" sz="2400" dirty="0">
                <a:latin typeface="Pond Free Me" pitchFamily="2" charset="0"/>
              </a:rPr>
              <a:t>Usually you earn less than 1% interest on money you put into savings. The potential to earn money is low.</a:t>
            </a:r>
          </a:p>
        </p:txBody>
      </p:sp>
      <p:sp>
        <p:nvSpPr>
          <p:cNvPr id="35" name="TextBox 34">
            <a:extLst>
              <a:ext uri="{FF2B5EF4-FFF2-40B4-BE49-F238E27FC236}">
                <a16:creationId xmlns:a16="http://schemas.microsoft.com/office/drawing/2014/main" id="{8DCB5E74-D54C-4628-B190-0C20F06F957E}"/>
              </a:ext>
            </a:extLst>
          </p:cNvPr>
          <p:cNvSpPr txBox="1"/>
          <p:nvPr/>
        </p:nvSpPr>
        <p:spPr>
          <a:xfrm>
            <a:off x="3169392" y="4043065"/>
            <a:ext cx="2557408" cy="2677656"/>
          </a:xfrm>
          <a:prstGeom prst="rect">
            <a:avLst/>
          </a:prstGeom>
          <a:noFill/>
        </p:spPr>
        <p:txBody>
          <a:bodyPr wrap="square" rtlCol="0">
            <a:spAutoFit/>
          </a:bodyPr>
          <a:lstStyle/>
          <a:p>
            <a:r>
              <a:rPr lang="en-US" sz="2400" dirty="0">
                <a:latin typeface="Pond Free Me" pitchFamily="2" charset="0"/>
              </a:rPr>
              <a:t>You cannot lose money you put into a savings account, unless you have more than $250,000 at a single bank.</a:t>
            </a:r>
          </a:p>
        </p:txBody>
      </p:sp>
    </p:spTree>
    <p:extLst>
      <p:ext uri="{BB962C8B-B14F-4D97-AF65-F5344CB8AC3E}">
        <p14:creationId xmlns:p14="http://schemas.microsoft.com/office/powerpoint/2010/main" val="39116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BE0113-D20C-4CBA-8627-EE4003B0CF50}"/>
              </a:ext>
            </a:extLst>
          </p:cNvPr>
          <p:cNvPicPr>
            <a:picLocks noChangeAspect="1"/>
          </p:cNvPicPr>
          <p:nvPr/>
        </p:nvPicPr>
        <p:blipFill>
          <a:blip r:embed="rId2"/>
          <a:stretch>
            <a:fillRect/>
          </a:stretch>
        </p:blipFill>
        <p:spPr>
          <a:xfrm>
            <a:off x="78858" y="51523"/>
            <a:ext cx="8986283" cy="6754953"/>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87086" y="244110"/>
            <a:ext cx="4326889" cy="646331"/>
          </a:xfrm>
          <a:prstGeom prst="rect">
            <a:avLst/>
          </a:prstGeom>
          <a:noFill/>
        </p:spPr>
        <p:txBody>
          <a:bodyPr wrap="square" rtlCol="0">
            <a:spAutoFit/>
          </a:bodyPr>
          <a:lstStyle/>
          <a:p>
            <a:pPr algn="ctr"/>
            <a:r>
              <a:rPr lang="en-US" sz="3600" dirty="0">
                <a:latin typeface="Pond Free Me" pitchFamily="2" charset="0"/>
              </a:rPr>
              <a:t>Certificate of Deposit</a:t>
            </a:r>
          </a:p>
        </p:txBody>
      </p:sp>
      <p:sp>
        <p:nvSpPr>
          <p:cNvPr id="40" name="TextBox 39">
            <a:extLst>
              <a:ext uri="{FF2B5EF4-FFF2-40B4-BE49-F238E27FC236}">
                <a16:creationId xmlns:a16="http://schemas.microsoft.com/office/drawing/2014/main" id="{E271F4E8-C5C7-418E-BF84-26B47895767D}"/>
              </a:ext>
            </a:extLst>
          </p:cNvPr>
          <p:cNvSpPr txBox="1"/>
          <p:nvPr/>
        </p:nvSpPr>
        <p:spPr>
          <a:xfrm>
            <a:off x="186089" y="963275"/>
            <a:ext cx="6746339" cy="1200329"/>
          </a:xfrm>
          <a:prstGeom prst="rect">
            <a:avLst/>
          </a:prstGeom>
          <a:noFill/>
        </p:spPr>
        <p:txBody>
          <a:bodyPr wrap="square" rtlCol="0">
            <a:spAutoFit/>
          </a:bodyPr>
          <a:lstStyle/>
          <a:p>
            <a:r>
              <a:rPr lang="en-US" sz="2400" dirty="0">
                <a:latin typeface="Pond Free Me" pitchFamily="2" charset="0"/>
              </a:rPr>
              <a:t>You can put money you save into a certificate of deposit, which is also called a CD or sometimes just a certificate.</a:t>
            </a:r>
          </a:p>
        </p:txBody>
      </p:sp>
      <p:grpSp>
        <p:nvGrpSpPr>
          <p:cNvPr id="6" name="Group 5">
            <a:extLst>
              <a:ext uri="{FF2B5EF4-FFF2-40B4-BE49-F238E27FC236}">
                <a16:creationId xmlns:a16="http://schemas.microsoft.com/office/drawing/2014/main" id="{6BAB0708-C074-4CAE-B186-8427FCD9F3EA}"/>
              </a:ext>
            </a:extLst>
          </p:cNvPr>
          <p:cNvGrpSpPr/>
          <p:nvPr/>
        </p:nvGrpSpPr>
        <p:grpSpPr>
          <a:xfrm>
            <a:off x="186089" y="2192249"/>
            <a:ext cx="2972029" cy="1494908"/>
            <a:chOff x="215851" y="2001095"/>
            <a:chExt cx="2972029" cy="1494908"/>
          </a:xfrm>
        </p:grpSpPr>
        <p:sp>
          <p:nvSpPr>
            <p:cNvPr id="15" name="TextBox 14">
              <a:extLst>
                <a:ext uri="{FF2B5EF4-FFF2-40B4-BE49-F238E27FC236}">
                  <a16:creationId xmlns:a16="http://schemas.microsoft.com/office/drawing/2014/main" id="{7DF2CC82-5856-44F6-9268-6685A69BF640}"/>
                </a:ext>
              </a:extLst>
            </p:cNvPr>
            <p:cNvSpPr txBox="1"/>
            <p:nvPr/>
          </p:nvSpPr>
          <p:spPr>
            <a:xfrm>
              <a:off x="215851" y="2849672"/>
              <a:ext cx="2972029" cy="646331"/>
            </a:xfrm>
            <a:prstGeom prst="rect">
              <a:avLst/>
            </a:prstGeom>
            <a:noFill/>
          </p:spPr>
          <p:txBody>
            <a:bodyPr wrap="square" rtlCol="0">
              <a:spAutoFit/>
            </a:bodyPr>
            <a:lstStyle/>
            <a:p>
              <a:pPr algn="ctr"/>
              <a:r>
                <a:rPr lang="en-US" dirty="0">
                  <a:latin typeface="KG Red Hands" panose="02000505000000020004" pitchFamily="2" charset="0"/>
                </a:rPr>
                <a:t>What is the potential to earn money?</a:t>
              </a:r>
            </a:p>
          </p:txBody>
        </p:sp>
        <p:pic>
          <p:nvPicPr>
            <p:cNvPr id="5" name="Graphic 4" descr="Bar graph with upward trend">
              <a:extLst>
                <a:ext uri="{FF2B5EF4-FFF2-40B4-BE49-F238E27FC236}">
                  <a16:creationId xmlns:a16="http://schemas.microsoft.com/office/drawing/2014/main" id="{1C24502A-4179-450E-B6B9-29F8C4CD63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8016" y="2001095"/>
              <a:ext cx="914400" cy="914400"/>
            </a:xfrm>
            <a:prstGeom prst="rect">
              <a:avLst/>
            </a:prstGeom>
          </p:spPr>
        </p:pic>
      </p:grpSp>
      <p:grpSp>
        <p:nvGrpSpPr>
          <p:cNvPr id="3" name="Group 2">
            <a:extLst>
              <a:ext uri="{FF2B5EF4-FFF2-40B4-BE49-F238E27FC236}">
                <a16:creationId xmlns:a16="http://schemas.microsoft.com/office/drawing/2014/main" id="{208F1BBA-1E77-48DD-893F-116AA83AC20F}"/>
              </a:ext>
            </a:extLst>
          </p:cNvPr>
          <p:cNvGrpSpPr/>
          <p:nvPr/>
        </p:nvGrpSpPr>
        <p:grpSpPr>
          <a:xfrm>
            <a:off x="3462073" y="2172256"/>
            <a:ext cx="2557408" cy="1238240"/>
            <a:chOff x="3288083" y="1980765"/>
            <a:chExt cx="2557408" cy="1238240"/>
          </a:xfrm>
        </p:grpSpPr>
        <p:sp>
          <p:nvSpPr>
            <p:cNvPr id="18" name="TextBox 17">
              <a:extLst>
                <a:ext uri="{FF2B5EF4-FFF2-40B4-BE49-F238E27FC236}">
                  <a16:creationId xmlns:a16="http://schemas.microsoft.com/office/drawing/2014/main" id="{C559E8C7-4288-40C7-99BD-AE3EFBEA8FA7}"/>
                </a:ext>
              </a:extLst>
            </p:cNvPr>
            <p:cNvSpPr txBox="1"/>
            <p:nvPr/>
          </p:nvSpPr>
          <p:spPr>
            <a:xfrm>
              <a:off x="3288083" y="2849673"/>
              <a:ext cx="2557408" cy="369332"/>
            </a:xfrm>
            <a:prstGeom prst="rect">
              <a:avLst/>
            </a:prstGeom>
            <a:noFill/>
          </p:spPr>
          <p:txBody>
            <a:bodyPr wrap="square" rtlCol="0">
              <a:spAutoFit/>
            </a:bodyPr>
            <a:lstStyle/>
            <a:p>
              <a:pPr algn="ctr"/>
              <a:r>
                <a:rPr lang="en-US" dirty="0">
                  <a:latin typeface="KG Red Hands" panose="02000505000000020004" pitchFamily="2" charset="0"/>
                </a:rPr>
                <a:t>Can I lose money?</a:t>
              </a:r>
            </a:p>
          </p:txBody>
        </p:sp>
        <p:pic>
          <p:nvPicPr>
            <p:cNvPr id="19" name="Graphic 18" descr="Downward trend">
              <a:extLst>
                <a:ext uri="{FF2B5EF4-FFF2-40B4-BE49-F238E27FC236}">
                  <a16:creationId xmlns:a16="http://schemas.microsoft.com/office/drawing/2014/main" id="{62F8A727-7846-48E6-8228-70570A8B17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45469" y="1980765"/>
              <a:ext cx="914400" cy="914400"/>
            </a:xfrm>
            <a:prstGeom prst="rect">
              <a:avLst/>
            </a:prstGeom>
          </p:spPr>
        </p:pic>
      </p:grpSp>
      <p:grpSp>
        <p:nvGrpSpPr>
          <p:cNvPr id="4" name="Group 3">
            <a:extLst>
              <a:ext uri="{FF2B5EF4-FFF2-40B4-BE49-F238E27FC236}">
                <a16:creationId xmlns:a16="http://schemas.microsoft.com/office/drawing/2014/main" id="{8AFDF0C0-65AA-464D-950E-BCDEA120E1A7}"/>
              </a:ext>
            </a:extLst>
          </p:cNvPr>
          <p:cNvGrpSpPr/>
          <p:nvPr/>
        </p:nvGrpSpPr>
        <p:grpSpPr>
          <a:xfrm>
            <a:off x="6304281" y="2096452"/>
            <a:ext cx="2383259" cy="1566691"/>
            <a:chOff x="6334043" y="1946744"/>
            <a:chExt cx="2383259" cy="1566691"/>
          </a:xfrm>
        </p:grpSpPr>
        <p:pic>
          <p:nvPicPr>
            <p:cNvPr id="7" name="Graphic 6" descr="Money">
              <a:extLst>
                <a:ext uri="{FF2B5EF4-FFF2-40B4-BE49-F238E27FC236}">
                  <a16:creationId xmlns:a16="http://schemas.microsoft.com/office/drawing/2014/main" id="{186C913C-E243-4134-A919-88663F46D7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40201" y="1946744"/>
              <a:ext cx="914400" cy="914400"/>
            </a:xfrm>
            <a:prstGeom prst="rect">
              <a:avLst/>
            </a:prstGeom>
          </p:spPr>
        </p:pic>
        <p:sp>
          <p:nvSpPr>
            <p:cNvPr id="24" name="TextBox 23">
              <a:extLst>
                <a:ext uri="{FF2B5EF4-FFF2-40B4-BE49-F238E27FC236}">
                  <a16:creationId xmlns:a16="http://schemas.microsoft.com/office/drawing/2014/main" id="{65C3BE3C-1D56-4276-9D16-D276AD28EDF1}"/>
                </a:ext>
              </a:extLst>
            </p:cNvPr>
            <p:cNvSpPr txBox="1"/>
            <p:nvPr/>
          </p:nvSpPr>
          <p:spPr>
            <a:xfrm>
              <a:off x="6334043" y="2867104"/>
              <a:ext cx="2383259" cy="646331"/>
            </a:xfrm>
            <a:prstGeom prst="rect">
              <a:avLst/>
            </a:prstGeom>
            <a:noFill/>
          </p:spPr>
          <p:txBody>
            <a:bodyPr wrap="square" rtlCol="0">
              <a:spAutoFit/>
            </a:bodyPr>
            <a:lstStyle/>
            <a:p>
              <a:pPr algn="ctr"/>
              <a:r>
                <a:rPr lang="en-US" dirty="0">
                  <a:latin typeface="KG Red Hands" panose="02000505000000020004" pitchFamily="2" charset="0"/>
                </a:rPr>
                <a:t>Do I have access to my money?</a:t>
              </a:r>
            </a:p>
          </p:txBody>
        </p:sp>
      </p:grpSp>
      <p:sp>
        <p:nvSpPr>
          <p:cNvPr id="26" name="TextBox 25">
            <a:extLst>
              <a:ext uri="{FF2B5EF4-FFF2-40B4-BE49-F238E27FC236}">
                <a16:creationId xmlns:a16="http://schemas.microsoft.com/office/drawing/2014/main" id="{5083A5B7-27FF-45A8-A45D-2CF8B386FB93}"/>
              </a:ext>
            </a:extLst>
          </p:cNvPr>
          <p:cNvSpPr txBox="1"/>
          <p:nvPr/>
        </p:nvSpPr>
        <p:spPr>
          <a:xfrm>
            <a:off x="355461" y="3872943"/>
            <a:ext cx="3206446" cy="2677656"/>
          </a:xfrm>
          <a:prstGeom prst="rect">
            <a:avLst/>
          </a:prstGeom>
          <a:noFill/>
        </p:spPr>
        <p:txBody>
          <a:bodyPr wrap="square" rtlCol="0">
            <a:spAutoFit/>
          </a:bodyPr>
          <a:lstStyle/>
          <a:p>
            <a:r>
              <a:rPr lang="en-US" sz="2400" dirty="0">
                <a:latin typeface="Pond Free Me" pitchFamily="2" charset="0"/>
              </a:rPr>
              <a:t>You usually earn 2-3% interest on your money. The longer the length of the CD and the more money you deposit, the more interest you can earn.</a:t>
            </a:r>
          </a:p>
        </p:txBody>
      </p:sp>
      <p:sp>
        <p:nvSpPr>
          <p:cNvPr id="27" name="TextBox 26">
            <a:extLst>
              <a:ext uri="{FF2B5EF4-FFF2-40B4-BE49-F238E27FC236}">
                <a16:creationId xmlns:a16="http://schemas.microsoft.com/office/drawing/2014/main" id="{5ECE335D-90D5-463F-B588-40141C7E38C4}"/>
              </a:ext>
            </a:extLst>
          </p:cNvPr>
          <p:cNvSpPr txBox="1"/>
          <p:nvPr/>
        </p:nvSpPr>
        <p:spPr>
          <a:xfrm>
            <a:off x="3790586" y="3872942"/>
            <a:ext cx="2433924" cy="2308324"/>
          </a:xfrm>
          <a:prstGeom prst="rect">
            <a:avLst/>
          </a:prstGeom>
          <a:noFill/>
        </p:spPr>
        <p:txBody>
          <a:bodyPr wrap="square" rtlCol="0">
            <a:spAutoFit/>
          </a:bodyPr>
          <a:lstStyle/>
          <a:p>
            <a:r>
              <a:rPr lang="en-US" sz="2400" dirty="0">
                <a:latin typeface="Pond Free Me" pitchFamily="2" charset="0"/>
              </a:rPr>
              <a:t>You will not lose money (up to $250,000) because these are FDIC insured accounts.</a:t>
            </a:r>
          </a:p>
        </p:txBody>
      </p:sp>
      <p:sp>
        <p:nvSpPr>
          <p:cNvPr id="28" name="TextBox 27">
            <a:extLst>
              <a:ext uri="{FF2B5EF4-FFF2-40B4-BE49-F238E27FC236}">
                <a16:creationId xmlns:a16="http://schemas.microsoft.com/office/drawing/2014/main" id="{2860F4C1-3E54-4EB6-8B2B-DA3DF1936B22}"/>
              </a:ext>
            </a:extLst>
          </p:cNvPr>
          <p:cNvSpPr txBox="1"/>
          <p:nvPr/>
        </p:nvSpPr>
        <p:spPr>
          <a:xfrm>
            <a:off x="6304281" y="3872942"/>
            <a:ext cx="2557408" cy="2677656"/>
          </a:xfrm>
          <a:prstGeom prst="rect">
            <a:avLst/>
          </a:prstGeom>
          <a:noFill/>
        </p:spPr>
        <p:txBody>
          <a:bodyPr wrap="square" rtlCol="0">
            <a:spAutoFit/>
          </a:bodyPr>
          <a:lstStyle/>
          <a:p>
            <a:r>
              <a:rPr lang="en-US" sz="2400" dirty="0">
                <a:latin typeface="Pond Free Me" pitchFamily="2" charset="0"/>
              </a:rPr>
              <a:t>Your money is not accessible until your CD matures.  If you take out your money early, you must pay a fee.</a:t>
            </a:r>
          </a:p>
        </p:txBody>
      </p:sp>
    </p:spTree>
    <p:extLst>
      <p:ext uri="{BB962C8B-B14F-4D97-AF65-F5344CB8AC3E}">
        <p14:creationId xmlns:p14="http://schemas.microsoft.com/office/powerpoint/2010/main" val="34955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97F755-29E1-45E1-8C98-80B64B4E092B}"/>
              </a:ext>
            </a:extLst>
          </p:cNvPr>
          <p:cNvPicPr>
            <a:picLocks noChangeAspect="1"/>
          </p:cNvPicPr>
          <p:nvPr/>
        </p:nvPicPr>
        <p:blipFill>
          <a:blip r:embed="rId2"/>
          <a:stretch>
            <a:fillRect/>
          </a:stretch>
        </p:blipFill>
        <p:spPr>
          <a:xfrm>
            <a:off x="78858" y="51523"/>
            <a:ext cx="8986283" cy="6754953"/>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87086" y="244110"/>
            <a:ext cx="4326889" cy="646331"/>
          </a:xfrm>
          <a:prstGeom prst="rect">
            <a:avLst/>
          </a:prstGeom>
          <a:noFill/>
        </p:spPr>
        <p:txBody>
          <a:bodyPr wrap="square" rtlCol="0">
            <a:spAutoFit/>
          </a:bodyPr>
          <a:lstStyle/>
          <a:p>
            <a:pPr algn="ctr"/>
            <a:r>
              <a:rPr lang="en-US" sz="3600" dirty="0">
                <a:latin typeface="Pond Free Me" pitchFamily="2" charset="0"/>
              </a:rPr>
              <a:t>Certificate of Deposit</a:t>
            </a:r>
          </a:p>
        </p:txBody>
      </p:sp>
      <p:sp>
        <p:nvSpPr>
          <p:cNvPr id="40" name="TextBox 39">
            <a:extLst>
              <a:ext uri="{FF2B5EF4-FFF2-40B4-BE49-F238E27FC236}">
                <a16:creationId xmlns:a16="http://schemas.microsoft.com/office/drawing/2014/main" id="{E271F4E8-C5C7-418E-BF84-26B47895767D}"/>
              </a:ext>
            </a:extLst>
          </p:cNvPr>
          <p:cNvSpPr txBox="1"/>
          <p:nvPr/>
        </p:nvSpPr>
        <p:spPr>
          <a:xfrm>
            <a:off x="284428" y="1078859"/>
            <a:ext cx="8516624" cy="5509200"/>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Pond Free Me" pitchFamily="2" charset="0"/>
              </a:rPr>
              <a:t>CDs vary in length from 3 months </a:t>
            </a:r>
          </a:p>
          <a:p>
            <a:r>
              <a:rPr lang="en-US" sz="3200" dirty="0">
                <a:latin typeface="Pond Free Me" pitchFamily="2" charset="0"/>
              </a:rPr>
              <a:t>    to 10+ years.  </a:t>
            </a:r>
          </a:p>
          <a:p>
            <a:endParaRPr lang="en-US" sz="3200" dirty="0">
              <a:latin typeface="Pond Free Me" pitchFamily="2" charset="0"/>
            </a:endParaRPr>
          </a:p>
          <a:p>
            <a:pPr marL="457200" indent="-457200">
              <a:buFont typeface="Arial" panose="020B0604020202020204" pitchFamily="34" charset="0"/>
              <a:buChar char="•"/>
            </a:pPr>
            <a:r>
              <a:rPr lang="en-US" sz="3200" dirty="0">
                <a:latin typeface="Pond Free Me" pitchFamily="2" charset="0"/>
              </a:rPr>
              <a:t>You put a set amount of money into a CD.     You can’t continue to deposit money into it. (Although you can open another CD.)</a:t>
            </a:r>
          </a:p>
          <a:p>
            <a:endParaRPr lang="en-US" sz="3200" dirty="0">
              <a:latin typeface="Pond Free Me" pitchFamily="2" charset="0"/>
            </a:endParaRPr>
          </a:p>
          <a:p>
            <a:pPr marL="457200" indent="-457200">
              <a:buFont typeface="Arial" panose="020B0604020202020204" pitchFamily="34" charset="0"/>
              <a:buChar char="•"/>
            </a:pPr>
            <a:r>
              <a:rPr lang="en-US" sz="3200" dirty="0">
                <a:latin typeface="Pond Free Me" pitchFamily="2" charset="0"/>
              </a:rPr>
              <a:t>If you commit to keeping your money in a CD for a longer period of time, the bank will give you a higher interest rate.  </a:t>
            </a:r>
          </a:p>
          <a:p>
            <a:r>
              <a:rPr lang="en-US" sz="3200" dirty="0">
                <a:latin typeface="Pond Free Me" pitchFamily="2" charset="0"/>
              </a:rPr>
              <a:t>    </a:t>
            </a:r>
          </a:p>
        </p:txBody>
      </p:sp>
    </p:spTree>
    <p:extLst>
      <p:ext uri="{BB962C8B-B14F-4D97-AF65-F5344CB8AC3E}">
        <p14:creationId xmlns:p14="http://schemas.microsoft.com/office/powerpoint/2010/main" val="25170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65C5B4-F7BF-4C7E-A182-0D9B60B85B2D}"/>
              </a:ext>
            </a:extLst>
          </p:cNvPr>
          <p:cNvPicPr>
            <a:picLocks noChangeAspect="1"/>
          </p:cNvPicPr>
          <p:nvPr/>
        </p:nvPicPr>
        <p:blipFill>
          <a:blip r:embed="rId2"/>
          <a:stretch>
            <a:fillRect/>
          </a:stretch>
        </p:blipFill>
        <p:spPr>
          <a:xfrm>
            <a:off x="78858" y="51523"/>
            <a:ext cx="8986283" cy="6754953"/>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87086" y="244110"/>
            <a:ext cx="4326889" cy="646331"/>
          </a:xfrm>
          <a:prstGeom prst="rect">
            <a:avLst/>
          </a:prstGeom>
          <a:noFill/>
        </p:spPr>
        <p:txBody>
          <a:bodyPr wrap="square" rtlCol="0">
            <a:spAutoFit/>
          </a:bodyPr>
          <a:lstStyle/>
          <a:p>
            <a:pPr algn="ctr"/>
            <a:r>
              <a:rPr lang="en-US" sz="3600" dirty="0">
                <a:latin typeface="Pond Free Me" pitchFamily="2" charset="0"/>
              </a:rPr>
              <a:t>Certificate of Deposit</a:t>
            </a:r>
          </a:p>
        </p:txBody>
      </p:sp>
      <p:sp>
        <p:nvSpPr>
          <p:cNvPr id="40" name="TextBox 39">
            <a:extLst>
              <a:ext uri="{FF2B5EF4-FFF2-40B4-BE49-F238E27FC236}">
                <a16:creationId xmlns:a16="http://schemas.microsoft.com/office/drawing/2014/main" id="{E271F4E8-C5C7-418E-BF84-26B47895767D}"/>
              </a:ext>
            </a:extLst>
          </p:cNvPr>
          <p:cNvSpPr txBox="1"/>
          <p:nvPr/>
        </p:nvSpPr>
        <p:spPr>
          <a:xfrm>
            <a:off x="554165" y="974676"/>
            <a:ext cx="5932921" cy="1200329"/>
          </a:xfrm>
          <a:prstGeom prst="rect">
            <a:avLst/>
          </a:prstGeom>
          <a:noFill/>
        </p:spPr>
        <p:txBody>
          <a:bodyPr wrap="square" rtlCol="0">
            <a:spAutoFit/>
          </a:bodyPr>
          <a:lstStyle/>
          <a:p>
            <a:r>
              <a:rPr lang="en-US" sz="3600" dirty="0">
                <a:latin typeface="Pond Free Me" pitchFamily="2" charset="0"/>
              </a:rPr>
              <a:t>Here are 3 examples of </a:t>
            </a:r>
          </a:p>
          <a:p>
            <a:r>
              <a:rPr lang="en-US" sz="3600" dirty="0">
                <a:latin typeface="Pond Free Me" pitchFamily="2" charset="0"/>
              </a:rPr>
              <a:t>CD lengths and interest rates:</a:t>
            </a:r>
          </a:p>
        </p:txBody>
      </p:sp>
      <p:grpSp>
        <p:nvGrpSpPr>
          <p:cNvPr id="6" name="Group 5">
            <a:extLst>
              <a:ext uri="{FF2B5EF4-FFF2-40B4-BE49-F238E27FC236}">
                <a16:creationId xmlns:a16="http://schemas.microsoft.com/office/drawing/2014/main" id="{6BAB0708-C074-4CAE-B186-8427FCD9F3EA}"/>
              </a:ext>
            </a:extLst>
          </p:cNvPr>
          <p:cNvGrpSpPr/>
          <p:nvPr/>
        </p:nvGrpSpPr>
        <p:grpSpPr>
          <a:xfrm>
            <a:off x="554165" y="2547786"/>
            <a:ext cx="1960369" cy="676844"/>
            <a:chOff x="594292" y="2804867"/>
            <a:chExt cx="1960369" cy="676844"/>
          </a:xfrm>
        </p:grpSpPr>
        <p:sp>
          <p:nvSpPr>
            <p:cNvPr id="15" name="TextBox 14">
              <a:extLst>
                <a:ext uri="{FF2B5EF4-FFF2-40B4-BE49-F238E27FC236}">
                  <a16:creationId xmlns:a16="http://schemas.microsoft.com/office/drawing/2014/main" id="{7DF2CC82-5856-44F6-9268-6685A69BF640}"/>
                </a:ext>
              </a:extLst>
            </p:cNvPr>
            <p:cNvSpPr txBox="1"/>
            <p:nvPr/>
          </p:nvSpPr>
          <p:spPr>
            <a:xfrm>
              <a:off x="965113" y="2804867"/>
              <a:ext cx="1589548" cy="646331"/>
            </a:xfrm>
            <a:prstGeom prst="rect">
              <a:avLst/>
            </a:prstGeom>
            <a:noFill/>
          </p:spPr>
          <p:txBody>
            <a:bodyPr wrap="square" rtlCol="0">
              <a:spAutoFit/>
            </a:bodyPr>
            <a:lstStyle/>
            <a:p>
              <a:pPr algn="ctr"/>
              <a:r>
                <a:rPr lang="en-US" dirty="0">
                  <a:latin typeface="KG Red Hands" panose="02000505000000020004" pitchFamily="2" charset="0"/>
                </a:rPr>
                <a:t>1 year</a:t>
              </a:r>
            </a:p>
            <a:p>
              <a:pPr algn="ctr"/>
              <a:r>
                <a:rPr lang="en-US" dirty="0">
                  <a:latin typeface="KG Red Hands" panose="02000505000000020004" pitchFamily="2" charset="0"/>
                </a:rPr>
                <a:t>CD</a:t>
              </a:r>
            </a:p>
          </p:txBody>
        </p:sp>
        <p:pic>
          <p:nvPicPr>
            <p:cNvPr id="5" name="Graphic 4" descr="Hourglass">
              <a:extLst>
                <a:ext uri="{FF2B5EF4-FFF2-40B4-BE49-F238E27FC236}">
                  <a16:creationId xmlns:a16="http://schemas.microsoft.com/office/drawing/2014/main" id="{1C24502A-4179-450E-B6B9-29F8C4CD63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292" y="2835379"/>
              <a:ext cx="646332" cy="646332"/>
            </a:xfrm>
            <a:prstGeom prst="rect">
              <a:avLst/>
            </a:prstGeom>
          </p:spPr>
        </p:pic>
      </p:grpSp>
      <p:sp>
        <p:nvSpPr>
          <p:cNvPr id="26" name="TextBox 25">
            <a:extLst>
              <a:ext uri="{FF2B5EF4-FFF2-40B4-BE49-F238E27FC236}">
                <a16:creationId xmlns:a16="http://schemas.microsoft.com/office/drawing/2014/main" id="{5083A5B7-27FF-45A8-A45D-2CF8B386FB93}"/>
              </a:ext>
            </a:extLst>
          </p:cNvPr>
          <p:cNvSpPr txBox="1"/>
          <p:nvPr/>
        </p:nvSpPr>
        <p:spPr>
          <a:xfrm>
            <a:off x="417608" y="3251509"/>
            <a:ext cx="2433924" cy="2492990"/>
          </a:xfrm>
          <a:prstGeom prst="rect">
            <a:avLst/>
          </a:prstGeom>
          <a:noFill/>
        </p:spPr>
        <p:txBody>
          <a:bodyPr wrap="square" rtlCol="0">
            <a:spAutoFit/>
          </a:bodyPr>
          <a:lstStyle/>
          <a:p>
            <a:pPr algn="ctr"/>
            <a:r>
              <a:rPr lang="en-US" sz="2400" dirty="0">
                <a:latin typeface="Pond Free Me" pitchFamily="2" charset="0"/>
              </a:rPr>
              <a:t>2</a:t>
            </a:r>
            <a:r>
              <a:rPr lang="en-US" sz="2400" dirty="0">
                <a:latin typeface="Century Gothic" panose="020B0502020202020204" pitchFamily="34" charset="0"/>
              </a:rPr>
              <a:t>.</a:t>
            </a:r>
            <a:r>
              <a:rPr lang="en-US" sz="2400" dirty="0">
                <a:latin typeface="Pond Free Me" pitchFamily="2" charset="0"/>
              </a:rPr>
              <a:t>45%</a:t>
            </a:r>
          </a:p>
          <a:p>
            <a:pPr algn="ctr"/>
            <a:r>
              <a:rPr lang="en-US" sz="2400" dirty="0">
                <a:latin typeface="Pond Free Me" pitchFamily="2" charset="0"/>
              </a:rPr>
              <a:t>Earned</a:t>
            </a:r>
          </a:p>
          <a:p>
            <a:pPr algn="ctr"/>
            <a:endParaRPr lang="en-US" sz="1200" dirty="0">
              <a:latin typeface="Pond Free Me" pitchFamily="2" charset="0"/>
            </a:endParaRPr>
          </a:p>
          <a:p>
            <a:pPr algn="ctr"/>
            <a:r>
              <a:rPr lang="en-US" sz="2400" dirty="0">
                <a:latin typeface="Pond Free Me" pitchFamily="2" charset="0"/>
              </a:rPr>
              <a:t>$1,000 deposited will be worth </a:t>
            </a:r>
          </a:p>
          <a:p>
            <a:pPr algn="ctr"/>
            <a:r>
              <a:rPr lang="en-US" sz="2400" dirty="0">
                <a:latin typeface="KG Red Hands" panose="02000505000000020004" pitchFamily="2" charset="0"/>
              </a:rPr>
              <a:t>$1,024.50       </a:t>
            </a:r>
            <a:r>
              <a:rPr lang="en-US" sz="2400" dirty="0">
                <a:latin typeface="Pond Free Me" pitchFamily="2" charset="0"/>
              </a:rPr>
              <a:t>in one year.</a:t>
            </a:r>
          </a:p>
        </p:txBody>
      </p:sp>
      <p:grpSp>
        <p:nvGrpSpPr>
          <p:cNvPr id="32" name="Group 31">
            <a:extLst>
              <a:ext uri="{FF2B5EF4-FFF2-40B4-BE49-F238E27FC236}">
                <a16:creationId xmlns:a16="http://schemas.microsoft.com/office/drawing/2014/main" id="{E79007A3-A65C-434C-B8DF-D27FFC2226ED}"/>
              </a:ext>
            </a:extLst>
          </p:cNvPr>
          <p:cNvGrpSpPr/>
          <p:nvPr/>
        </p:nvGrpSpPr>
        <p:grpSpPr>
          <a:xfrm>
            <a:off x="3411828" y="2578298"/>
            <a:ext cx="1960369" cy="676844"/>
            <a:chOff x="594292" y="2804867"/>
            <a:chExt cx="1960369" cy="676844"/>
          </a:xfrm>
        </p:grpSpPr>
        <p:sp>
          <p:nvSpPr>
            <p:cNvPr id="33" name="TextBox 32">
              <a:extLst>
                <a:ext uri="{FF2B5EF4-FFF2-40B4-BE49-F238E27FC236}">
                  <a16:creationId xmlns:a16="http://schemas.microsoft.com/office/drawing/2014/main" id="{BB3325D6-9DCD-47DB-8458-B7F6CFF2B497}"/>
                </a:ext>
              </a:extLst>
            </p:cNvPr>
            <p:cNvSpPr txBox="1"/>
            <p:nvPr/>
          </p:nvSpPr>
          <p:spPr>
            <a:xfrm>
              <a:off x="965113" y="2804867"/>
              <a:ext cx="1589548" cy="646331"/>
            </a:xfrm>
            <a:prstGeom prst="rect">
              <a:avLst/>
            </a:prstGeom>
            <a:noFill/>
          </p:spPr>
          <p:txBody>
            <a:bodyPr wrap="square" rtlCol="0">
              <a:spAutoFit/>
            </a:bodyPr>
            <a:lstStyle/>
            <a:p>
              <a:pPr algn="ctr"/>
              <a:r>
                <a:rPr lang="en-US" dirty="0">
                  <a:latin typeface="KG Red Hands" panose="02000505000000020004" pitchFamily="2" charset="0"/>
                </a:rPr>
                <a:t>5 year</a:t>
              </a:r>
            </a:p>
            <a:p>
              <a:pPr algn="ctr"/>
              <a:r>
                <a:rPr lang="en-US" dirty="0">
                  <a:latin typeface="KG Red Hands" panose="02000505000000020004" pitchFamily="2" charset="0"/>
                </a:rPr>
                <a:t>CD</a:t>
              </a:r>
            </a:p>
          </p:txBody>
        </p:sp>
        <p:pic>
          <p:nvPicPr>
            <p:cNvPr id="34" name="Graphic 33" descr="Hourglass">
              <a:extLst>
                <a:ext uri="{FF2B5EF4-FFF2-40B4-BE49-F238E27FC236}">
                  <a16:creationId xmlns:a16="http://schemas.microsoft.com/office/drawing/2014/main" id="{8EB65596-4A8E-409D-B03B-1021FDCEDA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292" y="2835379"/>
              <a:ext cx="646332" cy="646332"/>
            </a:xfrm>
            <a:prstGeom prst="rect">
              <a:avLst/>
            </a:prstGeom>
          </p:spPr>
        </p:pic>
      </p:grpSp>
      <p:sp>
        <p:nvSpPr>
          <p:cNvPr id="35" name="TextBox 34">
            <a:extLst>
              <a:ext uri="{FF2B5EF4-FFF2-40B4-BE49-F238E27FC236}">
                <a16:creationId xmlns:a16="http://schemas.microsoft.com/office/drawing/2014/main" id="{B153A620-212B-4B35-BDCA-8A032301AB6C}"/>
              </a:ext>
            </a:extLst>
          </p:cNvPr>
          <p:cNvSpPr txBox="1"/>
          <p:nvPr/>
        </p:nvSpPr>
        <p:spPr>
          <a:xfrm>
            <a:off x="3275271" y="3282021"/>
            <a:ext cx="2433924" cy="2492990"/>
          </a:xfrm>
          <a:prstGeom prst="rect">
            <a:avLst/>
          </a:prstGeom>
          <a:noFill/>
        </p:spPr>
        <p:txBody>
          <a:bodyPr wrap="square" rtlCol="0">
            <a:spAutoFit/>
          </a:bodyPr>
          <a:lstStyle/>
          <a:p>
            <a:pPr algn="ctr"/>
            <a:r>
              <a:rPr lang="en-US" sz="2400" dirty="0">
                <a:latin typeface="Pond Free Me" pitchFamily="2" charset="0"/>
              </a:rPr>
              <a:t>2</a:t>
            </a:r>
            <a:r>
              <a:rPr lang="en-US" sz="2400" dirty="0">
                <a:latin typeface="Century Gothic" panose="020B0502020202020204" pitchFamily="34" charset="0"/>
              </a:rPr>
              <a:t>.</a:t>
            </a:r>
            <a:r>
              <a:rPr lang="en-US" sz="2400" dirty="0">
                <a:latin typeface="Pond Free Me" pitchFamily="2" charset="0"/>
              </a:rPr>
              <a:t>85%</a:t>
            </a:r>
          </a:p>
          <a:p>
            <a:pPr algn="ctr"/>
            <a:r>
              <a:rPr lang="en-US" sz="2400" dirty="0">
                <a:latin typeface="Pond Free Me" pitchFamily="2" charset="0"/>
              </a:rPr>
              <a:t>Earned</a:t>
            </a:r>
          </a:p>
          <a:p>
            <a:pPr algn="ctr"/>
            <a:endParaRPr lang="en-US" sz="1200" dirty="0">
              <a:latin typeface="Pond Free Me" pitchFamily="2" charset="0"/>
            </a:endParaRPr>
          </a:p>
          <a:p>
            <a:pPr algn="ctr"/>
            <a:r>
              <a:rPr lang="en-US" sz="2400" dirty="0">
                <a:latin typeface="Pond Free Me" pitchFamily="2" charset="0"/>
              </a:rPr>
              <a:t>$1,000 deposited will be worth </a:t>
            </a:r>
          </a:p>
          <a:p>
            <a:pPr algn="ctr"/>
            <a:r>
              <a:rPr lang="en-US" sz="2400" dirty="0">
                <a:latin typeface="KG Red Hands" panose="02000505000000020004" pitchFamily="2" charset="0"/>
              </a:rPr>
              <a:t>$1,028.50       </a:t>
            </a:r>
            <a:r>
              <a:rPr lang="en-US" sz="2400" dirty="0">
                <a:latin typeface="Pond Free Me" pitchFamily="2" charset="0"/>
              </a:rPr>
              <a:t>in one year*.</a:t>
            </a:r>
          </a:p>
        </p:txBody>
      </p:sp>
      <p:grpSp>
        <p:nvGrpSpPr>
          <p:cNvPr id="36" name="Group 35">
            <a:extLst>
              <a:ext uri="{FF2B5EF4-FFF2-40B4-BE49-F238E27FC236}">
                <a16:creationId xmlns:a16="http://schemas.microsoft.com/office/drawing/2014/main" id="{63A7688A-FEB6-47DF-BEAD-A0A0B6CD2F9D}"/>
              </a:ext>
            </a:extLst>
          </p:cNvPr>
          <p:cNvGrpSpPr/>
          <p:nvPr/>
        </p:nvGrpSpPr>
        <p:grpSpPr>
          <a:xfrm>
            <a:off x="6513641" y="2608810"/>
            <a:ext cx="1960369" cy="676844"/>
            <a:chOff x="594292" y="2804867"/>
            <a:chExt cx="1960369" cy="676844"/>
          </a:xfrm>
        </p:grpSpPr>
        <p:sp>
          <p:nvSpPr>
            <p:cNvPr id="37" name="TextBox 36">
              <a:extLst>
                <a:ext uri="{FF2B5EF4-FFF2-40B4-BE49-F238E27FC236}">
                  <a16:creationId xmlns:a16="http://schemas.microsoft.com/office/drawing/2014/main" id="{4E567CF0-104F-4B9E-9BF6-F3740EE96C7A}"/>
                </a:ext>
              </a:extLst>
            </p:cNvPr>
            <p:cNvSpPr txBox="1"/>
            <p:nvPr/>
          </p:nvSpPr>
          <p:spPr>
            <a:xfrm>
              <a:off x="965113" y="2804867"/>
              <a:ext cx="1589548" cy="646331"/>
            </a:xfrm>
            <a:prstGeom prst="rect">
              <a:avLst/>
            </a:prstGeom>
            <a:noFill/>
          </p:spPr>
          <p:txBody>
            <a:bodyPr wrap="square" rtlCol="0">
              <a:spAutoFit/>
            </a:bodyPr>
            <a:lstStyle/>
            <a:p>
              <a:pPr algn="ctr"/>
              <a:r>
                <a:rPr lang="en-US" dirty="0">
                  <a:latin typeface="KG Red Hands" panose="02000505000000020004" pitchFamily="2" charset="0"/>
                </a:rPr>
                <a:t>10 year</a:t>
              </a:r>
            </a:p>
            <a:p>
              <a:pPr algn="ctr"/>
              <a:r>
                <a:rPr lang="en-US" dirty="0">
                  <a:latin typeface="KG Red Hands" panose="02000505000000020004" pitchFamily="2" charset="0"/>
                </a:rPr>
                <a:t>CD</a:t>
              </a:r>
            </a:p>
          </p:txBody>
        </p:sp>
        <p:pic>
          <p:nvPicPr>
            <p:cNvPr id="38" name="Graphic 37" descr="Hourglass">
              <a:extLst>
                <a:ext uri="{FF2B5EF4-FFF2-40B4-BE49-F238E27FC236}">
                  <a16:creationId xmlns:a16="http://schemas.microsoft.com/office/drawing/2014/main" id="{5E672614-A194-470A-9D2F-B9DC2859A8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292" y="2835379"/>
              <a:ext cx="646332" cy="646332"/>
            </a:xfrm>
            <a:prstGeom prst="rect">
              <a:avLst/>
            </a:prstGeom>
          </p:spPr>
        </p:pic>
      </p:grpSp>
      <p:sp>
        <p:nvSpPr>
          <p:cNvPr id="39" name="TextBox 38">
            <a:extLst>
              <a:ext uri="{FF2B5EF4-FFF2-40B4-BE49-F238E27FC236}">
                <a16:creationId xmlns:a16="http://schemas.microsoft.com/office/drawing/2014/main" id="{2045436C-02B8-4521-8C4F-4D57B17725EB}"/>
              </a:ext>
            </a:extLst>
          </p:cNvPr>
          <p:cNvSpPr txBox="1"/>
          <p:nvPr/>
        </p:nvSpPr>
        <p:spPr>
          <a:xfrm>
            <a:off x="6377084" y="3312533"/>
            <a:ext cx="2433924" cy="2492990"/>
          </a:xfrm>
          <a:prstGeom prst="rect">
            <a:avLst/>
          </a:prstGeom>
          <a:noFill/>
        </p:spPr>
        <p:txBody>
          <a:bodyPr wrap="square" rtlCol="0">
            <a:spAutoFit/>
          </a:bodyPr>
          <a:lstStyle/>
          <a:p>
            <a:pPr algn="ctr"/>
            <a:r>
              <a:rPr lang="en-US" sz="2400" dirty="0">
                <a:latin typeface="Pond Free Me" pitchFamily="2" charset="0"/>
              </a:rPr>
              <a:t>3</a:t>
            </a:r>
            <a:r>
              <a:rPr lang="en-US" sz="2400" dirty="0">
                <a:latin typeface="Century Gothic" panose="020B0502020202020204" pitchFamily="34" charset="0"/>
              </a:rPr>
              <a:t>.</a:t>
            </a:r>
            <a:r>
              <a:rPr lang="en-US" sz="1200" dirty="0">
                <a:latin typeface="Century Gothic" panose="020B0502020202020204" pitchFamily="34" charset="0"/>
              </a:rPr>
              <a:t> </a:t>
            </a:r>
            <a:r>
              <a:rPr lang="en-US" sz="2400" dirty="0">
                <a:latin typeface="Pond Free Me" pitchFamily="2" charset="0"/>
              </a:rPr>
              <a:t>1</a:t>
            </a:r>
            <a:r>
              <a:rPr lang="en-US" sz="1200" dirty="0">
                <a:latin typeface="Pond Free Me" pitchFamily="2" charset="0"/>
              </a:rPr>
              <a:t> </a:t>
            </a:r>
            <a:r>
              <a:rPr lang="en-US" sz="2400" dirty="0">
                <a:latin typeface="Pond Free Me" pitchFamily="2" charset="0"/>
              </a:rPr>
              <a:t>%</a:t>
            </a:r>
          </a:p>
          <a:p>
            <a:pPr algn="ctr"/>
            <a:r>
              <a:rPr lang="en-US" sz="2400" dirty="0">
                <a:latin typeface="Pond Free Me" pitchFamily="2" charset="0"/>
              </a:rPr>
              <a:t>Earned</a:t>
            </a:r>
          </a:p>
          <a:p>
            <a:pPr algn="ctr"/>
            <a:endParaRPr lang="en-US" sz="1200" dirty="0">
              <a:latin typeface="Pond Free Me" pitchFamily="2" charset="0"/>
            </a:endParaRPr>
          </a:p>
          <a:p>
            <a:pPr algn="ctr"/>
            <a:r>
              <a:rPr lang="en-US" sz="2400" dirty="0">
                <a:latin typeface="Pond Free Me" pitchFamily="2" charset="0"/>
              </a:rPr>
              <a:t>$1,000 deposited will be worth </a:t>
            </a:r>
          </a:p>
          <a:p>
            <a:pPr algn="ctr"/>
            <a:r>
              <a:rPr lang="en-US" sz="2400" dirty="0">
                <a:latin typeface="KG Red Hands" panose="02000505000000020004" pitchFamily="2" charset="0"/>
              </a:rPr>
              <a:t>$1,031.00       </a:t>
            </a:r>
            <a:r>
              <a:rPr lang="en-US" sz="2400" dirty="0">
                <a:latin typeface="Pond Free Me" pitchFamily="2" charset="0"/>
              </a:rPr>
              <a:t>in one year*.</a:t>
            </a:r>
          </a:p>
        </p:txBody>
      </p:sp>
      <p:sp>
        <p:nvSpPr>
          <p:cNvPr id="10" name="TextBox 9">
            <a:extLst>
              <a:ext uri="{FF2B5EF4-FFF2-40B4-BE49-F238E27FC236}">
                <a16:creationId xmlns:a16="http://schemas.microsoft.com/office/drawing/2014/main" id="{A5650F1D-DC18-41E2-8F78-5DD1EF6A8CF5}"/>
              </a:ext>
            </a:extLst>
          </p:cNvPr>
          <p:cNvSpPr txBox="1"/>
          <p:nvPr/>
        </p:nvSpPr>
        <p:spPr>
          <a:xfrm>
            <a:off x="129128" y="6148973"/>
            <a:ext cx="6929186" cy="646331"/>
          </a:xfrm>
          <a:prstGeom prst="rect">
            <a:avLst/>
          </a:prstGeom>
          <a:noFill/>
        </p:spPr>
        <p:txBody>
          <a:bodyPr wrap="square" rtlCol="0">
            <a:spAutoFit/>
          </a:bodyPr>
          <a:lstStyle/>
          <a:p>
            <a:r>
              <a:rPr lang="en-US" dirty="0"/>
              <a:t>*This is what your money will be worth after one year, even though you can’t withdraw the money until the 5 or 10 year period is over.</a:t>
            </a:r>
          </a:p>
        </p:txBody>
      </p:sp>
    </p:spTree>
    <p:extLst>
      <p:ext uri="{BB962C8B-B14F-4D97-AF65-F5344CB8AC3E}">
        <p14:creationId xmlns:p14="http://schemas.microsoft.com/office/powerpoint/2010/main" val="370021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3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F1AD85-0562-42FA-81D0-E43D89652AA8}"/>
              </a:ext>
            </a:extLst>
          </p:cNvPr>
          <p:cNvPicPr>
            <a:picLocks noChangeAspect="1"/>
          </p:cNvPicPr>
          <p:nvPr/>
        </p:nvPicPr>
        <p:blipFill>
          <a:blip r:embed="rId2"/>
          <a:stretch>
            <a:fillRect/>
          </a:stretch>
        </p:blipFill>
        <p:spPr>
          <a:xfrm>
            <a:off x="78858" y="75909"/>
            <a:ext cx="8986283" cy="6706181"/>
          </a:xfrm>
          <a:prstGeom prst="rect">
            <a:avLst/>
          </a:prstGeom>
        </p:spPr>
      </p:pic>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4" y="246744"/>
            <a:ext cx="8321040" cy="643697"/>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133739" y="246744"/>
            <a:ext cx="8169209" cy="646331"/>
          </a:xfrm>
          <a:prstGeom prst="rect">
            <a:avLst/>
          </a:prstGeom>
          <a:noFill/>
        </p:spPr>
        <p:txBody>
          <a:bodyPr wrap="square" rtlCol="0">
            <a:spAutoFit/>
          </a:bodyPr>
          <a:lstStyle/>
          <a:p>
            <a:pPr algn="ctr"/>
            <a:r>
              <a:rPr lang="en-US" sz="3600" dirty="0">
                <a:latin typeface="Pond Free Me" pitchFamily="2" charset="0"/>
              </a:rPr>
              <a:t>Savings Account vs. Certificate of Deposit</a:t>
            </a:r>
          </a:p>
        </p:txBody>
      </p:sp>
      <p:sp>
        <p:nvSpPr>
          <p:cNvPr id="40" name="TextBox 39">
            <a:extLst>
              <a:ext uri="{FF2B5EF4-FFF2-40B4-BE49-F238E27FC236}">
                <a16:creationId xmlns:a16="http://schemas.microsoft.com/office/drawing/2014/main" id="{E271F4E8-C5C7-418E-BF84-26B47895767D}"/>
              </a:ext>
            </a:extLst>
          </p:cNvPr>
          <p:cNvSpPr txBox="1"/>
          <p:nvPr/>
        </p:nvSpPr>
        <p:spPr>
          <a:xfrm>
            <a:off x="320981" y="1062151"/>
            <a:ext cx="5256445" cy="2400657"/>
          </a:xfrm>
          <a:prstGeom prst="rect">
            <a:avLst/>
          </a:prstGeom>
          <a:noFill/>
        </p:spPr>
        <p:txBody>
          <a:bodyPr wrap="square" rtlCol="0">
            <a:spAutoFit/>
          </a:bodyPr>
          <a:lstStyle/>
          <a:p>
            <a:r>
              <a:rPr lang="en-US" sz="3000" dirty="0">
                <a:latin typeface="Pond Free Me" pitchFamily="2" charset="0"/>
              </a:rPr>
              <a:t>Think about the basic purpose of banks.  Banks accept deposits (and keep them safe), pool that money and then loan it out to others.</a:t>
            </a:r>
          </a:p>
        </p:txBody>
      </p:sp>
      <p:sp>
        <p:nvSpPr>
          <p:cNvPr id="24" name="TextBox 23">
            <a:extLst>
              <a:ext uri="{FF2B5EF4-FFF2-40B4-BE49-F238E27FC236}">
                <a16:creationId xmlns:a16="http://schemas.microsoft.com/office/drawing/2014/main" id="{F393E407-8897-4555-82D0-2D58667EA3C5}"/>
              </a:ext>
            </a:extLst>
          </p:cNvPr>
          <p:cNvSpPr txBox="1"/>
          <p:nvPr/>
        </p:nvSpPr>
        <p:spPr>
          <a:xfrm>
            <a:off x="320981" y="3550438"/>
            <a:ext cx="8490078" cy="1015663"/>
          </a:xfrm>
          <a:prstGeom prst="rect">
            <a:avLst/>
          </a:prstGeom>
          <a:noFill/>
        </p:spPr>
        <p:txBody>
          <a:bodyPr wrap="square" rtlCol="0">
            <a:spAutoFit/>
          </a:bodyPr>
          <a:lstStyle/>
          <a:p>
            <a:r>
              <a:rPr lang="en-US" sz="3000" dirty="0">
                <a:latin typeface="Pond Free Me" pitchFamily="2" charset="0"/>
              </a:rPr>
              <a:t>Why would a bank offer a higher interest rate on a CD than a savings account? </a:t>
            </a:r>
          </a:p>
        </p:txBody>
      </p:sp>
      <p:sp>
        <p:nvSpPr>
          <p:cNvPr id="28" name="TextBox 27">
            <a:extLst>
              <a:ext uri="{FF2B5EF4-FFF2-40B4-BE49-F238E27FC236}">
                <a16:creationId xmlns:a16="http://schemas.microsoft.com/office/drawing/2014/main" id="{8DF431EE-E7F3-4310-8880-531236CD1C43}"/>
              </a:ext>
            </a:extLst>
          </p:cNvPr>
          <p:cNvSpPr txBox="1"/>
          <p:nvPr/>
        </p:nvSpPr>
        <p:spPr>
          <a:xfrm>
            <a:off x="320981" y="4642143"/>
            <a:ext cx="8490078" cy="1938992"/>
          </a:xfrm>
          <a:prstGeom prst="rect">
            <a:avLst/>
          </a:prstGeom>
          <a:noFill/>
        </p:spPr>
        <p:txBody>
          <a:bodyPr wrap="square" rtlCol="0">
            <a:spAutoFit/>
          </a:bodyPr>
          <a:lstStyle/>
          <a:p>
            <a:r>
              <a:rPr lang="en-US" sz="3000" dirty="0">
                <a:latin typeface="Pond Free Me" pitchFamily="2" charset="0"/>
              </a:rPr>
              <a:t>Banks use higher interest rates as an incentive. This way deposits are more likely to remain for an extended period of time, giving banks the opportunity to make loans to others.</a:t>
            </a:r>
          </a:p>
        </p:txBody>
      </p:sp>
    </p:spTree>
    <p:extLst>
      <p:ext uri="{BB962C8B-B14F-4D97-AF65-F5344CB8AC3E}">
        <p14:creationId xmlns:p14="http://schemas.microsoft.com/office/powerpoint/2010/main" val="88741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806</TotalTime>
  <Words>2029</Words>
  <Application>Microsoft Office PowerPoint</Application>
  <PresentationFormat>On-screen Show (4:3)</PresentationFormat>
  <Paragraphs>236</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Century Gothic</vt:lpstr>
      <vt:lpstr>KG Red Hands</vt:lpstr>
      <vt:lpstr>Pond Free 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Johnson</dc:creator>
  <cp:lastModifiedBy>Ashlee DeDuijtsche</cp:lastModifiedBy>
  <cp:revision>27</cp:revision>
  <dcterms:created xsi:type="dcterms:W3CDTF">2019-04-09T16:46:45Z</dcterms:created>
  <dcterms:modified xsi:type="dcterms:W3CDTF">2024-05-20T12:35:47Z</dcterms:modified>
</cp:coreProperties>
</file>