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414" r:id="rId3"/>
    <p:sldId id="386" r:id="rId4"/>
    <p:sldId id="408" r:id="rId5"/>
    <p:sldId id="415" r:id="rId6"/>
    <p:sldId id="409" r:id="rId7"/>
    <p:sldId id="410" r:id="rId8"/>
    <p:sldId id="411" r:id="rId9"/>
    <p:sldId id="412" r:id="rId10"/>
    <p:sldId id="422" r:id="rId11"/>
    <p:sldId id="416" r:id="rId12"/>
    <p:sldId id="413" r:id="rId13"/>
    <p:sldId id="417" r:id="rId14"/>
    <p:sldId id="418" r:id="rId15"/>
    <p:sldId id="419" r:id="rId16"/>
    <p:sldId id="420" r:id="rId17"/>
    <p:sldId id="421"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FE3"/>
    <a:srgbClr val="64C9D0"/>
    <a:srgbClr val="39B54A"/>
    <a:srgbClr val="FFCCFF"/>
    <a:srgbClr val="CCFF33"/>
    <a:srgbClr val="FF7C80"/>
    <a:srgbClr val="66C6B8"/>
    <a:srgbClr val="CC99FF"/>
    <a:srgbClr val="66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AE5EC4-E8CA-4DEC-9E2E-C3A92B3D6642}" v="4239" dt="2019-04-20T18:26:17.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6" autoAdjust="0"/>
    <p:restoredTop sz="94660"/>
  </p:normalViewPr>
  <p:slideViewPr>
    <p:cSldViewPr snapToGrid="0">
      <p:cViewPr varScale="1">
        <p:scale>
          <a:sx n="106" d="100"/>
          <a:sy n="106" d="100"/>
        </p:scale>
        <p:origin x="120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67793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83967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91581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186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4785F5-488F-44EA-BABD-989EC6D17A29}" type="datetimeFigureOut">
              <a:rPr lang="en-US" smtClean="0"/>
              <a:t>5/20/2024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34242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413765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4785F5-488F-44EA-BABD-989EC6D17A29}" type="datetimeFigureOut">
              <a:rPr lang="en-US" smtClean="0"/>
              <a:t>5/20/2024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60724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4785F5-488F-44EA-BABD-989EC6D17A29}" type="datetimeFigureOut">
              <a:rPr lang="en-US" smtClean="0"/>
              <a:t>5/20/2024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134116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785F5-488F-44EA-BABD-989EC6D17A29}" type="datetimeFigureOut">
              <a:rPr lang="en-US" smtClean="0"/>
              <a:t>5/20/2024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519330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12074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4785F5-488F-44EA-BABD-989EC6D17A29}" type="datetimeFigureOut">
              <a:rPr lang="en-US" smtClean="0"/>
              <a:t>5/20/2024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82673-44C5-41A8-90DC-B0AEF9551FEE}" type="slidenum">
              <a:rPr lang="en-US" smtClean="0"/>
              <a:t>‹#›</a:t>
            </a:fld>
            <a:endParaRPr lang="en-US"/>
          </a:p>
        </p:txBody>
      </p:sp>
    </p:spTree>
    <p:extLst>
      <p:ext uri="{BB962C8B-B14F-4D97-AF65-F5344CB8AC3E}">
        <p14:creationId xmlns:p14="http://schemas.microsoft.com/office/powerpoint/2010/main" val="2959043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785F5-488F-44EA-BABD-989EC6D17A29}" type="datetimeFigureOut">
              <a:rPr lang="en-US" smtClean="0"/>
              <a:t>5/20/2024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82673-44C5-41A8-90DC-B0AEF9551FEE}" type="slidenum">
              <a:rPr lang="en-US" smtClean="0"/>
              <a:t>‹#›</a:t>
            </a:fld>
            <a:endParaRPr lang="en-US"/>
          </a:p>
        </p:txBody>
      </p:sp>
    </p:spTree>
    <p:extLst>
      <p:ext uri="{BB962C8B-B14F-4D97-AF65-F5344CB8AC3E}">
        <p14:creationId xmlns:p14="http://schemas.microsoft.com/office/powerpoint/2010/main" val="749125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habitat.org/stories/habitat-family-finds-freedom-drea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hyperlink" Target="https://www.redcross.org/about-us/our-work/disaster-relief/hurricane-relief/hurricane-harvey-relief-information.html"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hyperlink" Target="https://donate.worldvision.org/give/goat-2chicken"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6099466"/>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263557" y="152694"/>
            <a:ext cx="4484914" cy="830997"/>
          </a:xfrm>
          <a:prstGeom prst="rect">
            <a:avLst/>
          </a:prstGeom>
          <a:noFill/>
        </p:spPr>
        <p:txBody>
          <a:bodyPr wrap="square" rtlCol="0">
            <a:spAutoFit/>
          </a:bodyPr>
          <a:lstStyle/>
          <a:p>
            <a:r>
              <a:rPr lang="en-US" sz="4800" dirty="0">
                <a:latin typeface="Pond Free Me" pitchFamily="2" charset="0"/>
              </a:rPr>
              <a:t>What I Will Learn</a:t>
            </a:r>
          </a:p>
        </p:txBody>
      </p:sp>
      <p:sp>
        <p:nvSpPr>
          <p:cNvPr id="39" name="TextBox 38">
            <a:extLst>
              <a:ext uri="{FF2B5EF4-FFF2-40B4-BE49-F238E27FC236}">
                <a16:creationId xmlns:a16="http://schemas.microsoft.com/office/drawing/2014/main" id="{62645A12-EDBF-42CB-AD12-ED067AC2E4C7}"/>
              </a:ext>
            </a:extLst>
          </p:cNvPr>
          <p:cNvSpPr txBox="1"/>
          <p:nvPr/>
        </p:nvSpPr>
        <p:spPr>
          <a:xfrm>
            <a:off x="2967265" y="1564536"/>
            <a:ext cx="2771308" cy="461665"/>
          </a:xfrm>
          <a:prstGeom prst="rect">
            <a:avLst/>
          </a:prstGeom>
          <a:noFill/>
        </p:spPr>
        <p:txBody>
          <a:bodyPr wrap="square" rtlCol="0">
            <a:spAutoFit/>
          </a:bodyPr>
          <a:lstStyle/>
          <a:p>
            <a:pPr algn="ctr"/>
            <a:r>
              <a:rPr lang="en-US" sz="2400" dirty="0">
                <a:latin typeface="KG Red Hands" panose="02000505000000020004" pitchFamily="2" charset="0"/>
              </a:rPr>
              <a:t>TEKS 4.10D  </a:t>
            </a:r>
          </a:p>
        </p:txBody>
      </p:sp>
      <p:sp>
        <p:nvSpPr>
          <p:cNvPr id="40" name="TextBox 39">
            <a:extLst>
              <a:ext uri="{FF2B5EF4-FFF2-40B4-BE49-F238E27FC236}">
                <a16:creationId xmlns:a16="http://schemas.microsoft.com/office/drawing/2014/main" id="{E271F4E8-C5C7-418E-BF84-26B47895767D}"/>
              </a:ext>
            </a:extLst>
          </p:cNvPr>
          <p:cNvSpPr txBox="1"/>
          <p:nvPr/>
        </p:nvSpPr>
        <p:spPr>
          <a:xfrm>
            <a:off x="978010" y="2019631"/>
            <a:ext cx="7259541" cy="1378471"/>
          </a:xfrm>
          <a:prstGeom prst="rect">
            <a:avLst/>
          </a:prstGeom>
          <a:noFill/>
        </p:spPr>
        <p:txBody>
          <a:bodyPr wrap="square" rtlCol="0">
            <a:spAutoFit/>
          </a:bodyPr>
          <a:lstStyle/>
          <a:p>
            <a:r>
              <a:rPr lang="en-US" sz="2800" dirty="0">
                <a:latin typeface="Pond Free Me" pitchFamily="2" charset="0"/>
              </a:rPr>
              <a:t>I will describe how to allocate weekly allowance among spending, saving, including for college, and sharing.</a:t>
            </a:r>
          </a:p>
        </p:txBody>
      </p:sp>
      <p:pic>
        <p:nvPicPr>
          <p:cNvPr id="5" name="Picture 4">
            <a:extLst>
              <a:ext uri="{FF2B5EF4-FFF2-40B4-BE49-F238E27FC236}">
                <a16:creationId xmlns:a16="http://schemas.microsoft.com/office/drawing/2014/main" id="{56A1AECA-F963-4E04-8D16-DF3EE99C9962}"/>
              </a:ext>
            </a:extLst>
          </p:cNvPr>
          <p:cNvPicPr>
            <a:picLocks noChangeAspect="1"/>
          </p:cNvPicPr>
          <p:nvPr/>
        </p:nvPicPr>
        <p:blipFill rotWithShape="1">
          <a:blip r:embed="rId3">
            <a:extLst>
              <a:ext uri="{28A0092B-C50C-407E-A947-70E740481C1C}">
                <a14:useLocalDpi xmlns:a14="http://schemas.microsoft.com/office/drawing/2010/main" val="0"/>
              </a:ext>
            </a:extLst>
          </a:blip>
          <a:srcRect l="2807" t="50000" r="71052" b="3598"/>
          <a:stretch/>
        </p:blipFill>
        <p:spPr>
          <a:xfrm>
            <a:off x="3476465" y="3750233"/>
            <a:ext cx="1752909" cy="2677656"/>
          </a:xfrm>
          <a:prstGeom prst="rect">
            <a:avLst/>
          </a:prstGeom>
        </p:spPr>
      </p:pic>
      <p:pic>
        <p:nvPicPr>
          <p:cNvPr id="14" name="Picture 13">
            <a:extLst>
              <a:ext uri="{FF2B5EF4-FFF2-40B4-BE49-F238E27FC236}">
                <a16:creationId xmlns:a16="http://schemas.microsoft.com/office/drawing/2014/main" id="{9BD1CFAB-555F-4421-808C-3674D6D5059B}"/>
              </a:ext>
            </a:extLst>
          </p:cNvPr>
          <p:cNvPicPr>
            <a:picLocks noChangeAspect="1"/>
          </p:cNvPicPr>
          <p:nvPr/>
        </p:nvPicPr>
        <p:blipFill rotWithShape="1">
          <a:blip r:embed="rId3">
            <a:extLst>
              <a:ext uri="{28A0092B-C50C-407E-A947-70E740481C1C}">
                <a14:useLocalDpi xmlns:a14="http://schemas.microsoft.com/office/drawing/2010/main" val="0"/>
              </a:ext>
            </a:extLst>
          </a:blip>
          <a:srcRect l="72725" t="50000" r="80" b="609"/>
          <a:stretch/>
        </p:blipFill>
        <p:spPr>
          <a:xfrm>
            <a:off x="1484859" y="3569985"/>
            <a:ext cx="1939312" cy="3030957"/>
          </a:xfrm>
          <a:prstGeom prst="rect">
            <a:avLst/>
          </a:prstGeom>
        </p:spPr>
      </p:pic>
      <p:pic>
        <p:nvPicPr>
          <p:cNvPr id="12" name="Picture 11">
            <a:extLst>
              <a:ext uri="{FF2B5EF4-FFF2-40B4-BE49-F238E27FC236}">
                <a16:creationId xmlns:a16="http://schemas.microsoft.com/office/drawing/2014/main" id="{A078B5CD-A392-4D70-99EF-2EAABDE0E0AC}"/>
              </a:ext>
            </a:extLst>
          </p:cNvPr>
          <p:cNvPicPr>
            <a:picLocks noChangeAspect="1"/>
          </p:cNvPicPr>
          <p:nvPr/>
        </p:nvPicPr>
        <p:blipFill rotWithShape="1">
          <a:blip r:embed="rId3">
            <a:extLst>
              <a:ext uri="{28A0092B-C50C-407E-A947-70E740481C1C}">
                <a14:useLocalDpi xmlns:a14="http://schemas.microsoft.com/office/drawing/2010/main" val="0"/>
              </a:ext>
            </a:extLst>
          </a:blip>
          <a:srcRect l="27167" t="50431" r="46692" b="3167"/>
          <a:stretch/>
        </p:blipFill>
        <p:spPr>
          <a:xfrm>
            <a:off x="5518409" y="3804262"/>
            <a:ext cx="1752909" cy="2677656"/>
          </a:xfrm>
          <a:prstGeom prst="rect">
            <a:avLst/>
          </a:prstGeom>
        </p:spPr>
      </p:pic>
      <p:sp>
        <p:nvSpPr>
          <p:cNvPr id="19" name="Rectangle 18">
            <a:extLst>
              <a:ext uri="{FF2B5EF4-FFF2-40B4-BE49-F238E27FC236}">
                <a16:creationId xmlns:a16="http://schemas.microsoft.com/office/drawing/2014/main" id="{0FDF9C65-5C3C-4974-8799-6A6FA8592C40}"/>
              </a:ext>
            </a:extLst>
          </p:cNvPr>
          <p:cNvSpPr/>
          <p:nvPr/>
        </p:nvSpPr>
        <p:spPr>
          <a:xfrm>
            <a:off x="3859769" y="5084224"/>
            <a:ext cx="91440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0E4AEC3-E6BA-435C-AA96-B58C9F551542}"/>
              </a:ext>
            </a:extLst>
          </p:cNvPr>
          <p:cNvSpPr txBox="1"/>
          <p:nvPr/>
        </p:nvSpPr>
        <p:spPr>
          <a:xfrm>
            <a:off x="3581473" y="5017238"/>
            <a:ext cx="1470991" cy="369332"/>
          </a:xfrm>
          <a:prstGeom prst="rect">
            <a:avLst/>
          </a:prstGeom>
          <a:noFill/>
        </p:spPr>
        <p:txBody>
          <a:bodyPr wrap="square" rtlCol="0">
            <a:spAutoFit/>
          </a:bodyPr>
          <a:lstStyle/>
          <a:p>
            <a:pPr algn="ctr"/>
            <a:r>
              <a:rPr lang="en-US" dirty="0">
                <a:latin typeface="AGShowYourDangWork" panose="02000603000000000000" pitchFamily="2" charset="0"/>
                <a:ea typeface="AGShowYourDangWork" panose="02000603000000000000" pitchFamily="2" charset="0"/>
              </a:rPr>
              <a:t>Sharing</a:t>
            </a:r>
          </a:p>
        </p:txBody>
      </p:sp>
      <p:sp>
        <p:nvSpPr>
          <p:cNvPr id="6" name="Rectangle 5">
            <a:extLst>
              <a:ext uri="{FF2B5EF4-FFF2-40B4-BE49-F238E27FC236}">
                <a16:creationId xmlns:a16="http://schemas.microsoft.com/office/drawing/2014/main" id="{1EE505F3-9B8A-4247-AF34-FE5B8701DF8E}"/>
              </a:ext>
            </a:extLst>
          </p:cNvPr>
          <p:cNvSpPr/>
          <p:nvPr/>
        </p:nvSpPr>
        <p:spPr>
          <a:xfrm>
            <a:off x="2026503" y="5078659"/>
            <a:ext cx="82296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A20607-4E69-441F-B534-7AC043B3F970}"/>
              </a:ext>
            </a:extLst>
          </p:cNvPr>
          <p:cNvSpPr txBox="1"/>
          <p:nvPr/>
        </p:nvSpPr>
        <p:spPr>
          <a:xfrm>
            <a:off x="1988015" y="5017238"/>
            <a:ext cx="892534" cy="369332"/>
          </a:xfrm>
          <a:prstGeom prst="rect">
            <a:avLst/>
          </a:prstGeom>
          <a:noFill/>
        </p:spPr>
        <p:txBody>
          <a:bodyPr wrap="square" rtlCol="0">
            <a:spAutoFit/>
          </a:bodyPr>
          <a:lstStyle/>
          <a:p>
            <a:pPr algn="ctr"/>
            <a:r>
              <a:rPr lang="en-US" dirty="0">
                <a:latin typeface="AGShowYourDangWork" panose="02000603000000000000" pitchFamily="2" charset="0"/>
                <a:ea typeface="AGShowYourDangWork" panose="02000603000000000000" pitchFamily="2" charset="0"/>
              </a:rPr>
              <a:t>Saving</a:t>
            </a:r>
          </a:p>
        </p:txBody>
      </p:sp>
      <p:sp>
        <p:nvSpPr>
          <p:cNvPr id="18" name="Rectangle 17">
            <a:extLst>
              <a:ext uri="{FF2B5EF4-FFF2-40B4-BE49-F238E27FC236}">
                <a16:creationId xmlns:a16="http://schemas.microsoft.com/office/drawing/2014/main" id="{83A7EE63-8CF5-4FBD-94B7-6A629C6BAAB2}"/>
              </a:ext>
            </a:extLst>
          </p:cNvPr>
          <p:cNvSpPr/>
          <p:nvPr/>
        </p:nvSpPr>
        <p:spPr>
          <a:xfrm>
            <a:off x="5932753" y="5076134"/>
            <a:ext cx="91440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03B138-8A8B-4A1F-9960-43DC74AE03EE}"/>
              </a:ext>
            </a:extLst>
          </p:cNvPr>
          <p:cNvSpPr txBox="1"/>
          <p:nvPr/>
        </p:nvSpPr>
        <p:spPr>
          <a:xfrm>
            <a:off x="5654457" y="5017238"/>
            <a:ext cx="1470991" cy="369332"/>
          </a:xfrm>
          <a:prstGeom prst="rect">
            <a:avLst/>
          </a:prstGeom>
          <a:noFill/>
        </p:spPr>
        <p:txBody>
          <a:bodyPr wrap="square" rtlCol="0">
            <a:spAutoFit/>
          </a:bodyPr>
          <a:lstStyle/>
          <a:p>
            <a:pPr algn="ctr"/>
            <a:r>
              <a:rPr lang="en-US" dirty="0">
                <a:latin typeface="AGShowYourDangWork" panose="02000603000000000000" pitchFamily="2" charset="0"/>
                <a:ea typeface="AGShowYourDangWork" panose="02000603000000000000" pitchFamily="2" charset="0"/>
              </a:rPr>
              <a:t>Spending</a:t>
            </a:r>
          </a:p>
        </p:txBody>
      </p:sp>
    </p:spTree>
    <p:extLst>
      <p:ext uri="{BB962C8B-B14F-4D97-AF65-F5344CB8AC3E}">
        <p14:creationId xmlns:p14="http://schemas.microsoft.com/office/powerpoint/2010/main" val="73629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800" y="3010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43918" y="137239"/>
            <a:ext cx="4326889" cy="830997"/>
          </a:xfrm>
          <a:prstGeom prst="rect">
            <a:avLst/>
          </a:prstGeom>
          <a:noFill/>
        </p:spPr>
        <p:txBody>
          <a:bodyPr wrap="square" rtlCol="0">
            <a:spAutoFit/>
          </a:bodyPr>
          <a:lstStyle/>
          <a:p>
            <a:pPr algn="ctr"/>
            <a:r>
              <a:rPr lang="en-US" sz="4800" dirty="0">
                <a:latin typeface="Pond Free Me" pitchFamily="2" charset="0"/>
              </a:rPr>
              <a:t>Sharing</a:t>
            </a:r>
          </a:p>
        </p:txBody>
      </p:sp>
      <p:sp>
        <p:nvSpPr>
          <p:cNvPr id="40" name="TextBox 39">
            <a:extLst>
              <a:ext uri="{FF2B5EF4-FFF2-40B4-BE49-F238E27FC236}">
                <a16:creationId xmlns:a16="http://schemas.microsoft.com/office/drawing/2014/main" id="{E271F4E8-C5C7-418E-BF84-26B47895767D}"/>
              </a:ext>
            </a:extLst>
          </p:cNvPr>
          <p:cNvSpPr txBox="1"/>
          <p:nvPr/>
        </p:nvSpPr>
        <p:spPr>
          <a:xfrm>
            <a:off x="407023" y="3792245"/>
            <a:ext cx="8509432" cy="2893100"/>
          </a:xfrm>
          <a:prstGeom prst="rect">
            <a:avLst/>
          </a:prstGeom>
          <a:noFill/>
        </p:spPr>
        <p:txBody>
          <a:bodyPr wrap="square" rtlCol="0">
            <a:spAutoFit/>
          </a:bodyPr>
          <a:lstStyle/>
          <a:p>
            <a:r>
              <a:rPr lang="en-US" sz="2600" dirty="0">
                <a:latin typeface="Pond Free Me" pitchFamily="2" charset="0"/>
              </a:rPr>
              <a:t>Each of these organizations, and thousands of others, operate with money donated by people like you.  Donating to an organization isn’t the only way to give, but these organizations are experts in helping people with specific types of needs. Over many years of hard work they have determined how to maximize the impact of each dollar donated.</a:t>
            </a:r>
          </a:p>
        </p:txBody>
      </p:sp>
      <p:pic>
        <p:nvPicPr>
          <p:cNvPr id="10" name="Picture 9">
            <a:extLst>
              <a:ext uri="{FF2B5EF4-FFF2-40B4-BE49-F238E27FC236}">
                <a16:creationId xmlns:a16="http://schemas.microsoft.com/office/drawing/2014/main" id="{CA9A06DE-294E-4955-B709-9E9BC3EA8264}"/>
              </a:ext>
            </a:extLst>
          </p:cNvPr>
          <p:cNvPicPr>
            <a:picLocks noChangeAspect="1"/>
          </p:cNvPicPr>
          <p:nvPr/>
        </p:nvPicPr>
        <p:blipFill rotWithShape="1">
          <a:blip r:embed="rId3">
            <a:extLst>
              <a:ext uri="{28A0092B-C50C-407E-A947-70E740481C1C}">
                <a14:useLocalDpi xmlns:a14="http://schemas.microsoft.com/office/drawing/2010/main" val="0"/>
              </a:ext>
            </a:extLst>
          </a:blip>
          <a:srcRect t="-1" r="42543" b="-1773"/>
          <a:stretch/>
        </p:blipFill>
        <p:spPr>
          <a:xfrm>
            <a:off x="543801" y="1112372"/>
            <a:ext cx="2188259" cy="2584028"/>
          </a:xfrm>
          <a:prstGeom prst="rect">
            <a:avLst/>
          </a:prstGeom>
        </p:spPr>
      </p:pic>
      <p:pic>
        <p:nvPicPr>
          <p:cNvPr id="11" name="Picture 10">
            <a:extLst>
              <a:ext uri="{FF2B5EF4-FFF2-40B4-BE49-F238E27FC236}">
                <a16:creationId xmlns:a16="http://schemas.microsoft.com/office/drawing/2014/main" id="{8156F133-898E-474A-8596-4574B10C8CAB}"/>
              </a:ext>
            </a:extLst>
          </p:cNvPr>
          <p:cNvPicPr>
            <a:picLocks noChangeAspect="1"/>
          </p:cNvPicPr>
          <p:nvPr/>
        </p:nvPicPr>
        <p:blipFill rotWithShape="1">
          <a:blip r:embed="rId4">
            <a:extLst>
              <a:ext uri="{28A0092B-C50C-407E-A947-70E740481C1C}">
                <a14:useLocalDpi xmlns:a14="http://schemas.microsoft.com/office/drawing/2010/main" val="0"/>
              </a:ext>
            </a:extLst>
          </a:blip>
          <a:srcRect l="9021" r="28351"/>
          <a:stretch/>
        </p:blipFill>
        <p:spPr>
          <a:xfrm>
            <a:off x="2992691" y="1129812"/>
            <a:ext cx="2756458" cy="2527383"/>
          </a:xfrm>
          <a:prstGeom prst="rect">
            <a:avLst/>
          </a:prstGeom>
        </p:spPr>
      </p:pic>
      <p:pic>
        <p:nvPicPr>
          <p:cNvPr id="12" name="Picture 11">
            <a:extLst>
              <a:ext uri="{FF2B5EF4-FFF2-40B4-BE49-F238E27FC236}">
                <a16:creationId xmlns:a16="http://schemas.microsoft.com/office/drawing/2014/main" id="{0F4812F6-48FF-40F4-84E1-ABDE0C6792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9780" y="1129811"/>
            <a:ext cx="2542549" cy="2542549"/>
          </a:xfrm>
          <a:prstGeom prst="rect">
            <a:avLst/>
          </a:prstGeom>
        </p:spPr>
      </p:pic>
    </p:spTree>
    <p:extLst>
      <p:ext uri="{BB962C8B-B14F-4D97-AF65-F5344CB8AC3E}">
        <p14:creationId xmlns:p14="http://schemas.microsoft.com/office/powerpoint/2010/main" val="78159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633905" y="131357"/>
            <a:ext cx="4484914" cy="830997"/>
          </a:xfrm>
          <a:prstGeom prst="rect">
            <a:avLst/>
          </a:prstGeom>
          <a:noFill/>
        </p:spPr>
        <p:txBody>
          <a:bodyPr wrap="square" rtlCol="0">
            <a:spAutoFit/>
          </a:bodyPr>
          <a:lstStyle/>
          <a:p>
            <a:r>
              <a:rPr lang="en-US" sz="4800" dirty="0">
                <a:latin typeface="Pond Free Me" pitchFamily="2" charset="0"/>
              </a:rPr>
              <a:t>Your Money</a:t>
            </a:r>
          </a:p>
        </p:txBody>
      </p:sp>
      <p:sp>
        <p:nvSpPr>
          <p:cNvPr id="6" name="TextBox 5">
            <a:extLst>
              <a:ext uri="{FF2B5EF4-FFF2-40B4-BE49-F238E27FC236}">
                <a16:creationId xmlns:a16="http://schemas.microsoft.com/office/drawing/2014/main" id="{F192CA89-E0B1-4B56-87D1-B9AE02C30131}"/>
              </a:ext>
            </a:extLst>
          </p:cNvPr>
          <p:cNvSpPr txBox="1"/>
          <p:nvPr/>
        </p:nvSpPr>
        <p:spPr>
          <a:xfrm>
            <a:off x="500195" y="5368671"/>
            <a:ext cx="2631366" cy="1015663"/>
          </a:xfrm>
          <a:prstGeom prst="rect">
            <a:avLst/>
          </a:prstGeom>
          <a:noFill/>
        </p:spPr>
        <p:txBody>
          <a:bodyPr wrap="square" rtlCol="0">
            <a:spAutoFit/>
          </a:bodyPr>
          <a:lstStyle/>
          <a:p>
            <a:r>
              <a:rPr lang="en-US" sz="2000" dirty="0">
                <a:latin typeface="Pond Free Me" pitchFamily="2" charset="0"/>
              </a:rPr>
              <a:t>Save money for larger purchases, for college, and to invest.</a:t>
            </a:r>
          </a:p>
        </p:txBody>
      </p:sp>
      <p:sp>
        <p:nvSpPr>
          <p:cNvPr id="20" name="TextBox 19">
            <a:extLst>
              <a:ext uri="{FF2B5EF4-FFF2-40B4-BE49-F238E27FC236}">
                <a16:creationId xmlns:a16="http://schemas.microsoft.com/office/drawing/2014/main" id="{7CE11D8D-F896-4BDB-A962-641C1EC9D8CB}"/>
              </a:ext>
            </a:extLst>
          </p:cNvPr>
          <p:cNvSpPr txBox="1"/>
          <p:nvPr/>
        </p:nvSpPr>
        <p:spPr>
          <a:xfrm>
            <a:off x="3449215" y="5368673"/>
            <a:ext cx="2187049" cy="1015662"/>
          </a:xfrm>
          <a:prstGeom prst="rect">
            <a:avLst/>
          </a:prstGeom>
          <a:noFill/>
        </p:spPr>
        <p:txBody>
          <a:bodyPr wrap="square" rtlCol="0">
            <a:spAutoFit/>
          </a:bodyPr>
          <a:lstStyle/>
          <a:p>
            <a:r>
              <a:rPr lang="en-US" sz="2000" dirty="0">
                <a:latin typeface="Pond Free Me" pitchFamily="2" charset="0"/>
              </a:rPr>
              <a:t>Give money to help others who are in need.</a:t>
            </a:r>
          </a:p>
        </p:txBody>
      </p:sp>
      <p:sp>
        <p:nvSpPr>
          <p:cNvPr id="21" name="TextBox 20">
            <a:extLst>
              <a:ext uri="{FF2B5EF4-FFF2-40B4-BE49-F238E27FC236}">
                <a16:creationId xmlns:a16="http://schemas.microsoft.com/office/drawing/2014/main" id="{29EB3DEC-4432-4A1F-91A5-BF3C0A2F97FC}"/>
              </a:ext>
            </a:extLst>
          </p:cNvPr>
          <p:cNvSpPr txBox="1"/>
          <p:nvPr/>
        </p:nvSpPr>
        <p:spPr>
          <a:xfrm>
            <a:off x="5745022" y="5368670"/>
            <a:ext cx="3207442" cy="1015663"/>
          </a:xfrm>
          <a:prstGeom prst="rect">
            <a:avLst/>
          </a:prstGeom>
          <a:noFill/>
        </p:spPr>
        <p:txBody>
          <a:bodyPr wrap="square" rtlCol="0">
            <a:spAutoFit/>
          </a:bodyPr>
          <a:lstStyle/>
          <a:p>
            <a:r>
              <a:rPr lang="en-US" sz="2000" dirty="0">
                <a:latin typeface="Pond Free Me" pitchFamily="2" charset="0"/>
              </a:rPr>
              <a:t>Spend money on your needs and then your wants as your budget allows.</a:t>
            </a:r>
          </a:p>
        </p:txBody>
      </p:sp>
      <p:pic>
        <p:nvPicPr>
          <p:cNvPr id="22" name="Picture 21">
            <a:extLst>
              <a:ext uri="{FF2B5EF4-FFF2-40B4-BE49-F238E27FC236}">
                <a16:creationId xmlns:a16="http://schemas.microsoft.com/office/drawing/2014/main" id="{A54B1658-DB34-428D-8E1D-3B8F791B9615}"/>
              </a:ext>
            </a:extLst>
          </p:cNvPr>
          <p:cNvPicPr>
            <a:picLocks noChangeAspect="1"/>
          </p:cNvPicPr>
          <p:nvPr/>
        </p:nvPicPr>
        <p:blipFill rotWithShape="1">
          <a:blip r:embed="rId3">
            <a:extLst>
              <a:ext uri="{28A0092B-C50C-407E-A947-70E740481C1C}">
                <a14:useLocalDpi xmlns:a14="http://schemas.microsoft.com/office/drawing/2010/main" val="0"/>
              </a:ext>
            </a:extLst>
          </a:blip>
          <a:srcRect l="2807" t="51449" r="72678" b="3598"/>
          <a:stretch/>
        </p:blipFill>
        <p:spPr>
          <a:xfrm>
            <a:off x="3562876" y="2608028"/>
            <a:ext cx="1497985" cy="2363790"/>
          </a:xfrm>
          <a:prstGeom prst="rect">
            <a:avLst/>
          </a:prstGeom>
        </p:spPr>
      </p:pic>
      <p:pic>
        <p:nvPicPr>
          <p:cNvPr id="23" name="Picture 22">
            <a:extLst>
              <a:ext uri="{FF2B5EF4-FFF2-40B4-BE49-F238E27FC236}">
                <a16:creationId xmlns:a16="http://schemas.microsoft.com/office/drawing/2014/main" id="{FAFAE1FF-FDAE-40F4-B353-02D226EC040F}"/>
              </a:ext>
            </a:extLst>
          </p:cNvPr>
          <p:cNvPicPr>
            <a:picLocks noChangeAspect="1"/>
          </p:cNvPicPr>
          <p:nvPr/>
        </p:nvPicPr>
        <p:blipFill rotWithShape="1">
          <a:blip r:embed="rId3">
            <a:extLst>
              <a:ext uri="{28A0092B-C50C-407E-A947-70E740481C1C}">
                <a14:useLocalDpi xmlns:a14="http://schemas.microsoft.com/office/drawing/2010/main" val="0"/>
              </a:ext>
            </a:extLst>
          </a:blip>
          <a:srcRect l="72725" t="51969" r="465" b="609"/>
          <a:stretch/>
        </p:blipFill>
        <p:spPr>
          <a:xfrm>
            <a:off x="797275" y="2449541"/>
            <a:ext cx="1742166" cy="2651907"/>
          </a:xfrm>
          <a:prstGeom prst="rect">
            <a:avLst/>
          </a:prstGeom>
        </p:spPr>
      </p:pic>
      <p:pic>
        <p:nvPicPr>
          <p:cNvPr id="26" name="Picture 25">
            <a:extLst>
              <a:ext uri="{FF2B5EF4-FFF2-40B4-BE49-F238E27FC236}">
                <a16:creationId xmlns:a16="http://schemas.microsoft.com/office/drawing/2014/main" id="{6337D27F-4C08-41CB-8F85-718982E0201D}"/>
              </a:ext>
            </a:extLst>
          </p:cNvPr>
          <p:cNvPicPr>
            <a:picLocks noChangeAspect="1"/>
          </p:cNvPicPr>
          <p:nvPr/>
        </p:nvPicPr>
        <p:blipFill rotWithShape="1">
          <a:blip r:embed="rId3">
            <a:extLst>
              <a:ext uri="{28A0092B-C50C-407E-A947-70E740481C1C}">
                <a14:useLocalDpi xmlns:a14="http://schemas.microsoft.com/office/drawing/2010/main" val="0"/>
              </a:ext>
            </a:extLst>
          </a:blip>
          <a:srcRect l="27167" t="54393" r="46692" b="3166"/>
          <a:stretch/>
        </p:blipFill>
        <p:spPr>
          <a:xfrm>
            <a:off x="6278641" y="2763784"/>
            <a:ext cx="1597344" cy="2231706"/>
          </a:xfrm>
          <a:prstGeom prst="rect">
            <a:avLst/>
          </a:prstGeom>
        </p:spPr>
      </p:pic>
      <p:sp>
        <p:nvSpPr>
          <p:cNvPr id="15" name="TextBox 14">
            <a:extLst>
              <a:ext uri="{FF2B5EF4-FFF2-40B4-BE49-F238E27FC236}">
                <a16:creationId xmlns:a16="http://schemas.microsoft.com/office/drawing/2014/main" id="{7DF2CC82-5856-44F6-9268-6685A69BF640}"/>
              </a:ext>
            </a:extLst>
          </p:cNvPr>
          <p:cNvSpPr txBox="1"/>
          <p:nvPr/>
        </p:nvSpPr>
        <p:spPr>
          <a:xfrm>
            <a:off x="159532" y="4821914"/>
            <a:ext cx="2972029" cy="461665"/>
          </a:xfrm>
          <a:prstGeom prst="rect">
            <a:avLst/>
          </a:prstGeom>
          <a:noFill/>
        </p:spPr>
        <p:txBody>
          <a:bodyPr wrap="square" rtlCol="0">
            <a:spAutoFit/>
          </a:bodyPr>
          <a:lstStyle/>
          <a:p>
            <a:pPr algn="ctr"/>
            <a:r>
              <a:rPr lang="en-US" sz="2400" dirty="0">
                <a:latin typeface="KG Red Hands" panose="02000505000000020004" pitchFamily="2" charset="0"/>
              </a:rPr>
              <a:t>Saving</a:t>
            </a:r>
          </a:p>
        </p:txBody>
      </p:sp>
      <p:sp>
        <p:nvSpPr>
          <p:cNvPr id="18" name="TextBox 17">
            <a:extLst>
              <a:ext uri="{FF2B5EF4-FFF2-40B4-BE49-F238E27FC236}">
                <a16:creationId xmlns:a16="http://schemas.microsoft.com/office/drawing/2014/main" id="{C559E8C7-4288-40C7-99BD-AE3EFBEA8FA7}"/>
              </a:ext>
            </a:extLst>
          </p:cNvPr>
          <p:cNvSpPr txBox="1"/>
          <p:nvPr/>
        </p:nvSpPr>
        <p:spPr>
          <a:xfrm>
            <a:off x="3034878" y="4821914"/>
            <a:ext cx="2557408" cy="461665"/>
          </a:xfrm>
          <a:prstGeom prst="rect">
            <a:avLst/>
          </a:prstGeom>
          <a:noFill/>
        </p:spPr>
        <p:txBody>
          <a:bodyPr wrap="square" rtlCol="0">
            <a:spAutoFit/>
          </a:bodyPr>
          <a:lstStyle/>
          <a:p>
            <a:pPr algn="ctr"/>
            <a:r>
              <a:rPr lang="en-US" sz="2400" dirty="0">
                <a:latin typeface="KG Red Hands" panose="02000505000000020004" pitchFamily="2" charset="0"/>
              </a:rPr>
              <a:t>Sharing</a:t>
            </a:r>
          </a:p>
        </p:txBody>
      </p:sp>
      <p:sp>
        <p:nvSpPr>
          <p:cNvPr id="24" name="TextBox 23">
            <a:extLst>
              <a:ext uri="{FF2B5EF4-FFF2-40B4-BE49-F238E27FC236}">
                <a16:creationId xmlns:a16="http://schemas.microsoft.com/office/drawing/2014/main" id="{65C3BE3C-1D56-4276-9D16-D276AD28EDF1}"/>
              </a:ext>
            </a:extLst>
          </p:cNvPr>
          <p:cNvSpPr txBox="1"/>
          <p:nvPr/>
        </p:nvSpPr>
        <p:spPr>
          <a:xfrm>
            <a:off x="5963466" y="4821914"/>
            <a:ext cx="2383259" cy="461665"/>
          </a:xfrm>
          <a:prstGeom prst="rect">
            <a:avLst/>
          </a:prstGeom>
          <a:noFill/>
        </p:spPr>
        <p:txBody>
          <a:bodyPr wrap="square" rtlCol="0">
            <a:spAutoFit/>
          </a:bodyPr>
          <a:lstStyle/>
          <a:p>
            <a:pPr algn="ctr"/>
            <a:r>
              <a:rPr lang="en-US" sz="2400" dirty="0">
                <a:latin typeface="KG Red Hands" panose="02000505000000020004" pitchFamily="2" charset="0"/>
              </a:rPr>
              <a:t>Spending</a:t>
            </a:r>
          </a:p>
        </p:txBody>
      </p:sp>
      <p:sp>
        <p:nvSpPr>
          <p:cNvPr id="33" name="TextBox 32">
            <a:extLst>
              <a:ext uri="{FF2B5EF4-FFF2-40B4-BE49-F238E27FC236}">
                <a16:creationId xmlns:a16="http://schemas.microsoft.com/office/drawing/2014/main" id="{0450DDFD-0A42-4263-B76D-24DD99ADF00D}"/>
              </a:ext>
            </a:extLst>
          </p:cNvPr>
          <p:cNvSpPr txBox="1"/>
          <p:nvPr/>
        </p:nvSpPr>
        <p:spPr>
          <a:xfrm>
            <a:off x="500195" y="1074101"/>
            <a:ext cx="7957277" cy="646331"/>
          </a:xfrm>
          <a:prstGeom prst="rect">
            <a:avLst/>
          </a:prstGeom>
          <a:noFill/>
        </p:spPr>
        <p:txBody>
          <a:bodyPr wrap="square" rtlCol="0">
            <a:spAutoFit/>
          </a:bodyPr>
          <a:lstStyle/>
          <a:p>
            <a:r>
              <a:rPr lang="en-US" sz="3600" dirty="0">
                <a:latin typeface="Pond Free Me" pitchFamily="2" charset="0"/>
              </a:rPr>
              <a:t>The third category to consider is…</a:t>
            </a:r>
          </a:p>
        </p:txBody>
      </p:sp>
      <p:sp>
        <p:nvSpPr>
          <p:cNvPr id="17" name="Speech Bubble: Rectangle with Corners Rounded 16">
            <a:extLst>
              <a:ext uri="{FF2B5EF4-FFF2-40B4-BE49-F238E27FC236}">
                <a16:creationId xmlns:a16="http://schemas.microsoft.com/office/drawing/2014/main" id="{C3301F50-D3B5-4B91-AA82-47A20F6A89DD}"/>
              </a:ext>
            </a:extLst>
          </p:cNvPr>
          <p:cNvSpPr/>
          <p:nvPr/>
        </p:nvSpPr>
        <p:spPr>
          <a:xfrm>
            <a:off x="2312894" y="1805523"/>
            <a:ext cx="6400800" cy="749681"/>
          </a:xfrm>
          <a:prstGeom prst="wedgeRoundRectCallout">
            <a:avLst>
              <a:gd name="adj1" fmla="val 22229"/>
              <a:gd name="adj2" fmla="val 72828"/>
              <a:gd name="adj3" fmla="val 16667"/>
            </a:avLst>
          </a:prstGeom>
          <a:solidFill>
            <a:srgbClr val="A5DF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61B47AD-509F-4405-B22F-99AA1F12E3D8}"/>
              </a:ext>
            </a:extLst>
          </p:cNvPr>
          <p:cNvSpPr txBox="1"/>
          <p:nvPr/>
        </p:nvSpPr>
        <p:spPr>
          <a:xfrm>
            <a:off x="2425119" y="1839869"/>
            <a:ext cx="6927855" cy="646331"/>
          </a:xfrm>
          <a:prstGeom prst="rect">
            <a:avLst/>
          </a:prstGeom>
          <a:noFill/>
        </p:spPr>
        <p:txBody>
          <a:bodyPr wrap="square" rtlCol="0">
            <a:spAutoFit/>
          </a:bodyPr>
          <a:lstStyle/>
          <a:p>
            <a:r>
              <a:rPr lang="en-US" sz="3600" dirty="0">
                <a:latin typeface="Pond Free Me" pitchFamily="2" charset="0"/>
              </a:rPr>
              <a:t>Let’s talk about spending wisely!</a:t>
            </a:r>
          </a:p>
        </p:txBody>
      </p:sp>
    </p:spTree>
    <p:extLst>
      <p:ext uri="{BB962C8B-B14F-4D97-AF65-F5344CB8AC3E}">
        <p14:creationId xmlns:p14="http://schemas.microsoft.com/office/powerpoint/2010/main" val="155280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500" fill="hold"/>
                                        <p:tgtEl>
                                          <p:spTgt spid="24"/>
                                        </p:tgtEl>
                                        <p:attrNameLst>
                                          <p:attrName>ppt_x</p:attrName>
                                        </p:attrNameLst>
                                      </p:cBhvr>
                                      <p:tavLst>
                                        <p:tav tm="0">
                                          <p:val>
                                            <p:strVal val="#ppt_x"/>
                                          </p:val>
                                        </p:tav>
                                        <p:tav tm="100000">
                                          <p:val>
                                            <p:strVal val="#ppt_x"/>
                                          </p:val>
                                        </p:tav>
                                      </p:tavLst>
                                    </p:anim>
                                    <p:anim calcmode="lin" valueType="num">
                                      <p:cBhvr additive="base">
                                        <p:cTn id="10" dur="500" fill="hold"/>
                                        <p:tgtEl>
                                          <p:spTgt spid="24"/>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17"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806" y="23438"/>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3257868" cy="713246"/>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345115" y="134564"/>
            <a:ext cx="2811553" cy="830997"/>
          </a:xfrm>
          <a:prstGeom prst="rect">
            <a:avLst/>
          </a:prstGeom>
          <a:noFill/>
        </p:spPr>
        <p:txBody>
          <a:bodyPr wrap="square" rtlCol="0">
            <a:spAutoFit/>
          </a:bodyPr>
          <a:lstStyle/>
          <a:p>
            <a:pPr algn="ctr"/>
            <a:r>
              <a:rPr lang="en-US" sz="4800" dirty="0">
                <a:latin typeface="Pond Free Me" pitchFamily="2" charset="0"/>
              </a:rPr>
              <a:t>Spending</a:t>
            </a:r>
          </a:p>
        </p:txBody>
      </p:sp>
      <p:sp>
        <p:nvSpPr>
          <p:cNvPr id="40" name="TextBox 39">
            <a:extLst>
              <a:ext uri="{FF2B5EF4-FFF2-40B4-BE49-F238E27FC236}">
                <a16:creationId xmlns:a16="http://schemas.microsoft.com/office/drawing/2014/main" id="{E271F4E8-C5C7-418E-BF84-26B47895767D}"/>
              </a:ext>
            </a:extLst>
          </p:cNvPr>
          <p:cNvSpPr txBox="1"/>
          <p:nvPr/>
        </p:nvSpPr>
        <p:spPr>
          <a:xfrm>
            <a:off x="280725" y="1081615"/>
            <a:ext cx="8362488" cy="584775"/>
          </a:xfrm>
          <a:prstGeom prst="rect">
            <a:avLst/>
          </a:prstGeom>
          <a:noFill/>
        </p:spPr>
        <p:txBody>
          <a:bodyPr wrap="square" rtlCol="0">
            <a:spAutoFit/>
          </a:bodyPr>
          <a:lstStyle/>
          <a:p>
            <a:r>
              <a:rPr lang="en-US" sz="3200" dirty="0">
                <a:latin typeface="Pond Free Me" pitchFamily="2" charset="0"/>
              </a:rPr>
              <a:t>What should I spend money on?</a:t>
            </a:r>
          </a:p>
        </p:txBody>
      </p:sp>
      <p:sp>
        <p:nvSpPr>
          <p:cNvPr id="3" name="TextBox 2">
            <a:extLst>
              <a:ext uri="{FF2B5EF4-FFF2-40B4-BE49-F238E27FC236}">
                <a16:creationId xmlns:a16="http://schemas.microsoft.com/office/drawing/2014/main" id="{A118B9D2-5ECF-4A60-9AA5-E75F1819C450}"/>
              </a:ext>
            </a:extLst>
          </p:cNvPr>
          <p:cNvSpPr txBox="1"/>
          <p:nvPr/>
        </p:nvSpPr>
        <p:spPr>
          <a:xfrm>
            <a:off x="725727" y="1849571"/>
            <a:ext cx="3366242" cy="1077218"/>
          </a:xfrm>
          <a:prstGeom prst="rect">
            <a:avLst/>
          </a:prstGeom>
          <a:noFill/>
        </p:spPr>
        <p:txBody>
          <a:bodyPr wrap="square" rtlCol="0">
            <a:spAutoFit/>
          </a:bodyPr>
          <a:lstStyle/>
          <a:p>
            <a:pPr algn="ctr"/>
            <a:r>
              <a:rPr lang="en-US" sz="3200" dirty="0">
                <a:latin typeface="Pond Free Me" pitchFamily="2" charset="0"/>
              </a:rPr>
              <a:t>Spend money on needs first.</a:t>
            </a:r>
            <a:endParaRPr lang="en-US" sz="2000" dirty="0">
              <a:latin typeface="Pond Free Me" pitchFamily="2" charset="0"/>
            </a:endParaRPr>
          </a:p>
        </p:txBody>
      </p:sp>
      <p:sp>
        <p:nvSpPr>
          <p:cNvPr id="12" name="TextBox 11">
            <a:extLst>
              <a:ext uri="{FF2B5EF4-FFF2-40B4-BE49-F238E27FC236}">
                <a16:creationId xmlns:a16="http://schemas.microsoft.com/office/drawing/2014/main" id="{D1DA427E-BEC6-4C0E-9C44-AFE1825E792B}"/>
              </a:ext>
            </a:extLst>
          </p:cNvPr>
          <p:cNvSpPr txBox="1"/>
          <p:nvPr/>
        </p:nvSpPr>
        <p:spPr>
          <a:xfrm>
            <a:off x="4910968" y="1849571"/>
            <a:ext cx="3366242" cy="1077218"/>
          </a:xfrm>
          <a:prstGeom prst="rect">
            <a:avLst/>
          </a:prstGeom>
          <a:noFill/>
        </p:spPr>
        <p:txBody>
          <a:bodyPr wrap="square" rtlCol="0">
            <a:spAutoFit/>
          </a:bodyPr>
          <a:lstStyle/>
          <a:p>
            <a:pPr algn="ctr"/>
            <a:r>
              <a:rPr lang="en-US" sz="3200" dirty="0">
                <a:latin typeface="Pond Free Me" pitchFamily="2" charset="0"/>
              </a:rPr>
              <a:t>Then spend money on wants.</a:t>
            </a:r>
            <a:endParaRPr lang="en-US" sz="2000" dirty="0">
              <a:latin typeface="Pond Free Me" pitchFamily="2" charset="0"/>
            </a:endParaRPr>
          </a:p>
        </p:txBody>
      </p:sp>
      <p:pic>
        <p:nvPicPr>
          <p:cNvPr id="22" name="Picture 21">
            <a:extLst>
              <a:ext uri="{FF2B5EF4-FFF2-40B4-BE49-F238E27FC236}">
                <a16:creationId xmlns:a16="http://schemas.microsoft.com/office/drawing/2014/main" id="{63B2DFA3-7EEB-4531-A96D-8BAEFAEDB0FE}"/>
              </a:ext>
            </a:extLst>
          </p:cNvPr>
          <p:cNvPicPr>
            <a:picLocks noChangeAspect="1"/>
          </p:cNvPicPr>
          <p:nvPr/>
        </p:nvPicPr>
        <p:blipFill>
          <a:blip r:embed="rId3"/>
          <a:stretch>
            <a:fillRect/>
          </a:stretch>
        </p:blipFill>
        <p:spPr>
          <a:xfrm>
            <a:off x="725727" y="3186589"/>
            <a:ext cx="3316511" cy="3334801"/>
          </a:xfrm>
          <a:prstGeom prst="rect">
            <a:avLst/>
          </a:prstGeom>
        </p:spPr>
      </p:pic>
      <p:pic>
        <p:nvPicPr>
          <p:cNvPr id="23" name="Picture 22">
            <a:extLst>
              <a:ext uri="{FF2B5EF4-FFF2-40B4-BE49-F238E27FC236}">
                <a16:creationId xmlns:a16="http://schemas.microsoft.com/office/drawing/2014/main" id="{A8217B53-13D7-4EC4-9D19-2F318F4167D6}"/>
              </a:ext>
            </a:extLst>
          </p:cNvPr>
          <p:cNvPicPr>
            <a:picLocks noChangeAspect="1"/>
          </p:cNvPicPr>
          <p:nvPr/>
        </p:nvPicPr>
        <p:blipFill>
          <a:blip r:embed="rId4"/>
          <a:stretch>
            <a:fillRect/>
          </a:stretch>
        </p:blipFill>
        <p:spPr>
          <a:xfrm>
            <a:off x="5100834" y="3186588"/>
            <a:ext cx="3523793" cy="3334801"/>
          </a:xfrm>
          <a:prstGeom prst="rect">
            <a:avLst/>
          </a:prstGeom>
        </p:spPr>
      </p:pic>
    </p:spTree>
    <p:extLst>
      <p:ext uri="{BB962C8B-B14F-4D97-AF65-F5344CB8AC3E}">
        <p14:creationId xmlns:p14="http://schemas.microsoft.com/office/powerpoint/2010/main" val="337182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806" y="23438"/>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3257868" cy="713246"/>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345115" y="134564"/>
            <a:ext cx="2811553" cy="830997"/>
          </a:xfrm>
          <a:prstGeom prst="rect">
            <a:avLst/>
          </a:prstGeom>
          <a:noFill/>
        </p:spPr>
        <p:txBody>
          <a:bodyPr wrap="square" rtlCol="0">
            <a:spAutoFit/>
          </a:bodyPr>
          <a:lstStyle/>
          <a:p>
            <a:pPr algn="ctr"/>
            <a:r>
              <a:rPr lang="en-US" sz="4800" dirty="0">
                <a:latin typeface="Pond Free Me" pitchFamily="2" charset="0"/>
              </a:rPr>
              <a:t>Spending</a:t>
            </a:r>
          </a:p>
        </p:txBody>
      </p:sp>
      <p:sp>
        <p:nvSpPr>
          <p:cNvPr id="40" name="TextBox 39">
            <a:extLst>
              <a:ext uri="{FF2B5EF4-FFF2-40B4-BE49-F238E27FC236}">
                <a16:creationId xmlns:a16="http://schemas.microsoft.com/office/drawing/2014/main" id="{E271F4E8-C5C7-418E-BF84-26B47895767D}"/>
              </a:ext>
            </a:extLst>
          </p:cNvPr>
          <p:cNvSpPr txBox="1"/>
          <p:nvPr/>
        </p:nvSpPr>
        <p:spPr>
          <a:xfrm>
            <a:off x="280725" y="1081615"/>
            <a:ext cx="8362488" cy="646331"/>
          </a:xfrm>
          <a:prstGeom prst="rect">
            <a:avLst/>
          </a:prstGeom>
          <a:noFill/>
        </p:spPr>
        <p:txBody>
          <a:bodyPr wrap="square" rtlCol="0">
            <a:spAutoFit/>
          </a:bodyPr>
          <a:lstStyle/>
          <a:p>
            <a:r>
              <a:rPr lang="en-US" sz="3600" dirty="0">
                <a:latin typeface="Pond Free Me" pitchFamily="2" charset="0"/>
              </a:rPr>
              <a:t>Wise spending means having </a:t>
            </a:r>
            <a:r>
              <a:rPr lang="en-US" sz="3600" u="sng" dirty="0">
                <a:latin typeface="Pond Free Me" pitchFamily="2" charset="0"/>
              </a:rPr>
              <a:t>self control.</a:t>
            </a:r>
          </a:p>
        </p:txBody>
      </p:sp>
      <p:sp>
        <p:nvSpPr>
          <p:cNvPr id="3" name="TextBox 2">
            <a:extLst>
              <a:ext uri="{FF2B5EF4-FFF2-40B4-BE49-F238E27FC236}">
                <a16:creationId xmlns:a16="http://schemas.microsoft.com/office/drawing/2014/main" id="{A118B9D2-5ECF-4A60-9AA5-E75F1819C450}"/>
              </a:ext>
            </a:extLst>
          </p:cNvPr>
          <p:cNvSpPr txBox="1"/>
          <p:nvPr/>
        </p:nvSpPr>
        <p:spPr>
          <a:xfrm>
            <a:off x="411977" y="1903544"/>
            <a:ext cx="3386790" cy="954107"/>
          </a:xfrm>
          <a:prstGeom prst="rect">
            <a:avLst/>
          </a:prstGeom>
          <a:noFill/>
        </p:spPr>
        <p:txBody>
          <a:bodyPr wrap="square" rtlCol="0">
            <a:spAutoFit/>
          </a:bodyPr>
          <a:lstStyle/>
          <a:p>
            <a:pPr algn="ctr"/>
            <a:r>
              <a:rPr lang="en-US" sz="2800" dirty="0">
                <a:latin typeface="Pond Free Me" pitchFamily="2" charset="0"/>
              </a:rPr>
              <a:t>Purchase the things you need.</a:t>
            </a:r>
            <a:endParaRPr lang="en-US" dirty="0">
              <a:latin typeface="Pond Free Me" pitchFamily="2" charset="0"/>
            </a:endParaRPr>
          </a:p>
        </p:txBody>
      </p:sp>
      <p:sp>
        <p:nvSpPr>
          <p:cNvPr id="12" name="TextBox 11">
            <a:extLst>
              <a:ext uri="{FF2B5EF4-FFF2-40B4-BE49-F238E27FC236}">
                <a16:creationId xmlns:a16="http://schemas.microsoft.com/office/drawing/2014/main" id="{D1DA427E-BEC6-4C0E-9C44-AFE1825E792B}"/>
              </a:ext>
            </a:extLst>
          </p:cNvPr>
          <p:cNvSpPr txBox="1"/>
          <p:nvPr/>
        </p:nvSpPr>
        <p:spPr>
          <a:xfrm>
            <a:off x="4034436" y="1930015"/>
            <a:ext cx="5014880" cy="954107"/>
          </a:xfrm>
          <a:prstGeom prst="rect">
            <a:avLst/>
          </a:prstGeom>
          <a:noFill/>
        </p:spPr>
        <p:txBody>
          <a:bodyPr wrap="square" rtlCol="0">
            <a:spAutoFit/>
          </a:bodyPr>
          <a:lstStyle/>
          <a:p>
            <a:pPr algn="ctr"/>
            <a:r>
              <a:rPr lang="en-US" sz="2800" dirty="0">
                <a:latin typeface="Pond Free Me" pitchFamily="2" charset="0"/>
              </a:rPr>
              <a:t>If there is still money in your spending jar, spend it on wants.</a:t>
            </a:r>
            <a:endParaRPr lang="en-US" dirty="0">
              <a:latin typeface="Pond Free Me" pitchFamily="2" charset="0"/>
            </a:endParaRPr>
          </a:p>
        </p:txBody>
      </p:sp>
      <p:pic>
        <p:nvPicPr>
          <p:cNvPr id="20" name="Picture 19">
            <a:extLst>
              <a:ext uri="{FF2B5EF4-FFF2-40B4-BE49-F238E27FC236}">
                <a16:creationId xmlns:a16="http://schemas.microsoft.com/office/drawing/2014/main" id="{C99E678F-36B2-46A7-B65A-DCD05AD2FC17}"/>
              </a:ext>
            </a:extLst>
          </p:cNvPr>
          <p:cNvPicPr>
            <a:picLocks noChangeAspect="1"/>
          </p:cNvPicPr>
          <p:nvPr/>
        </p:nvPicPr>
        <p:blipFill>
          <a:blip r:embed="rId3"/>
          <a:stretch>
            <a:fillRect/>
          </a:stretch>
        </p:blipFill>
        <p:spPr>
          <a:xfrm>
            <a:off x="403001" y="2975274"/>
            <a:ext cx="3395766" cy="3627434"/>
          </a:xfrm>
          <a:prstGeom prst="rect">
            <a:avLst/>
          </a:prstGeom>
        </p:spPr>
      </p:pic>
      <p:pic>
        <p:nvPicPr>
          <p:cNvPr id="21" name="Picture 20">
            <a:extLst>
              <a:ext uri="{FF2B5EF4-FFF2-40B4-BE49-F238E27FC236}">
                <a16:creationId xmlns:a16="http://schemas.microsoft.com/office/drawing/2014/main" id="{E21753E7-33AE-4941-8FD4-5DBE4DB1214B}"/>
              </a:ext>
            </a:extLst>
          </p:cNvPr>
          <p:cNvPicPr>
            <a:picLocks noChangeAspect="1"/>
          </p:cNvPicPr>
          <p:nvPr/>
        </p:nvPicPr>
        <p:blipFill>
          <a:blip r:embed="rId4"/>
          <a:stretch>
            <a:fillRect/>
          </a:stretch>
        </p:blipFill>
        <p:spPr>
          <a:xfrm>
            <a:off x="4255678" y="3001745"/>
            <a:ext cx="4572396" cy="3596952"/>
          </a:xfrm>
          <a:prstGeom prst="rect">
            <a:avLst/>
          </a:prstGeom>
        </p:spPr>
      </p:pic>
    </p:spTree>
    <p:extLst>
      <p:ext uri="{BB962C8B-B14F-4D97-AF65-F5344CB8AC3E}">
        <p14:creationId xmlns:p14="http://schemas.microsoft.com/office/powerpoint/2010/main" val="274273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633905" y="131357"/>
            <a:ext cx="4484914" cy="830997"/>
          </a:xfrm>
          <a:prstGeom prst="rect">
            <a:avLst/>
          </a:prstGeom>
          <a:noFill/>
        </p:spPr>
        <p:txBody>
          <a:bodyPr wrap="square" rtlCol="0">
            <a:spAutoFit/>
          </a:bodyPr>
          <a:lstStyle/>
          <a:p>
            <a:r>
              <a:rPr lang="en-US" sz="4800" dirty="0">
                <a:latin typeface="Pond Free Me" pitchFamily="2" charset="0"/>
              </a:rPr>
              <a:t>Your Money</a:t>
            </a:r>
          </a:p>
        </p:txBody>
      </p:sp>
      <p:sp>
        <p:nvSpPr>
          <p:cNvPr id="33" name="TextBox 32">
            <a:extLst>
              <a:ext uri="{FF2B5EF4-FFF2-40B4-BE49-F238E27FC236}">
                <a16:creationId xmlns:a16="http://schemas.microsoft.com/office/drawing/2014/main" id="{0450DDFD-0A42-4263-B76D-24DD99ADF00D}"/>
              </a:ext>
            </a:extLst>
          </p:cNvPr>
          <p:cNvSpPr txBox="1"/>
          <p:nvPr/>
        </p:nvSpPr>
        <p:spPr>
          <a:xfrm>
            <a:off x="300967" y="1085420"/>
            <a:ext cx="8556719" cy="2739211"/>
          </a:xfrm>
          <a:prstGeom prst="rect">
            <a:avLst/>
          </a:prstGeom>
          <a:noFill/>
        </p:spPr>
        <p:txBody>
          <a:bodyPr wrap="square" rtlCol="0">
            <a:spAutoFit/>
          </a:bodyPr>
          <a:lstStyle/>
          <a:p>
            <a:r>
              <a:rPr lang="en-US" sz="3200" dirty="0">
                <a:latin typeface="Pond Free Me" pitchFamily="2" charset="0"/>
              </a:rPr>
              <a:t>How much should go in each jar? </a:t>
            </a:r>
          </a:p>
          <a:p>
            <a:r>
              <a:rPr lang="en-US" sz="2800" dirty="0">
                <a:latin typeface="Pond Free Me" pitchFamily="2" charset="0"/>
              </a:rPr>
              <a:t>Many experts have different opinions.  Most experts recommend children save about half of their allowance, while adults should save 20% or more of their income.  This is because as children our parents pay for things we need like a place to live, food and clothes.</a:t>
            </a:r>
          </a:p>
        </p:txBody>
      </p:sp>
      <p:pic>
        <p:nvPicPr>
          <p:cNvPr id="4" name="Picture 3">
            <a:extLst>
              <a:ext uri="{FF2B5EF4-FFF2-40B4-BE49-F238E27FC236}">
                <a16:creationId xmlns:a16="http://schemas.microsoft.com/office/drawing/2014/main" id="{6A0C93A6-867C-41B8-8120-22E7C3B43027}"/>
              </a:ext>
            </a:extLst>
          </p:cNvPr>
          <p:cNvPicPr>
            <a:picLocks noChangeAspect="1"/>
          </p:cNvPicPr>
          <p:nvPr/>
        </p:nvPicPr>
        <p:blipFill>
          <a:blip r:embed="rId3"/>
          <a:stretch>
            <a:fillRect/>
          </a:stretch>
        </p:blipFill>
        <p:spPr>
          <a:xfrm>
            <a:off x="633905" y="3874795"/>
            <a:ext cx="7562912" cy="2769276"/>
          </a:xfrm>
          <a:prstGeom prst="rect">
            <a:avLst/>
          </a:prstGeom>
        </p:spPr>
      </p:pic>
    </p:spTree>
    <p:extLst>
      <p:ext uri="{BB962C8B-B14F-4D97-AF65-F5344CB8AC3E}">
        <p14:creationId xmlns:p14="http://schemas.microsoft.com/office/powerpoint/2010/main" val="262890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633905" y="131357"/>
            <a:ext cx="4484914" cy="830997"/>
          </a:xfrm>
          <a:prstGeom prst="rect">
            <a:avLst/>
          </a:prstGeom>
          <a:noFill/>
        </p:spPr>
        <p:txBody>
          <a:bodyPr wrap="square" rtlCol="0">
            <a:spAutoFit/>
          </a:bodyPr>
          <a:lstStyle/>
          <a:p>
            <a:r>
              <a:rPr lang="en-US" sz="4800" dirty="0">
                <a:latin typeface="Pond Free Me" pitchFamily="2" charset="0"/>
              </a:rPr>
              <a:t>Your Money</a:t>
            </a:r>
          </a:p>
        </p:txBody>
      </p:sp>
      <p:sp>
        <p:nvSpPr>
          <p:cNvPr id="6" name="TextBox 5">
            <a:extLst>
              <a:ext uri="{FF2B5EF4-FFF2-40B4-BE49-F238E27FC236}">
                <a16:creationId xmlns:a16="http://schemas.microsoft.com/office/drawing/2014/main" id="{F192CA89-E0B1-4B56-87D1-B9AE02C30131}"/>
              </a:ext>
            </a:extLst>
          </p:cNvPr>
          <p:cNvSpPr txBox="1"/>
          <p:nvPr/>
        </p:nvSpPr>
        <p:spPr>
          <a:xfrm>
            <a:off x="173103" y="3977022"/>
            <a:ext cx="2424296" cy="1446550"/>
          </a:xfrm>
          <a:prstGeom prst="rect">
            <a:avLst/>
          </a:prstGeom>
          <a:noFill/>
        </p:spPr>
        <p:txBody>
          <a:bodyPr wrap="square" rtlCol="0">
            <a:spAutoFit/>
          </a:bodyPr>
          <a:lstStyle/>
          <a:p>
            <a:pPr algn="ctr"/>
            <a:r>
              <a:rPr lang="en-US" sz="2800" dirty="0">
                <a:latin typeface="Pond Free Me" pitchFamily="2" charset="0"/>
              </a:rPr>
              <a:t>Dave Ramsey </a:t>
            </a:r>
          </a:p>
          <a:p>
            <a:pPr algn="ctr"/>
            <a:r>
              <a:rPr lang="en-US" sz="2000" dirty="0">
                <a:latin typeface="Pond Free Me" pitchFamily="2" charset="0"/>
              </a:rPr>
              <a:t>(a financial advisor) recommends these percentages for kids.</a:t>
            </a:r>
          </a:p>
        </p:txBody>
      </p:sp>
      <p:sp>
        <p:nvSpPr>
          <p:cNvPr id="20" name="TextBox 19">
            <a:extLst>
              <a:ext uri="{FF2B5EF4-FFF2-40B4-BE49-F238E27FC236}">
                <a16:creationId xmlns:a16="http://schemas.microsoft.com/office/drawing/2014/main" id="{7CE11D8D-F896-4BDB-A962-641C1EC9D8CB}"/>
              </a:ext>
            </a:extLst>
          </p:cNvPr>
          <p:cNvSpPr txBox="1"/>
          <p:nvPr/>
        </p:nvSpPr>
        <p:spPr>
          <a:xfrm>
            <a:off x="3092836" y="4669662"/>
            <a:ext cx="1222802" cy="707886"/>
          </a:xfrm>
          <a:prstGeom prst="rect">
            <a:avLst/>
          </a:prstGeom>
          <a:noFill/>
        </p:spPr>
        <p:txBody>
          <a:bodyPr wrap="square" rtlCol="0">
            <a:spAutoFit/>
          </a:bodyPr>
          <a:lstStyle/>
          <a:p>
            <a:r>
              <a:rPr lang="en-US" sz="4000" dirty="0">
                <a:latin typeface="Pond Free Me" pitchFamily="2" charset="0"/>
              </a:rPr>
              <a:t>40%</a:t>
            </a:r>
          </a:p>
        </p:txBody>
      </p:sp>
      <p:sp>
        <p:nvSpPr>
          <p:cNvPr id="33" name="TextBox 32">
            <a:extLst>
              <a:ext uri="{FF2B5EF4-FFF2-40B4-BE49-F238E27FC236}">
                <a16:creationId xmlns:a16="http://schemas.microsoft.com/office/drawing/2014/main" id="{0450DDFD-0A42-4263-B76D-24DD99ADF00D}"/>
              </a:ext>
            </a:extLst>
          </p:cNvPr>
          <p:cNvSpPr txBox="1"/>
          <p:nvPr/>
        </p:nvSpPr>
        <p:spPr>
          <a:xfrm>
            <a:off x="500195" y="1074101"/>
            <a:ext cx="7957277" cy="584775"/>
          </a:xfrm>
          <a:prstGeom prst="rect">
            <a:avLst/>
          </a:prstGeom>
          <a:noFill/>
        </p:spPr>
        <p:txBody>
          <a:bodyPr wrap="square" rtlCol="0">
            <a:spAutoFit/>
          </a:bodyPr>
          <a:lstStyle/>
          <a:p>
            <a:r>
              <a:rPr lang="en-US" sz="3200" dirty="0">
                <a:latin typeface="Pond Free Me" pitchFamily="2" charset="0"/>
              </a:rPr>
              <a:t>How much should go in each jar? </a:t>
            </a:r>
          </a:p>
        </p:txBody>
      </p:sp>
      <p:sp>
        <p:nvSpPr>
          <p:cNvPr id="19" name="TextBox 18">
            <a:extLst>
              <a:ext uri="{FF2B5EF4-FFF2-40B4-BE49-F238E27FC236}">
                <a16:creationId xmlns:a16="http://schemas.microsoft.com/office/drawing/2014/main" id="{70A157DD-1B95-4713-854F-5B6BB25C2B32}"/>
              </a:ext>
            </a:extLst>
          </p:cNvPr>
          <p:cNvSpPr txBox="1"/>
          <p:nvPr/>
        </p:nvSpPr>
        <p:spPr>
          <a:xfrm>
            <a:off x="5039703" y="4681431"/>
            <a:ext cx="1164502" cy="707886"/>
          </a:xfrm>
          <a:prstGeom prst="rect">
            <a:avLst/>
          </a:prstGeom>
          <a:noFill/>
        </p:spPr>
        <p:txBody>
          <a:bodyPr wrap="square" rtlCol="0">
            <a:spAutoFit/>
          </a:bodyPr>
          <a:lstStyle/>
          <a:p>
            <a:r>
              <a:rPr lang="en-US" sz="4000" dirty="0">
                <a:latin typeface="Pond Free Me" pitchFamily="2" charset="0"/>
              </a:rPr>
              <a:t>20%</a:t>
            </a:r>
          </a:p>
        </p:txBody>
      </p:sp>
      <p:sp>
        <p:nvSpPr>
          <p:cNvPr id="27" name="TextBox 26">
            <a:extLst>
              <a:ext uri="{FF2B5EF4-FFF2-40B4-BE49-F238E27FC236}">
                <a16:creationId xmlns:a16="http://schemas.microsoft.com/office/drawing/2014/main" id="{19180BCC-C631-469A-BA4B-3B871CFB8C9A}"/>
              </a:ext>
            </a:extLst>
          </p:cNvPr>
          <p:cNvSpPr txBox="1"/>
          <p:nvPr/>
        </p:nvSpPr>
        <p:spPr>
          <a:xfrm>
            <a:off x="7094506" y="4646807"/>
            <a:ext cx="1164502" cy="707886"/>
          </a:xfrm>
          <a:prstGeom prst="rect">
            <a:avLst/>
          </a:prstGeom>
          <a:noFill/>
        </p:spPr>
        <p:txBody>
          <a:bodyPr wrap="square" rtlCol="0">
            <a:spAutoFit/>
          </a:bodyPr>
          <a:lstStyle/>
          <a:p>
            <a:r>
              <a:rPr lang="en-US" sz="4000" dirty="0">
                <a:latin typeface="Pond Free Me" pitchFamily="2" charset="0"/>
              </a:rPr>
              <a:t>40%</a:t>
            </a:r>
          </a:p>
        </p:txBody>
      </p:sp>
      <p:sp>
        <p:nvSpPr>
          <p:cNvPr id="3" name="TextBox 2">
            <a:extLst>
              <a:ext uri="{FF2B5EF4-FFF2-40B4-BE49-F238E27FC236}">
                <a16:creationId xmlns:a16="http://schemas.microsoft.com/office/drawing/2014/main" id="{0F5CF9BA-0F88-4773-9B8A-EEC76FC60FD1}"/>
              </a:ext>
            </a:extLst>
          </p:cNvPr>
          <p:cNvSpPr txBox="1"/>
          <p:nvPr/>
        </p:nvSpPr>
        <p:spPr>
          <a:xfrm>
            <a:off x="2988150" y="5503728"/>
            <a:ext cx="4798385" cy="1200329"/>
          </a:xfrm>
          <a:prstGeom prst="rect">
            <a:avLst/>
          </a:prstGeom>
          <a:noFill/>
        </p:spPr>
        <p:txBody>
          <a:bodyPr wrap="square" rtlCol="0">
            <a:spAutoFit/>
          </a:bodyPr>
          <a:lstStyle/>
          <a:p>
            <a:pPr algn="ctr"/>
            <a:r>
              <a:rPr lang="en-US" sz="2400" dirty="0">
                <a:latin typeface="Pond Free Me" pitchFamily="2" charset="0"/>
              </a:rPr>
              <a:t>% means out of 100.</a:t>
            </a:r>
          </a:p>
          <a:p>
            <a:pPr algn="ctr"/>
            <a:r>
              <a:rPr lang="en-US" sz="2400" dirty="0">
                <a:latin typeface="Pond Free Me" pitchFamily="2" charset="0"/>
              </a:rPr>
              <a:t>So, 40% means 40</a:t>
            </a:r>
            <a:r>
              <a:rPr lang="en-US" sz="2400" dirty="0">
                <a:latin typeface="Century Gothic" panose="020B0502020202020204" pitchFamily="34" charset="0"/>
                <a:cs typeface="Calibri" panose="020F0502020204030204" pitchFamily="34" charset="0"/>
              </a:rPr>
              <a:t>¢ </a:t>
            </a:r>
            <a:r>
              <a:rPr lang="en-US" sz="2400" dirty="0">
                <a:latin typeface="Pond Free Me" pitchFamily="2" charset="0"/>
                <a:cs typeface="Calibri" panose="020F0502020204030204" pitchFamily="34" charset="0"/>
              </a:rPr>
              <a:t>out of $1, </a:t>
            </a:r>
          </a:p>
          <a:p>
            <a:pPr algn="ctr"/>
            <a:r>
              <a:rPr lang="en-US" sz="2400" dirty="0">
                <a:latin typeface="Pond Free Me" pitchFamily="2" charset="0"/>
                <a:cs typeface="Calibri" panose="020F0502020204030204" pitchFamily="34" charset="0"/>
              </a:rPr>
              <a:t>$4 out of $10 or </a:t>
            </a:r>
            <a:r>
              <a:rPr lang="en-US" sz="2400" dirty="0">
                <a:latin typeface="Pond Free Me" pitchFamily="2" charset="0"/>
              </a:rPr>
              <a:t>$40 out of $100.  </a:t>
            </a:r>
          </a:p>
        </p:txBody>
      </p:sp>
      <p:sp>
        <p:nvSpPr>
          <p:cNvPr id="5" name="Arrow: Right 4">
            <a:extLst>
              <a:ext uri="{FF2B5EF4-FFF2-40B4-BE49-F238E27FC236}">
                <a16:creationId xmlns:a16="http://schemas.microsoft.com/office/drawing/2014/main" id="{7C4ECF2A-1CA1-4E97-808D-330F7D56AE02}"/>
              </a:ext>
            </a:extLst>
          </p:cNvPr>
          <p:cNvSpPr/>
          <p:nvPr/>
        </p:nvSpPr>
        <p:spPr>
          <a:xfrm rot="16200000">
            <a:off x="3644879" y="5388250"/>
            <a:ext cx="502934" cy="384218"/>
          </a:xfrm>
          <a:prstGeom prst="rightArrow">
            <a:avLst/>
          </a:prstGeom>
          <a:solidFill>
            <a:srgbClr val="64C9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5F35713-324D-4CB2-87C9-A3EE67A94871}"/>
              </a:ext>
            </a:extLst>
          </p:cNvPr>
          <p:cNvPicPr>
            <a:picLocks noChangeAspect="1"/>
          </p:cNvPicPr>
          <p:nvPr/>
        </p:nvPicPr>
        <p:blipFill>
          <a:blip r:embed="rId3"/>
          <a:stretch>
            <a:fillRect/>
          </a:stretch>
        </p:blipFill>
        <p:spPr>
          <a:xfrm>
            <a:off x="2049494" y="1841506"/>
            <a:ext cx="6675699" cy="2969009"/>
          </a:xfrm>
          <a:prstGeom prst="rect">
            <a:avLst/>
          </a:prstGeom>
        </p:spPr>
      </p:pic>
      <p:sp>
        <p:nvSpPr>
          <p:cNvPr id="28" name="TextBox 27">
            <a:extLst>
              <a:ext uri="{FF2B5EF4-FFF2-40B4-BE49-F238E27FC236}">
                <a16:creationId xmlns:a16="http://schemas.microsoft.com/office/drawing/2014/main" id="{077400DA-B07B-4DA7-A5D3-323EC1C480B9}"/>
              </a:ext>
            </a:extLst>
          </p:cNvPr>
          <p:cNvSpPr txBox="1"/>
          <p:nvPr/>
        </p:nvSpPr>
        <p:spPr>
          <a:xfrm>
            <a:off x="113901" y="5589370"/>
            <a:ext cx="2424296" cy="954107"/>
          </a:xfrm>
          <a:prstGeom prst="rect">
            <a:avLst/>
          </a:prstGeom>
          <a:noFill/>
        </p:spPr>
        <p:txBody>
          <a:bodyPr wrap="square" rtlCol="0">
            <a:spAutoFit/>
          </a:bodyPr>
          <a:lstStyle/>
          <a:p>
            <a:pPr algn="ctr"/>
            <a:r>
              <a:rPr lang="en-US" sz="2800" dirty="0">
                <a:latin typeface="Pond Free Me" pitchFamily="2" charset="0"/>
              </a:rPr>
              <a:t>What do you think?</a:t>
            </a:r>
            <a:endParaRPr lang="en-US" sz="2000" dirty="0">
              <a:latin typeface="Pond Free Me" pitchFamily="2" charset="0"/>
            </a:endParaRPr>
          </a:p>
        </p:txBody>
      </p:sp>
      <p:sp>
        <p:nvSpPr>
          <p:cNvPr id="29" name="TextBox 28">
            <a:extLst>
              <a:ext uri="{FF2B5EF4-FFF2-40B4-BE49-F238E27FC236}">
                <a16:creationId xmlns:a16="http://schemas.microsoft.com/office/drawing/2014/main" id="{973136D7-BAE5-4F79-86B4-E23DE03D8A71}"/>
              </a:ext>
            </a:extLst>
          </p:cNvPr>
          <p:cNvSpPr txBox="1"/>
          <p:nvPr/>
        </p:nvSpPr>
        <p:spPr>
          <a:xfrm>
            <a:off x="2676363" y="5371706"/>
            <a:ext cx="6353736" cy="1323439"/>
          </a:xfrm>
          <a:prstGeom prst="rect">
            <a:avLst/>
          </a:prstGeom>
          <a:noFill/>
        </p:spPr>
        <p:txBody>
          <a:bodyPr wrap="square" rtlCol="0">
            <a:spAutoFit/>
          </a:bodyPr>
          <a:lstStyle/>
          <a:p>
            <a:r>
              <a:rPr lang="en-US" sz="2000" dirty="0">
                <a:latin typeface="Pond Free Me" pitchFamily="2" charset="0"/>
              </a:rPr>
              <a:t>The percentages will be different for each person.  Discuss your opinions as a class, then individually write the percent you will put in each jar on your recording sheet. </a:t>
            </a:r>
          </a:p>
          <a:p>
            <a:r>
              <a:rPr lang="en-US" sz="2000" dirty="0">
                <a:latin typeface="Pond Free Me" pitchFamily="2" charset="0"/>
              </a:rPr>
              <a:t>(All 3 should add up to 100%)</a:t>
            </a:r>
            <a:endParaRPr lang="en-US" sz="1600" dirty="0">
              <a:latin typeface="Pond Free Me" pitchFamily="2" charset="0"/>
            </a:endParaRPr>
          </a:p>
        </p:txBody>
      </p:sp>
    </p:spTree>
    <p:extLst>
      <p:ext uri="{BB962C8B-B14F-4D97-AF65-F5344CB8AC3E}">
        <p14:creationId xmlns:p14="http://schemas.microsoft.com/office/powerpoint/2010/main" val="51564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p:bldP spid="19" grpId="0"/>
      <p:bldP spid="27" grpId="0"/>
      <p:bldP spid="3" grpId="0"/>
      <p:bldP spid="3" grpId="1"/>
      <p:bldP spid="5" grpId="0" animBg="1"/>
      <p:bldP spid="5" grpId="1"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5714FD22-FF9C-463A-9FB4-6AC44BE7C703}"/>
              </a:ext>
            </a:extLst>
          </p:cNvPr>
          <p:cNvSpPr/>
          <p:nvPr/>
        </p:nvSpPr>
        <p:spPr>
          <a:xfrm>
            <a:off x="574158" y="1243867"/>
            <a:ext cx="7939922" cy="3982036"/>
          </a:xfrm>
          <a:prstGeom prst="wedgeRoundRectCallout">
            <a:avLst/>
          </a:prstGeom>
          <a:solidFill>
            <a:srgbClr val="A5DF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DC8D6EC-3C65-4861-B48C-A6CAD9B95A99}"/>
              </a:ext>
            </a:extLst>
          </p:cNvPr>
          <p:cNvSpPr txBox="1"/>
          <p:nvPr/>
        </p:nvSpPr>
        <p:spPr>
          <a:xfrm>
            <a:off x="1036675" y="1322471"/>
            <a:ext cx="7533167" cy="3785652"/>
          </a:xfrm>
          <a:prstGeom prst="rect">
            <a:avLst/>
          </a:prstGeom>
          <a:noFill/>
        </p:spPr>
        <p:txBody>
          <a:bodyPr wrap="square" rtlCol="0">
            <a:spAutoFit/>
          </a:bodyPr>
          <a:lstStyle/>
          <a:p>
            <a:r>
              <a:rPr lang="en-US" sz="4000" dirty="0">
                <a:latin typeface="Pond Free Me" pitchFamily="2" charset="0"/>
              </a:rPr>
              <a:t>Smart money management follows 4 rules:</a:t>
            </a:r>
          </a:p>
          <a:p>
            <a:pPr marL="285750" indent="-285750">
              <a:buFont typeface="Arial" panose="020B0604020202020204" pitchFamily="34" charset="0"/>
              <a:buChar char="•"/>
            </a:pPr>
            <a:r>
              <a:rPr lang="en-US" sz="4000" dirty="0">
                <a:latin typeface="Pond Free Me" pitchFamily="2" charset="0"/>
              </a:rPr>
              <a:t>Spend less</a:t>
            </a:r>
          </a:p>
          <a:p>
            <a:pPr marL="285750" indent="-285750">
              <a:buFont typeface="Arial" panose="020B0604020202020204" pitchFamily="34" charset="0"/>
              <a:buChar char="•"/>
            </a:pPr>
            <a:r>
              <a:rPr lang="en-US" sz="4000" dirty="0">
                <a:latin typeface="Pond Free Me" pitchFamily="2" charset="0"/>
              </a:rPr>
              <a:t>Save more</a:t>
            </a:r>
          </a:p>
          <a:p>
            <a:pPr marL="285750" indent="-285750">
              <a:buFont typeface="Arial" panose="020B0604020202020204" pitchFamily="34" charset="0"/>
              <a:buChar char="•"/>
            </a:pPr>
            <a:r>
              <a:rPr lang="en-US" sz="4000" dirty="0">
                <a:latin typeface="Pond Free Me" pitchFamily="2" charset="0"/>
              </a:rPr>
              <a:t>Invest wisely</a:t>
            </a:r>
          </a:p>
          <a:p>
            <a:pPr marL="285750" indent="-285750">
              <a:buFont typeface="Arial" panose="020B0604020202020204" pitchFamily="34" charset="0"/>
              <a:buChar char="•"/>
            </a:pPr>
            <a:r>
              <a:rPr lang="en-US" sz="4000" dirty="0">
                <a:latin typeface="Pond Free Me" pitchFamily="2" charset="0"/>
              </a:rPr>
              <a:t>Give generously</a:t>
            </a:r>
          </a:p>
        </p:txBody>
      </p:sp>
      <p:sp>
        <p:nvSpPr>
          <p:cNvPr id="3" name="TextBox 2">
            <a:extLst>
              <a:ext uri="{FF2B5EF4-FFF2-40B4-BE49-F238E27FC236}">
                <a16:creationId xmlns:a16="http://schemas.microsoft.com/office/drawing/2014/main" id="{91EBE2A8-228C-4843-A86C-0BDCD97A1065}"/>
              </a:ext>
            </a:extLst>
          </p:cNvPr>
          <p:cNvSpPr txBox="1"/>
          <p:nvPr/>
        </p:nvSpPr>
        <p:spPr>
          <a:xfrm>
            <a:off x="2796363" y="5699760"/>
            <a:ext cx="5595797" cy="461665"/>
          </a:xfrm>
          <a:prstGeom prst="rect">
            <a:avLst/>
          </a:prstGeom>
          <a:noFill/>
        </p:spPr>
        <p:txBody>
          <a:bodyPr wrap="square" rtlCol="0">
            <a:spAutoFit/>
          </a:bodyPr>
          <a:lstStyle/>
          <a:p>
            <a:r>
              <a:rPr lang="en-US" sz="2400" dirty="0">
                <a:latin typeface="Century Gothic" panose="020B0502020202020204" pitchFamily="34" charset="0"/>
              </a:rPr>
              <a:t>-Barbara </a:t>
            </a:r>
            <a:r>
              <a:rPr lang="en-US" sz="2400" dirty="0" err="1">
                <a:latin typeface="Century Gothic" panose="020B0502020202020204" pitchFamily="34" charset="0"/>
              </a:rPr>
              <a:t>Stanny</a:t>
            </a:r>
            <a:r>
              <a:rPr lang="en-US" sz="2400" dirty="0">
                <a:latin typeface="Century Gothic" panose="020B0502020202020204" pitchFamily="34" charset="0"/>
              </a:rPr>
              <a:t> in Forbes Magazine</a:t>
            </a:r>
          </a:p>
        </p:txBody>
      </p:sp>
      <p:sp>
        <p:nvSpPr>
          <p:cNvPr id="5" name="Rectangle 4">
            <a:extLst>
              <a:ext uri="{FF2B5EF4-FFF2-40B4-BE49-F238E27FC236}">
                <a16:creationId xmlns:a16="http://schemas.microsoft.com/office/drawing/2014/main" id="{75CD9F3F-7DAE-4385-8BFD-B3B389999E43}"/>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FB7F35B-D32C-46A0-AC4F-CA66D96AA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7" name="TextBox 6">
            <a:extLst>
              <a:ext uri="{FF2B5EF4-FFF2-40B4-BE49-F238E27FC236}">
                <a16:creationId xmlns:a16="http://schemas.microsoft.com/office/drawing/2014/main" id="{F95F0853-2B2B-4592-AED1-F8B98BC809E2}"/>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A37FE587-D1F0-4566-91C2-BBE6DF0CDC9C}"/>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D192DDC-0658-441C-9F21-B03F23261F5C}"/>
              </a:ext>
            </a:extLst>
          </p:cNvPr>
          <p:cNvSpPr txBox="1"/>
          <p:nvPr/>
        </p:nvSpPr>
        <p:spPr>
          <a:xfrm>
            <a:off x="633905" y="131357"/>
            <a:ext cx="4484914" cy="830997"/>
          </a:xfrm>
          <a:prstGeom prst="rect">
            <a:avLst/>
          </a:prstGeom>
          <a:noFill/>
        </p:spPr>
        <p:txBody>
          <a:bodyPr wrap="square" rtlCol="0">
            <a:spAutoFit/>
          </a:bodyPr>
          <a:lstStyle/>
          <a:p>
            <a:r>
              <a:rPr lang="en-US" sz="4800" dirty="0">
                <a:latin typeface="Pond Free Me" pitchFamily="2" charset="0"/>
              </a:rPr>
              <a:t>Good Advice</a:t>
            </a:r>
          </a:p>
        </p:txBody>
      </p:sp>
    </p:spTree>
    <p:extLst>
      <p:ext uri="{BB962C8B-B14F-4D97-AF65-F5344CB8AC3E}">
        <p14:creationId xmlns:p14="http://schemas.microsoft.com/office/powerpoint/2010/main" val="1490190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6099466"/>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195526" y="147315"/>
            <a:ext cx="4484914" cy="830997"/>
          </a:xfrm>
          <a:prstGeom prst="rect">
            <a:avLst/>
          </a:prstGeom>
          <a:noFill/>
        </p:spPr>
        <p:txBody>
          <a:bodyPr wrap="square" rtlCol="0">
            <a:spAutoFit/>
          </a:bodyPr>
          <a:lstStyle/>
          <a:p>
            <a:r>
              <a:rPr lang="en-US" sz="4800" dirty="0">
                <a:latin typeface="Pond Free Me" pitchFamily="2" charset="0"/>
              </a:rPr>
              <a:t>What Did I Learn?</a:t>
            </a:r>
          </a:p>
        </p:txBody>
      </p:sp>
      <p:sp>
        <p:nvSpPr>
          <p:cNvPr id="39" name="TextBox 38">
            <a:extLst>
              <a:ext uri="{FF2B5EF4-FFF2-40B4-BE49-F238E27FC236}">
                <a16:creationId xmlns:a16="http://schemas.microsoft.com/office/drawing/2014/main" id="{62645A12-EDBF-42CB-AD12-ED067AC2E4C7}"/>
              </a:ext>
            </a:extLst>
          </p:cNvPr>
          <p:cNvSpPr txBox="1"/>
          <p:nvPr/>
        </p:nvSpPr>
        <p:spPr>
          <a:xfrm>
            <a:off x="2967265" y="1564536"/>
            <a:ext cx="2771308" cy="461665"/>
          </a:xfrm>
          <a:prstGeom prst="rect">
            <a:avLst/>
          </a:prstGeom>
          <a:noFill/>
        </p:spPr>
        <p:txBody>
          <a:bodyPr wrap="square" rtlCol="0">
            <a:spAutoFit/>
          </a:bodyPr>
          <a:lstStyle/>
          <a:p>
            <a:pPr algn="ctr"/>
            <a:r>
              <a:rPr lang="en-US" sz="2400" dirty="0">
                <a:latin typeface="KG Red Hands" panose="02000505000000020004" pitchFamily="2" charset="0"/>
              </a:rPr>
              <a:t>TEKS 4.10D  </a:t>
            </a:r>
          </a:p>
        </p:txBody>
      </p:sp>
      <p:sp>
        <p:nvSpPr>
          <p:cNvPr id="40" name="TextBox 39">
            <a:extLst>
              <a:ext uri="{FF2B5EF4-FFF2-40B4-BE49-F238E27FC236}">
                <a16:creationId xmlns:a16="http://schemas.microsoft.com/office/drawing/2014/main" id="{E271F4E8-C5C7-418E-BF84-26B47895767D}"/>
              </a:ext>
            </a:extLst>
          </p:cNvPr>
          <p:cNvSpPr txBox="1"/>
          <p:nvPr/>
        </p:nvSpPr>
        <p:spPr>
          <a:xfrm>
            <a:off x="978010" y="2019631"/>
            <a:ext cx="7259541" cy="1378471"/>
          </a:xfrm>
          <a:prstGeom prst="rect">
            <a:avLst/>
          </a:prstGeom>
          <a:noFill/>
        </p:spPr>
        <p:txBody>
          <a:bodyPr wrap="square" rtlCol="0">
            <a:spAutoFit/>
          </a:bodyPr>
          <a:lstStyle/>
          <a:p>
            <a:r>
              <a:rPr lang="en-US" sz="2800" dirty="0">
                <a:latin typeface="Pond Free Me" pitchFamily="2" charset="0"/>
              </a:rPr>
              <a:t>I can describe how to allocate weekly allowance among spending, saving, including for college, and sharing.</a:t>
            </a:r>
          </a:p>
        </p:txBody>
      </p:sp>
      <p:pic>
        <p:nvPicPr>
          <p:cNvPr id="5" name="Picture 4">
            <a:extLst>
              <a:ext uri="{FF2B5EF4-FFF2-40B4-BE49-F238E27FC236}">
                <a16:creationId xmlns:a16="http://schemas.microsoft.com/office/drawing/2014/main" id="{56A1AECA-F963-4E04-8D16-DF3EE99C9962}"/>
              </a:ext>
            </a:extLst>
          </p:cNvPr>
          <p:cNvPicPr>
            <a:picLocks noChangeAspect="1"/>
          </p:cNvPicPr>
          <p:nvPr/>
        </p:nvPicPr>
        <p:blipFill rotWithShape="1">
          <a:blip r:embed="rId3">
            <a:extLst>
              <a:ext uri="{28A0092B-C50C-407E-A947-70E740481C1C}">
                <a14:useLocalDpi xmlns:a14="http://schemas.microsoft.com/office/drawing/2010/main" val="0"/>
              </a:ext>
            </a:extLst>
          </a:blip>
          <a:srcRect l="2807" t="50000" r="71052" b="3598"/>
          <a:stretch/>
        </p:blipFill>
        <p:spPr>
          <a:xfrm>
            <a:off x="3476465" y="3750233"/>
            <a:ext cx="1752909" cy="2677656"/>
          </a:xfrm>
          <a:prstGeom prst="rect">
            <a:avLst/>
          </a:prstGeom>
        </p:spPr>
      </p:pic>
      <p:pic>
        <p:nvPicPr>
          <p:cNvPr id="14" name="Picture 13">
            <a:extLst>
              <a:ext uri="{FF2B5EF4-FFF2-40B4-BE49-F238E27FC236}">
                <a16:creationId xmlns:a16="http://schemas.microsoft.com/office/drawing/2014/main" id="{9BD1CFAB-555F-4421-808C-3674D6D5059B}"/>
              </a:ext>
            </a:extLst>
          </p:cNvPr>
          <p:cNvPicPr>
            <a:picLocks noChangeAspect="1"/>
          </p:cNvPicPr>
          <p:nvPr/>
        </p:nvPicPr>
        <p:blipFill rotWithShape="1">
          <a:blip r:embed="rId3">
            <a:extLst>
              <a:ext uri="{28A0092B-C50C-407E-A947-70E740481C1C}">
                <a14:useLocalDpi xmlns:a14="http://schemas.microsoft.com/office/drawing/2010/main" val="0"/>
              </a:ext>
            </a:extLst>
          </a:blip>
          <a:srcRect l="72725" t="50000" r="80" b="609"/>
          <a:stretch/>
        </p:blipFill>
        <p:spPr>
          <a:xfrm>
            <a:off x="1484859" y="3569985"/>
            <a:ext cx="1939312" cy="3030957"/>
          </a:xfrm>
          <a:prstGeom prst="rect">
            <a:avLst/>
          </a:prstGeom>
        </p:spPr>
      </p:pic>
      <p:pic>
        <p:nvPicPr>
          <p:cNvPr id="12" name="Picture 11">
            <a:extLst>
              <a:ext uri="{FF2B5EF4-FFF2-40B4-BE49-F238E27FC236}">
                <a16:creationId xmlns:a16="http://schemas.microsoft.com/office/drawing/2014/main" id="{A078B5CD-A392-4D70-99EF-2EAABDE0E0AC}"/>
              </a:ext>
            </a:extLst>
          </p:cNvPr>
          <p:cNvPicPr>
            <a:picLocks noChangeAspect="1"/>
          </p:cNvPicPr>
          <p:nvPr/>
        </p:nvPicPr>
        <p:blipFill rotWithShape="1">
          <a:blip r:embed="rId3">
            <a:extLst>
              <a:ext uri="{28A0092B-C50C-407E-A947-70E740481C1C}">
                <a14:useLocalDpi xmlns:a14="http://schemas.microsoft.com/office/drawing/2010/main" val="0"/>
              </a:ext>
            </a:extLst>
          </a:blip>
          <a:srcRect l="27167" t="50431" r="46692" b="3167"/>
          <a:stretch/>
        </p:blipFill>
        <p:spPr>
          <a:xfrm>
            <a:off x="5518409" y="3804262"/>
            <a:ext cx="1752909" cy="2677656"/>
          </a:xfrm>
          <a:prstGeom prst="rect">
            <a:avLst/>
          </a:prstGeom>
        </p:spPr>
      </p:pic>
      <p:sp>
        <p:nvSpPr>
          <p:cNvPr id="19" name="Rectangle 18">
            <a:extLst>
              <a:ext uri="{FF2B5EF4-FFF2-40B4-BE49-F238E27FC236}">
                <a16:creationId xmlns:a16="http://schemas.microsoft.com/office/drawing/2014/main" id="{0FDF9C65-5C3C-4974-8799-6A6FA8592C40}"/>
              </a:ext>
            </a:extLst>
          </p:cNvPr>
          <p:cNvSpPr/>
          <p:nvPr/>
        </p:nvSpPr>
        <p:spPr>
          <a:xfrm>
            <a:off x="3859769" y="5084224"/>
            <a:ext cx="91440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0E4AEC3-E6BA-435C-AA96-B58C9F551542}"/>
              </a:ext>
            </a:extLst>
          </p:cNvPr>
          <p:cNvSpPr txBox="1"/>
          <p:nvPr/>
        </p:nvSpPr>
        <p:spPr>
          <a:xfrm>
            <a:off x="3581473" y="5017238"/>
            <a:ext cx="1470991" cy="369332"/>
          </a:xfrm>
          <a:prstGeom prst="rect">
            <a:avLst/>
          </a:prstGeom>
          <a:noFill/>
        </p:spPr>
        <p:txBody>
          <a:bodyPr wrap="square" rtlCol="0">
            <a:spAutoFit/>
          </a:bodyPr>
          <a:lstStyle/>
          <a:p>
            <a:pPr algn="ctr"/>
            <a:r>
              <a:rPr lang="en-US" dirty="0">
                <a:latin typeface="AGShowYourDangWork" panose="02000603000000000000" pitchFamily="2" charset="0"/>
                <a:ea typeface="AGShowYourDangWork" panose="02000603000000000000" pitchFamily="2" charset="0"/>
              </a:rPr>
              <a:t>Sharing</a:t>
            </a:r>
          </a:p>
        </p:txBody>
      </p:sp>
      <p:sp>
        <p:nvSpPr>
          <p:cNvPr id="6" name="Rectangle 5">
            <a:extLst>
              <a:ext uri="{FF2B5EF4-FFF2-40B4-BE49-F238E27FC236}">
                <a16:creationId xmlns:a16="http://schemas.microsoft.com/office/drawing/2014/main" id="{1EE505F3-9B8A-4247-AF34-FE5B8701DF8E}"/>
              </a:ext>
            </a:extLst>
          </p:cNvPr>
          <p:cNvSpPr/>
          <p:nvPr/>
        </p:nvSpPr>
        <p:spPr>
          <a:xfrm>
            <a:off x="2026503" y="5078659"/>
            <a:ext cx="82296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A20607-4E69-441F-B534-7AC043B3F970}"/>
              </a:ext>
            </a:extLst>
          </p:cNvPr>
          <p:cNvSpPr txBox="1"/>
          <p:nvPr/>
        </p:nvSpPr>
        <p:spPr>
          <a:xfrm>
            <a:off x="1988015" y="5017238"/>
            <a:ext cx="892534" cy="369332"/>
          </a:xfrm>
          <a:prstGeom prst="rect">
            <a:avLst/>
          </a:prstGeom>
          <a:noFill/>
        </p:spPr>
        <p:txBody>
          <a:bodyPr wrap="square" rtlCol="0">
            <a:spAutoFit/>
          </a:bodyPr>
          <a:lstStyle/>
          <a:p>
            <a:pPr algn="ctr"/>
            <a:r>
              <a:rPr lang="en-US" dirty="0">
                <a:latin typeface="AGShowYourDangWork" panose="02000603000000000000" pitchFamily="2" charset="0"/>
                <a:ea typeface="AGShowYourDangWork" panose="02000603000000000000" pitchFamily="2" charset="0"/>
              </a:rPr>
              <a:t>Saving</a:t>
            </a:r>
          </a:p>
        </p:txBody>
      </p:sp>
      <p:sp>
        <p:nvSpPr>
          <p:cNvPr id="18" name="Rectangle 17">
            <a:extLst>
              <a:ext uri="{FF2B5EF4-FFF2-40B4-BE49-F238E27FC236}">
                <a16:creationId xmlns:a16="http://schemas.microsoft.com/office/drawing/2014/main" id="{83A7EE63-8CF5-4FBD-94B7-6A629C6BAAB2}"/>
              </a:ext>
            </a:extLst>
          </p:cNvPr>
          <p:cNvSpPr/>
          <p:nvPr/>
        </p:nvSpPr>
        <p:spPr>
          <a:xfrm>
            <a:off x="5932753" y="5076134"/>
            <a:ext cx="91440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003B138-8A8B-4A1F-9960-43DC74AE03EE}"/>
              </a:ext>
            </a:extLst>
          </p:cNvPr>
          <p:cNvSpPr txBox="1"/>
          <p:nvPr/>
        </p:nvSpPr>
        <p:spPr>
          <a:xfrm>
            <a:off x="5654457" y="5017238"/>
            <a:ext cx="1470991" cy="369332"/>
          </a:xfrm>
          <a:prstGeom prst="rect">
            <a:avLst/>
          </a:prstGeom>
          <a:noFill/>
        </p:spPr>
        <p:txBody>
          <a:bodyPr wrap="square" rtlCol="0">
            <a:spAutoFit/>
          </a:bodyPr>
          <a:lstStyle/>
          <a:p>
            <a:pPr algn="ctr"/>
            <a:r>
              <a:rPr lang="en-US" dirty="0">
                <a:latin typeface="AGShowYourDangWork" panose="02000603000000000000" pitchFamily="2" charset="0"/>
                <a:ea typeface="AGShowYourDangWork" panose="02000603000000000000" pitchFamily="2" charset="0"/>
              </a:rPr>
              <a:t>Spending</a:t>
            </a:r>
          </a:p>
        </p:txBody>
      </p:sp>
    </p:spTree>
    <p:extLst>
      <p:ext uri="{BB962C8B-B14F-4D97-AF65-F5344CB8AC3E}">
        <p14:creationId xmlns:p14="http://schemas.microsoft.com/office/powerpoint/2010/main" val="116889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633905" y="131357"/>
            <a:ext cx="4484914" cy="830997"/>
          </a:xfrm>
          <a:prstGeom prst="rect">
            <a:avLst/>
          </a:prstGeom>
          <a:noFill/>
        </p:spPr>
        <p:txBody>
          <a:bodyPr wrap="square" rtlCol="0">
            <a:spAutoFit/>
          </a:bodyPr>
          <a:lstStyle/>
          <a:p>
            <a:r>
              <a:rPr lang="en-US" sz="4800" dirty="0">
                <a:latin typeface="Pond Free Me" pitchFamily="2" charset="0"/>
              </a:rPr>
              <a:t>Your Money</a:t>
            </a:r>
          </a:p>
        </p:txBody>
      </p:sp>
      <p:sp>
        <p:nvSpPr>
          <p:cNvPr id="6" name="TextBox 5">
            <a:extLst>
              <a:ext uri="{FF2B5EF4-FFF2-40B4-BE49-F238E27FC236}">
                <a16:creationId xmlns:a16="http://schemas.microsoft.com/office/drawing/2014/main" id="{F192CA89-E0B1-4B56-87D1-B9AE02C30131}"/>
              </a:ext>
            </a:extLst>
          </p:cNvPr>
          <p:cNvSpPr txBox="1"/>
          <p:nvPr/>
        </p:nvSpPr>
        <p:spPr>
          <a:xfrm>
            <a:off x="500195" y="5368671"/>
            <a:ext cx="2631366" cy="1015663"/>
          </a:xfrm>
          <a:prstGeom prst="rect">
            <a:avLst/>
          </a:prstGeom>
          <a:noFill/>
        </p:spPr>
        <p:txBody>
          <a:bodyPr wrap="square" rtlCol="0">
            <a:spAutoFit/>
          </a:bodyPr>
          <a:lstStyle/>
          <a:p>
            <a:r>
              <a:rPr lang="en-US" sz="2000" dirty="0">
                <a:latin typeface="Pond Free Me" pitchFamily="2" charset="0"/>
              </a:rPr>
              <a:t>Save money for larger purchases, for college, and to invest.</a:t>
            </a:r>
          </a:p>
        </p:txBody>
      </p:sp>
      <p:pic>
        <p:nvPicPr>
          <p:cNvPr id="23" name="Picture 22">
            <a:extLst>
              <a:ext uri="{FF2B5EF4-FFF2-40B4-BE49-F238E27FC236}">
                <a16:creationId xmlns:a16="http://schemas.microsoft.com/office/drawing/2014/main" id="{FAFAE1FF-FDAE-40F4-B353-02D226EC040F}"/>
              </a:ext>
            </a:extLst>
          </p:cNvPr>
          <p:cNvPicPr>
            <a:picLocks noChangeAspect="1"/>
          </p:cNvPicPr>
          <p:nvPr/>
        </p:nvPicPr>
        <p:blipFill rotWithShape="1">
          <a:blip r:embed="rId3">
            <a:extLst>
              <a:ext uri="{28A0092B-C50C-407E-A947-70E740481C1C}">
                <a14:useLocalDpi xmlns:a14="http://schemas.microsoft.com/office/drawing/2010/main" val="0"/>
              </a:ext>
            </a:extLst>
          </a:blip>
          <a:srcRect l="72725" t="51969" r="465" b="609"/>
          <a:stretch/>
        </p:blipFill>
        <p:spPr>
          <a:xfrm>
            <a:off x="797275" y="2449541"/>
            <a:ext cx="1742166" cy="2651907"/>
          </a:xfrm>
          <a:prstGeom prst="rect">
            <a:avLst/>
          </a:prstGeom>
        </p:spPr>
      </p:pic>
      <p:sp>
        <p:nvSpPr>
          <p:cNvPr id="15" name="TextBox 14">
            <a:extLst>
              <a:ext uri="{FF2B5EF4-FFF2-40B4-BE49-F238E27FC236}">
                <a16:creationId xmlns:a16="http://schemas.microsoft.com/office/drawing/2014/main" id="{7DF2CC82-5856-44F6-9268-6685A69BF640}"/>
              </a:ext>
            </a:extLst>
          </p:cNvPr>
          <p:cNvSpPr txBox="1"/>
          <p:nvPr/>
        </p:nvSpPr>
        <p:spPr>
          <a:xfrm>
            <a:off x="159532" y="4821914"/>
            <a:ext cx="2972029" cy="461665"/>
          </a:xfrm>
          <a:prstGeom prst="rect">
            <a:avLst/>
          </a:prstGeom>
          <a:noFill/>
        </p:spPr>
        <p:txBody>
          <a:bodyPr wrap="square" rtlCol="0">
            <a:spAutoFit/>
          </a:bodyPr>
          <a:lstStyle/>
          <a:p>
            <a:pPr algn="ctr"/>
            <a:r>
              <a:rPr lang="en-US" sz="2400" dirty="0">
                <a:latin typeface="KG Red Hands" panose="02000505000000020004" pitchFamily="2" charset="0"/>
              </a:rPr>
              <a:t>Saving</a:t>
            </a:r>
          </a:p>
        </p:txBody>
      </p:sp>
      <p:sp>
        <p:nvSpPr>
          <p:cNvPr id="33" name="TextBox 32">
            <a:extLst>
              <a:ext uri="{FF2B5EF4-FFF2-40B4-BE49-F238E27FC236}">
                <a16:creationId xmlns:a16="http://schemas.microsoft.com/office/drawing/2014/main" id="{0450DDFD-0A42-4263-B76D-24DD99ADF00D}"/>
              </a:ext>
            </a:extLst>
          </p:cNvPr>
          <p:cNvSpPr txBox="1"/>
          <p:nvPr/>
        </p:nvSpPr>
        <p:spPr>
          <a:xfrm>
            <a:off x="500195" y="1074101"/>
            <a:ext cx="7957277" cy="1218623"/>
          </a:xfrm>
          <a:prstGeom prst="rect">
            <a:avLst/>
          </a:prstGeom>
          <a:noFill/>
        </p:spPr>
        <p:txBody>
          <a:bodyPr wrap="square" rtlCol="0">
            <a:spAutoFit/>
          </a:bodyPr>
          <a:lstStyle/>
          <a:p>
            <a:r>
              <a:rPr lang="en-US" sz="2400" dirty="0">
                <a:latin typeface="Pond Free Me" pitchFamily="2" charset="0"/>
              </a:rPr>
              <a:t>When you receive your allowance, you should think about more than just spending it.  Think about 3 categories to split your money between.</a:t>
            </a:r>
          </a:p>
        </p:txBody>
      </p:sp>
      <p:sp>
        <p:nvSpPr>
          <p:cNvPr id="10" name="Speech Bubble: Rectangle with Corners Rounded 9">
            <a:extLst>
              <a:ext uri="{FF2B5EF4-FFF2-40B4-BE49-F238E27FC236}">
                <a16:creationId xmlns:a16="http://schemas.microsoft.com/office/drawing/2014/main" id="{681295F3-5E1C-4687-B642-5C03DEE89914}"/>
              </a:ext>
            </a:extLst>
          </p:cNvPr>
          <p:cNvSpPr/>
          <p:nvPr/>
        </p:nvSpPr>
        <p:spPr>
          <a:xfrm>
            <a:off x="4272994" y="2553788"/>
            <a:ext cx="4073731" cy="2651907"/>
          </a:xfrm>
          <a:prstGeom prst="wedgeRoundRectCallout">
            <a:avLst/>
          </a:prstGeom>
          <a:solidFill>
            <a:srgbClr val="A5DF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207E1E6-F496-4501-8085-145496A84E15}"/>
              </a:ext>
            </a:extLst>
          </p:cNvPr>
          <p:cNvSpPr txBox="1"/>
          <p:nvPr/>
        </p:nvSpPr>
        <p:spPr>
          <a:xfrm>
            <a:off x="4612654" y="3244462"/>
            <a:ext cx="3686860" cy="1323439"/>
          </a:xfrm>
          <a:prstGeom prst="rect">
            <a:avLst/>
          </a:prstGeom>
          <a:noFill/>
        </p:spPr>
        <p:txBody>
          <a:bodyPr wrap="square" rtlCol="0">
            <a:spAutoFit/>
          </a:bodyPr>
          <a:lstStyle/>
          <a:p>
            <a:r>
              <a:rPr lang="en-US" sz="4000" dirty="0">
                <a:latin typeface="Pond Free Me" pitchFamily="2" charset="0"/>
              </a:rPr>
              <a:t>Let’s talk about the savings jar!</a:t>
            </a:r>
          </a:p>
        </p:txBody>
      </p:sp>
    </p:spTree>
    <p:extLst>
      <p:ext uri="{BB962C8B-B14F-4D97-AF65-F5344CB8AC3E}">
        <p14:creationId xmlns:p14="http://schemas.microsoft.com/office/powerpoint/2010/main" val="197954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500" fill="hold"/>
                                        <p:tgtEl>
                                          <p:spTgt spid="15"/>
                                        </p:tgtEl>
                                        <p:attrNameLst>
                                          <p:attrName>ppt_x</p:attrName>
                                        </p:attrNameLst>
                                      </p:cBhvr>
                                      <p:tavLst>
                                        <p:tav tm="0">
                                          <p:val>
                                            <p:strVal val="#ppt_x"/>
                                          </p:val>
                                        </p:tav>
                                        <p:tav tm="100000">
                                          <p:val>
                                            <p:strVal val="#ppt_x"/>
                                          </p:val>
                                        </p:tav>
                                      </p:tavLst>
                                    </p:anim>
                                    <p:anim calcmode="lin" valueType="num">
                                      <p:cBhvr additive="base">
                                        <p:cTn id="10" dur="500" fill="hold"/>
                                        <p:tgtEl>
                                          <p:spTgt spid="15"/>
                                        </p:tgtEl>
                                        <p:attrNameLst>
                                          <p:attrName>ppt_y</p:attrName>
                                        </p:attrNameLst>
                                      </p:cBhvr>
                                      <p:tavLst>
                                        <p:tav tm="0">
                                          <p:val>
                                            <p:strVal val="1+#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0"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43918" y="137239"/>
            <a:ext cx="4326889" cy="830997"/>
          </a:xfrm>
          <a:prstGeom prst="rect">
            <a:avLst/>
          </a:prstGeom>
          <a:noFill/>
        </p:spPr>
        <p:txBody>
          <a:bodyPr wrap="square" rtlCol="0">
            <a:spAutoFit/>
          </a:bodyPr>
          <a:lstStyle/>
          <a:p>
            <a:pPr algn="ctr"/>
            <a:r>
              <a:rPr lang="en-US" sz="4800" dirty="0">
                <a:latin typeface="Pond Free Me" pitchFamily="2" charset="0"/>
              </a:rPr>
              <a:t>Saving</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8362488" cy="584775"/>
          </a:xfrm>
          <a:prstGeom prst="rect">
            <a:avLst/>
          </a:prstGeom>
          <a:noFill/>
        </p:spPr>
        <p:txBody>
          <a:bodyPr wrap="square" rtlCol="0">
            <a:spAutoFit/>
          </a:bodyPr>
          <a:lstStyle/>
          <a:p>
            <a:r>
              <a:rPr lang="en-US" sz="3200" dirty="0">
                <a:latin typeface="Pond Free Me" pitchFamily="2" charset="0"/>
              </a:rPr>
              <a:t>What can you do with money you are saving?</a:t>
            </a:r>
          </a:p>
        </p:txBody>
      </p:sp>
      <p:grpSp>
        <p:nvGrpSpPr>
          <p:cNvPr id="17" name="Group 16">
            <a:extLst>
              <a:ext uri="{FF2B5EF4-FFF2-40B4-BE49-F238E27FC236}">
                <a16:creationId xmlns:a16="http://schemas.microsoft.com/office/drawing/2014/main" id="{87D05314-83E9-46BD-8560-98F7BAF5F2DF}"/>
              </a:ext>
            </a:extLst>
          </p:cNvPr>
          <p:cNvGrpSpPr/>
          <p:nvPr/>
        </p:nvGrpSpPr>
        <p:grpSpPr>
          <a:xfrm>
            <a:off x="1136014" y="1910638"/>
            <a:ext cx="1967023" cy="1565173"/>
            <a:chOff x="993258" y="2024316"/>
            <a:chExt cx="1967023" cy="1565173"/>
          </a:xfrm>
        </p:grpSpPr>
        <p:sp>
          <p:nvSpPr>
            <p:cNvPr id="12" name="Rectangle: Rounded Corners 11">
              <a:extLst>
                <a:ext uri="{FF2B5EF4-FFF2-40B4-BE49-F238E27FC236}">
                  <a16:creationId xmlns:a16="http://schemas.microsoft.com/office/drawing/2014/main" id="{0B94AB32-8950-4378-8888-B1DDCA4EF7E4}"/>
                </a:ext>
              </a:extLst>
            </p:cNvPr>
            <p:cNvSpPr/>
            <p:nvPr/>
          </p:nvSpPr>
          <p:spPr>
            <a:xfrm>
              <a:off x="993258" y="2024316"/>
              <a:ext cx="1967023" cy="1565173"/>
            </a:xfrm>
            <a:prstGeom prst="round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083A5B7-27FF-45A8-A45D-2CF8B386FB93}"/>
                </a:ext>
              </a:extLst>
            </p:cNvPr>
            <p:cNvSpPr txBox="1"/>
            <p:nvPr/>
          </p:nvSpPr>
          <p:spPr>
            <a:xfrm>
              <a:off x="1037193" y="2103060"/>
              <a:ext cx="1879152" cy="1384995"/>
            </a:xfrm>
            <a:prstGeom prst="rect">
              <a:avLst/>
            </a:prstGeom>
            <a:noFill/>
          </p:spPr>
          <p:txBody>
            <a:bodyPr wrap="square" rtlCol="0">
              <a:spAutoFit/>
            </a:bodyPr>
            <a:lstStyle/>
            <a:p>
              <a:pPr algn="ctr"/>
              <a:r>
                <a:rPr lang="en-US" sz="2800" dirty="0">
                  <a:latin typeface="Pond Free Me" pitchFamily="2" charset="0"/>
                </a:rPr>
                <a:t>Put it into a savings account.</a:t>
              </a:r>
            </a:p>
          </p:txBody>
        </p:sp>
      </p:grpSp>
      <p:grpSp>
        <p:nvGrpSpPr>
          <p:cNvPr id="20" name="Group 19">
            <a:extLst>
              <a:ext uri="{FF2B5EF4-FFF2-40B4-BE49-F238E27FC236}">
                <a16:creationId xmlns:a16="http://schemas.microsoft.com/office/drawing/2014/main" id="{518704CC-ECC5-4327-957C-58C8A81DC442}"/>
              </a:ext>
            </a:extLst>
          </p:cNvPr>
          <p:cNvGrpSpPr/>
          <p:nvPr/>
        </p:nvGrpSpPr>
        <p:grpSpPr>
          <a:xfrm>
            <a:off x="771138" y="4546928"/>
            <a:ext cx="2557408" cy="1565173"/>
            <a:chOff x="1021579" y="4645473"/>
            <a:chExt cx="2557408" cy="1565173"/>
          </a:xfrm>
        </p:grpSpPr>
        <p:sp>
          <p:nvSpPr>
            <p:cNvPr id="30" name="Rectangle: Rounded Corners 29">
              <a:extLst>
                <a:ext uri="{FF2B5EF4-FFF2-40B4-BE49-F238E27FC236}">
                  <a16:creationId xmlns:a16="http://schemas.microsoft.com/office/drawing/2014/main" id="{23AD3932-7EBA-4FA2-8266-DE7E4D1DB283}"/>
                </a:ext>
              </a:extLst>
            </p:cNvPr>
            <p:cNvSpPr/>
            <p:nvPr/>
          </p:nvSpPr>
          <p:spPr>
            <a:xfrm>
              <a:off x="1197923" y="4645473"/>
              <a:ext cx="2257658" cy="1565173"/>
            </a:xfrm>
            <a:prstGeom prst="round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ECE335D-90D5-463F-B588-40141C7E38C4}"/>
                </a:ext>
              </a:extLst>
            </p:cNvPr>
            <p:cNvSpPr txBox="1"/>
            <p:nvPr/>
          </p:nvSpPr>
          <p:spPr>
            <a:xfrm>
              <a:off x="1021579" y="4726693"/>
              <a:ext cx="2557408" cy="1384995"/>
            </a:xfrm>
            <a:prstGeom prst="rect">
              <a:avLst/>
            </a:prstGeom>
            <a:noFill/>
          </p:spPr>
          <p:txBody>
            <a:bodyPr wrap="square" rtlCol="0">
              <a:spAutoFit/>
            </a:bodyPr>
            <a:lstStyle/>
            <a:p>
              <a:pPr algn="ctr"/>
              <a:r>
                <a:rPr lang="en-US" sz="2800" dirty="0">
                  <a:latin typeface="Pond Free Me" pitchFamily="2" charset="0"/>
                </a:rPr>
                <a:t>Put it into a Certificate of Deposit (CD).</a:t>
              </a:r>
            </a:p>
          </p:txBody>
        </p:sp>
      </p:grpSp>
      <p:grpSp>
        <p:nvGrpSpPr>
          <p:cNvPr id="14" name="Group 13">
            <a:extLst>
              <a:ext uri="{FF2B5EF4-FFF2-40B4-BE49-F238E27FC236}">
                <a16:creationId xmlns:a16="http://schemas.microsoft.com/office/drawing/2014/main" id="{8892D2F8-2632-42AE-B6B1-4BE68C12A842}"/>
              </a:ext>
            </a:extLst>
          </p:cNvPr>
          <p:cNvGrpSpPr/>
          <p:nvPr/>
        </p:nvGrpSpPr>
        <p:grpSpPr>
          <a:xfrm>
            <a:off x="5487231" y="4530223"/>
            <a:ext cx="2244296" cy="1598585"/>
            <a:chOff x="6304281" y="3927400"/>
            <a:chExt cx="2244296" cy="1598585"/>
          </a:xfrm>
        </p:grpSpPr>
        <p:sp>
          <p:nvSpPr>
            <p:cNvPr id="31" name="Rectangle: Rounded Corners 30">
              <a:extLst>
                <a:ext uri="{FF2B5EF4-FFF2-40B4-BE49-F238E27FC236}">
                  <a16:creationId xmlns:a16="http://schemas.microsoft.com/office/drawing/2014/main" id="{13588F3E-0E03-4D1D-A7FF-3DD47502FFF9}"/>
                </a:ext>
              </a:extLst>
            </p:cNvPr>
            <p:cNvSpPr/>
            <p:nvPr/>
          </p:nvSpPr>
          <p:spPr>
            <a:xfrm>
              <a:off x="6413548" y="3927400"/>
              <a:ext cx="1979855" cy="1598585"/>
            </a:xfrm>
            <a:prstGeom prst="round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860F4C1-3E54-4EB6-8B2B-DA3DF1936B22}"/>
                </a:ext>
              </a:extLst>
            </p:cNvPr>
            <p:cNvSpPr txBox="1"/>
            <p:nvPr/>
          </p:nvSpPr>
          <p:spPr>
            <a:xfrm>
              <a:off x="6304281" y="4043065"/>
              <a:ext cx="2244296" cy="1384995"/>
            </a:xfrm>
            <a:prstGeom prst="rect">
              <a:avLst/>
            </a:prstGeom>
            <a:noFill/>
          </p:spPr>
          <p:txBody>
            <a:bodyPr wrap="square" rtlCol="0">
              <a:spAutoFit/>
            </a:bodyPr>
            <a:lstStyle/>
            <a:p>
              <a:pPr algn="ctr"/>
              <a:r>
                <a:rPr lang="en-US" sz="2800" dirty="0">
                  <a:latin typeface="Pond Free Me" pitchFamily="2" charset="0"/>
                </a:rPr>
                <a:t>Buy a U.S. Treasury Bond</a:t>
              </a:r>
            </a:p>
          </p:txBody>
        </p:sp>
      </p:grpSp>
      <p:grpSp>
        <p:nvGrpSpPr>
          <p:cNvPr id="16" name="Group 15">
            <a:extLst>
              <a:ext uri="{FF2B5EF4-FFF2-40B4-BE49-F238E27FC236}">
                <a16:creationId xmlns:a16="http://schemas.microsoft.com/office/drawing/2014/main" id="{BBD2A103-A041-4A8E-8FB8-E2AE47C6C440}"/>
              </a:ext>
            </a:extLst>
          </p:cNvPr>
          <p:cNvGrpSpPr/>
          <p:nvPr/>
        </p:nvGrpSpPr>
        <p:grpSpPr>
          <a:xfrm>
            <a:off x="5277168" y="1922882"/>
            <a:ext cx="2557408" cy="1565173"/>
            <a:chOff x="5861379" y="2024316"/>
            <a:chExt cx="2557408" cy="1565173"/>
          </a:xfrm>
        </p:grpSpPr>
        <p:sp>
          <p:nvSpPr>
            <p:cNvPr id="29" name="Rectangle: Rounded Corners 28">
              <a:extLst>
                <a:ext uri="{FF2B5EF4-FFF2-40B4-BE49-F238E27FC236}">
                  <a16:creationId xmlns:a16="http://schemas.microsoft.com/office/drawing/2014/main" id="{FBBE96A3-6656-4FB1-92B5-5FFF2F749F5D}"/>
                </a:ext>
              </a:extLst>
            </p:cNvPr>
            <p:cNvSpPr/>
            <p:nvPr/>
          </p:nvSpPr>
          <p:spPr>
            <a:xfrm>
              <a:off x="5936212" y="2024316"/>
              <a:ext cx="2379526" cy="1565173"/>
            </a:xfrm>
            <a:prstGeom prst="round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550344E-0F31-45B1-B637-982439B7BA87}"/>
                </a:ext>
              </a:extLst>
            </p:cNvPr>
            <p:cNvSpPr txBox="1"/>
            <p:nvPr/>
          </p:nvSpPr>
          <p:spPr>
            <a:xfrm>
              <a:off x="5861379" y="2103060"/>
              <a:ext cx="2557408" cy="1384995"/>
            </a:xfrm>
            <a:prstGeom prst="rect">
              <a:avLst/>
            </a:prstGeom>
            <a:noFill/>
          </p:spPr>
          <p:txBody>
            <a:bodyPr wrap="square" rtlCol="0">
              <a:spAutoFit/>
            </a:bodyPr>
            <a:lstStyle/>
            <a:p>
              <a:pPr algn="ctr"/>
              <a:r>
                <a:rPr lang="en-US" sz="2800" dirty="0">
                  <a:latin typeface="Pond Free Me" pitchFamily="2" charset="0"/>
                </a:rPr>
                <a:t>Invest your money in the stock market.</a:t>
              </a:r>
            </a:p>
          </p:txBody>
        </p:sp>
      </p:grpSp>
      <p:pic>
        <p:nvPicPr>
          <p:cNvPr id="22" name="Picture 21">
            <a:extLst>
              <a:ext uri="{FF2B5EF4-FFF2-40B4-BE49-F238E27FC236}">
                <a16:creationId xmlns:a16="http://schemas.microsoft.com/office/drawing/2014/main" id="{4B3CCB2F-00B0-4A89-A327-B2B24A98D9B0}"/>
              </a:ext>
            </a:extLst>
          </p:cNvPr>
          <p:cNvPicPr>
            <a:picLocks noChangeAspect="1"/>
          </p:cNvPicPr>
          <p:nvPr/>
        </p:nvPicPr>
        <p:blipFill rotWithShape="1">
          <a:blip r:embed="rId3">
            <a:extLst>
              <a:ext uri="{28A0092B-C50C-407E-A947-70E740481C1C}">
                <a14:useLocalDpi xmlns:a14="http://schemas.microsoft.com/office/drawing/2010/main" val="0"/>
              </a:ext>
            </a:extLst>
          </a:blip>
          <a:srcRect l="72725" t="51969" r="465" b="609"/>
          <a:stretch/>
        </p:blipFill>
        <p:spPr>
          <a:xfrm>
            <a:off x="3480369" y="2813233"/>
            <a:ext cx="1742166" cy="2651907"/>
          </a:xfrm>
          <a:prstGeom prst="rect">
            <a:avLst/>
          </a:prstGeom>
        </p:spPr>
      </p:pic>
    </p:spTree>
    <p:extLst>
      <p:ext uri="{BB962C8B-B14F-4D97-AF65-F5344CB8AC3E}">
        <p14:creationId xmlns:p14="http://schemas.microsoft.com/office/powerpoint/2010/main" val="54996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43918" y="137239"/>
            <a:ext cx="4326889" cy="830997"/>
          </a:xfrm>
          <a:prstGeom prst="rect">
            <a:avLst/>
          </a:prstGeom>
          <a:noFill/>
        </p:spPr>
        <p:txBody>
          <a:bodyPr wrap="square" rtlCol="0">
            <a:spAutoFit/>
          </a:bodyPr>
          <a:lstStyle/>
          <a:p>
            <a:pPr algn="ctr"/>
            <a:r>
              <a:rPr lang="en-US" sz="4800" dirty="0">
                <a:latin typeface="Pond Free Me" pitchFamily="2" charset="0"/>
              </a:rPr>
              <a:t>Saving</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8362488" cy="584775"/>
          </a:xfrm>
          <a:prstGeom prst="rect">
            <a:avLst/>
          </a:prstGeom>
          <a:noFill/>
        </p:spPr>
        <p:txBody>
          <a:bodyPr wrap="square" rtlCol="0">
            <a:spAutoFit/>
          </a:bodyPr>
          <a:lstStyle/>
          <a:p>
            <a:r>
              <a:rPr lang="en-US" sz="3200" dirty="0">
                <a:latin typeface="Pond Free Me" pitchFamily="2" charset="0"/>
              </a:rPr>
              <a:t>What are things people save for?</a:t>
            </a:r>
          </a:p>
        </p:txBody>
      </p:sp>
      <p:grpSp>
        <p:nvGrpSpPr>
          <p:cNvPr id="17" name="Group 16">
            <a:extLst>
              <a:ext uri="{FF2B5EF4-FFF2-40B4-BE49-F238E27FC236}">
                <a16:creationId xmlns:a16="http://schemas.microsoft.com/office/drawing/2014/main" id="{87D05314-83E9-46BD-8560-98F7BAF5F2DF}"/>
              </a:ext>
            </a:extLst>
          </p:cNvPr>
          <p:cNvGrpSpPr/>
          <p:nvPr/>
        </p:nvGrpSpPr>
        <p:grpSpPr>
          <a:xfrm>
            <a:off x="1678490" y="1807531"/>
            <a:ext cx="1923087" cy="683706"/>
            <a:chOff x="993258" y="2024317"/>
            <a:chExt cx="1923087" cy="683706"/>
          </a:xfrm>
        </p:grpSpPr>
        <p:sp>
          <p:nvSpPr>
            <p:cNvPr id="12" name="Rectangle: Rounded Corners 11">
              <a:extLst>
                <a:ext uri="{FF2B5EF4-FFF2-40B4-BE49-F238E27FC236}">
                  <a16:creationId xmlns:a16="http://schemas.microsoft.com/office/drawing/2014/main" id="{0B94AB32-8950-4378-8888-B1DDCA4EF7E4}"/>
                </a:ext>
              </a:extLst>
            </p:cNvPr>
            <p:cNvSpPr/>
            <p:nvPr/>
          </p:nvSpPr>
          <p:spPr>
            <a:xfrm>
              <a:off x="993258" y="2024317"/>
              <a:ext cx="1923087" cy="683706"/>
            </a:xfrm>
            <a:prstGeom prst="round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083A5B7-27FF-45A8-A45D-2CF8B386FB93}"/>
                </a:ext>
              </a:extLst>
            </p:cNvPr>
            <p:cNvSpPr txBox="1"/>
            <p:nvPr/>
          </p:nvSpPr>
          <p:spPr>
            <a:xfrm>
              <a:off x="1037193" y="2103060"/>
              <a:ext cx="1879152" cy="523220"/>
            </a:xfrm>
            <a:prstGeom prst="rect">
              <a:avLst/>
            </a:prstGeom>
            <a:noFill/>
          </p:spPr>
          <p:txBody>
            <a:bodyPr wrap="square" rtlCol="0">
              <a:spAutoFit/>
            </a:bodyPr>
            <a:lstStyle/>
            <a:p>
              <a:pPr algn="ctr"/>
              <a:r>
                <a:rPr lang="en-US" sz="2800" dirty="0">
                  <a:latin typeface="Pond Free Me" pitchFamily="2" charset="0"/>
                </a:rPr>
                <a:t>College</a:t>
              </a:r>
            </a:p>
          </p:txBody>
        </p:sp>
      </p:grpSp>
      <p:grpSp>
        <p:nvGrpSpPr>
          <p:cNvPr id="20" name="Group 19">
            <a:extLst>
              <a:ext uri="{FF2B5EF4-FFF2-40B4-BE49-F238E27FC236}">
                <a16:creationId xmlns:a16="http://schemas.microsoft.com/office/drawing/2014/main" id="{518704CC-ECC5-4327-957C-58C8A81DC442}"/>
              </a:ext>
            </a:extLst>
          </p:cNvPr>
          <p:cNvGrpSpPr/>
          <p:nvPr/>
        </p:nvGrpSpPr>
        <p:grpSpPr>
          <a:xfrm>
            <a:off x="1295509" y="4784406"/>
            <a:ext cx="1508639" cy="683707"/>
            <a:chOff x="1197923" y="4645473"/>
            <a:chExt cx="1508639" cy="683707"/>
          </a:xfrm>
        </p:grpSpPr>
        <p:sp>
          <p:nvSpPr>
            <p:cNvPr id="30" name="Rectangle: Rounded Corners 29">
              <a:extLst>
                <a:ext uri="{FF2B5EF4-FFF2-40B4-BE49-F238E27FC236}">
                  <a16:creationId xmlns:a16="http://schemas.microsoft.com/office/drawing/2014/main" id="{23AD3932-7EBA-4FA2-8266-DE7E4D1DB283}"/>
                </a:ext>
              </a:extLst>
            </p:cNvPr>
            <p:cNvSpPr/>
            <p:nvPr/>
          </p:nvSpPr>
          <p:spPr>
            <a:xfrm>
              <a:off x="1197923" y="4645473"/>
              <a:ext cx="1508639" cy="683707"/>
            </a:xfrm>
            <a:prstGeom prst="round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ECE335D-90D5-463F-B588-40141C7E38C4}"/>
                </a:ext>
              </a:extLst>
            </p:cNvPr>
            <p:cNvSpPr txBox="1"/>
            <p:nvPr/>
          </p:nvSpPr>
          <p:spPr>
            <a:xfrm>
              <a:off x="1242657" y="4725716"/>
              <a:ext cx="1419169" cy="523220"/>
            </a:xfrm>
            <a:prstGeom prst="rect">
              <a:avLst/>
            </a:prstGeom>
            <a:noFill/>
          </p:spPr>
          <p:txBody>
            <a:bodyPr wrap="square" rtlCol="0">
              <a:spAutoFit/>
            </a:bodyPr>
            <a:lstStyle/>
            <a:p>
              <a:pPr algn="ctr"/>
              <a:r>
                <a:rPr lang="en-US" sz="2800" dirty="0">
                  <a:latin typeface="Pond Free Me" pitchFamily="2" charset="0"/>
                </a:rPr>
                <a:t>Car</a:t>
              </a:r>
            </a:p>
          </p:txBody>
        </p:sp>
      </p:grpSp>
      <p:grpSp>
        <p:nvGrpSpPr>
          <p:cNvPr id="14" name="Group 13">
            <a:extLst>
              <a:ext uri="{FF2B5EF4-FFF2-40B4-BE49-F238E27FC236}">
                <a16:creationId xmlns:a16="http://schemas.microsoft.com/office/drawing/2014/main" id="{8892D2F8-2632-42AE-B6B1-4BE68C12A842}"/>
              </a:ext>
            </a:extLst>
          </p:cNvPr>
          <p:cNvGrpSpPr/>
          <p:nvPr/>
        </p:nvGrpSpPr>
        <p:grpSpPr>
          <a:xfrm>
            <a:off x="5358697" y="1807531"/>
            <a:ext cx="1583006" cy="685800"/>
            <a:chOff x="6810397" y="3927399"/>
            <a:chExt cx="1583006" cy="685800"/>
          </a:xfrm>
        </p:grpSpPr>
        <p:sp>
          <p:nvSpPr>
            <p:cNvPr id="31" name="Rectangle: Rounded Corners 30">
              <a:extLst>
                <a:ext uri="{FF2B5EF4-FFF2-40B4-BE49-F238E27FC236}">
                  <a16:creationId xmlns:a16="http://schemas.microsoft.com/office/drawing/2014/main" id="{13588F3E-0E03-4D1D-A7FF-3DD47502FFF9}"/>
                </a:ext>
              </a:extLst>
            </p:cNvPr>
            <p:cNvSpPr/>
            <p:nvPr/>
          </p:nvSpPr>
          <p:spPr>
            <a:xfrm>
              <a:off x="6810397" y="3927399"/>
              <a:ext cx="1583006" cy="685800"/>
            </a:xfrm>
            <a:prstGeom prst="round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860F4C1-3E54-4EB6-8B2B-DA3DF1936B22}"/>
                </a:ext>
              </a:extLst>
            </p:cNvPr>
            <p:cNvSpPr txBox="1"/>
            <p:nvPr/>
          </p:nvSpPr>
          <p:spPr>
            <a:xfrm>
              <a:off x="7086740" y="3980976"/>
              <a:ext cx="1138559" cy="524091"/>
            </a:xfrm>
            <a:prstGeom prst="rect">
              <a:avLst/>
            </a:prstGeom>
            <a:noFill/>
          </p:spPr>
          <p:txBody>
            <a:bodyPr wrap="square" rtlCol="0">
              <a:spAutoFit/>
            </a:bodyPr>
            <a:lstStyle/>
            <a:p>
              <a:pPr algn="ctr"/>
              <a:r>
                <a:rPr lang="en-US" sz="2800" dirty="0">
                  <a:latin typeface="Pond Free Me" pitchFamily="2" charset="0"/>
                </a:rPr>
                <a:t>Home</a:t>
              </a:r>
            </a:p>
          </p:txBody>
        </p:sp>
      </p:grpSp>
      <p:grpSp>
        <p:nvGrpSpPr>
          <p:cNvPr id="16" name="Group 15">
            <a:extLst>
              <a:ext uri="{FF2B5EF4-FFF2-40B4-BE49-F238E27FC236}">
                <a16:creationId xmlns:a16="http://schemas.microsoft.com/office/drawing/2014/main" id="{BBD2A103-A041-4A8E-8FB8-E2AE47C6C440}"/>
              </a:ext>
            </a:extLst>
          </p:cNvPr>
          <p:cNvGrpSpPr/>
          <p:nvPr/>
        </p:nvGrpSpPr>
        <p:grpSpPr>
          <a:xfrm>
            <a:off x="522998" y="3154646"/>
            <a:ext cx="2207748" cy="966350"/>
            <a:chOff x="5936212" y="2012073"/>
            <a:chExt cx="2207748" cy="966350"/>
          </a:xfrm>
        </p:grpSpPr>
        <p:sp>
          <p:nvSpPr>
            <p:cNvPr id="29" name="Rectangle: Rounded Corners 28">
              <a:extLst>
                <a:ext uri="{FF2B5EF4-FFF2-40B4-BE49-F238E27FC236}">
                  <a16:creationId xmlns:a16="http://schemas.microsoft.com/office/drawing/2014/main" id="{FBBE96A3-6656-4FB1-92B5-5FFF2F749F5D}"/>
                </a:ext>
              </a:extLst>
            </p:cNvPr>
            <p:cNvSpPr/>
            <p:nvPr/>
          </p:nvSpPr>
          <p:spPr>
            <a:xfrm>
              <a:off x="5936212" y="2024316"/>
              <a:ext cx="2207748" cy="954107"/>
            </a:xfrm>
            <a:prstGeom prst="round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550344E-0F31-45B1-B637-982439B7BA87}"/>
                </a:ext>
              </a:extLst>
            </p:cNvPr>
            <p:cNvSpPr txBox="1"/>
            <p:nvPr/>
          </p:nvSpPr>
          <p:spPr>
            <a:xfrm>
              <a:off x="6023996" y="2012073"/>
              <a:ext cx="2116594" cy="954107"/>
            </a:xfrm>
            <a:prstGeom prst="rect">
              <a:avLst/>
            </a:prstGeom>
            <a:noFill/>
          </p:spPr>
          <p:txBody>
            <a:bodyPr wrap="square" rtlCol="0">
              <a:spAutoFit/>
            </a:bodyPr>
            <a:lstStyle/>
            <a:p>
              <a:pPr algn="ctr"/>
              <a:r>
                <a:rPr lang="en-US" sz="2800" dirty="0">
                  <a:latin typeface="Pond Free Me" pitchFamily="2" charset="0"/>
                </a:rPr>
                <a:t>Emergency Fund</a:t>
              </a:r>
            </a:p>
          </p:txBody>
        </p:sp>
      </p:grpSp>
      <p:grpSp>
        <p:nvGrpSpPr>
          <p:cNvPr id="22" name="Group 21">
            <a:extLst>
              <a:ext uri="{FF2B5EF4-FFF2-40B4-BE49-F238E27FC236}">
                <a16:creationId xmlns:a16="http://schemas.microsoft.com/office/drawing/2014/main" id="{3844123D-EB3A-45A3-9891-152687614706}"/>
              </a:ext>
            </a:extLst>
          </p:cNvPr>
          <p:cNvGrpSpPr/>
          <p:nvPr/>
        </p:nvGrpSpPr>
        <p:grpSpPr>
          <a:xfrm>
            <a:off x="6317521" y="3034709"/>
            <a:ext cx="2207748" cy="976671"/>
            <a:chOff x="5936212" y="2002018"/>
            <a:chExt cx="2207748" cy="976671"/>
          </a:xfrm>
        </p:grpSpPr>
        <p:sp>
          <p:nvSpPr>
            <p:cNvPr id="23" name="Rectangle: Rounded Corners 22">
              <a:extLst>
                <a:ext uri="{FF2B5EF4-FFF2-40B4-BE49-F238E27FC236}">
                  <a16:creationId xmlns:a16="http://schemas.microsoft.com/office/drawing/2014/main" id="{08065625-F39A-47FC-9004-7FDC9E228812}"/>
                </a:ext>
              </a:extLst>
            </p:cNvPr>
            <p:cNvSpPr/>
            <p:nvPr/>
          </p:nvSpPr>
          <p:spPr>
            <a:xfrm>
              <a:off x="5936212" y="2024316"/>
              <a:ext cx="2207748" cy="954107"/>
            </a:xfrm>
            <a:prstGeom prst="round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759570D-6B5A-47EE-9DC4-51E73ED2D78E}"/>
                </a:ext>
              </a:extLst>
            </p:cNvPr>
            <p:cNvSpPr txBox="1"/>
            <p:nvPr/>
          </p:nvSpPr>
          <p:spPr>
            <a:xfrm>
              <a:off x="6299135" y="2002018"/>
              <a:ext cx="1622956" cy="976671"/>
            </a:xfrm>
            <a:prstGeom prst="rect">
              <a:avLst/>
            </a:prstGeom>
            <a:noFill/>
          </p:spPr>
          <p:txBody>
            <a:bodyPr wrap="square" rtlCol="0">
              <a:spAutoFit/>
            </a:bodyPr>
            <a:lstStyle/>
            <a:p>
              <a:pPr algn="ctr"/>
              <a:r>
                <a:rPr lang="en-US" sz="2800" dirty="0">
                  <a:latin typeface="Pond Free Me" pitchFamily="2" charset="0"/>
                </a:rPr>
                <a:t>Large </a:t>
              </a:r>
            </a:p>
            <a:p>
              <a:pPr algn="ctr"/>
              <a:r>
                <a:rPr lang="en-US" sz="2800" dirty="0">
                  <a:latin typeface="Pond Free Me" pitchFamily="2" charset="0"/>
                </a:rPr>
                <a:t>Purchases</a:t>
              </a:r>
            </a:p>
          </p:txBody>
        </p:sp>
      </p:grpSp>
      <p:grpSp>
        <p:nvGrpSpPr>
          <p:cNvPr id="32" name="Group 31">
            <a:extLst>
              <a:ext uri="{FF2B5EF4-FFF2-40B4-BE49-F238E27FC236}">
                <a16:creationId xmlns:a16="http://schemas.microsoft.com/office/drawing/2014/main" id="{FF385C88-B929-4CD6-B88C-EAF557A21ED8}"/>
              </a:ext>
            </a:extLst>
          </p:cNvPr>
          <p:cNvGrpSpPr/>
          <p:nvPr/>
        </p:nvGrpSpPr>
        <p:grpSpPr>
          <a:xfrm>
            <a:off x="3377242" y="5473259"/>
            <a:ext cx="2084019" cy="995059"/>
            <a:chOff x="5936212" y="1983365"/>
            <a:chExt cx="2084019" cy="995059"/>
          </a:xfrm>
        </p:grpSpPr>
        <p:sp>
          <p:nvSpPr>
            <p:cNvPr id="33" name="Rectangle: Rounded Corners 32">
              <a:extLst>
                <a:ext uri="{FF2B5EF4-FFF2-40B4-BE49-F238E27FC236}">
                  <a16:creationId xmlns:a16="http://schemas.microsoft.com/office/drawing/2014/main" id="{49E7AC63-69E1-4690-9B31-92257C375F20}"/>
                </a:ext>
              </a:extLst>
            </p:cNvPr>
            <p:cNvSpPr/>
            <p:nvPr/>
          </p:nvSpPr>
          <p:spPr>
            <a:xfrm>
              <a:off x="5936212" y="1983366"/>
              <a:ext cx="2084019" cy="995058"/>
            </a:xfrm>
            <a:prstGeom prst="roundRect">
              <a:avLst/>
            </a:prstGeom>
            <a:solidFill>
              <a:srgbClr val="39B5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B4E4072-8F60-46D2-BBCE-DC32697A5DBD}"/>
                </a:ext>
              </a:extLst>
            </p:cNvPr>
            <p:cNvSpPr txBox="1"/>
            <p:nvPr/>
          </p:nvSpPr>
          <p:spPr>
            <a:xfrm>
              <a:off x="6194202" y="1983365"/>
              <a:ext cx="1622956" cy="954107"/>
            </a:xfrm>
            <a:prstGeom prst="rect">
              <a:avLst/>
            </a:prstGeom>
            <a:noFill/>
          </p:spPr>
          <p:txBody>
            <a:bodyPr wrap="square" rtlCol="0">
              <a:spAutoFit/>
            </a:bodyPr>
            <a:lstStyle/>
            <a:p>
              <a:pPr algn="ctr"/>
              <a:r>
                <a:rPr lang="en-US" sz="2800" dirty="0">
                  <a:latin typeface="Pond Free Me" pitchFamily="2" charset="0"/>
                </a:rPr>
                <a:t>Start a Business</a:t>
              </a:r>
            </a:p>
          </p:txBody>
        </p:sp>
      </p:grpSp>
      <p:grpSp>
        <p:nvGrpSpPr>
          <p:cNvPr id="35" name="Group 34">
            <a:extLst>
              <a:ext uri="{FF2B5EF4-FFF2-40B4-BE49-F238E27FC236}">
                <a16:creationId xmlns:a16="http://schemas.microsoft.com/office/drawing/2014/main" id="{C113F30A-48C4-4292-B872-57BAACB1CEE3}"/>
              </a:ext>
            </a:extLst>
          </p:cNvPr>
          <p:cNvGrpSpPr/>
          <p:nvPr/>
        </p:nvGrpSpPr>
        <p:grpSpPr>
          <a:xfrm>
            <a:off x="6150200" y="4956661"/>
            <a:ext cx="1760778" cy="687171"/>
            <a:chOff x="6810397" y="3926028"/>
            <a:chExt cx="1760778" cy="687171"/>
          </a:xfrm>
        </p:grpSpPr>
        <p:sp>
          <p:nvSpPr>
            <p:cNvPr id="36" name="Rectangle: Rounded Corners 35">
              <a:extLst>
                <a:ext uri="{FF2B5EF4-FFF2-40B4-BE49-F238E27FC236}">
                  <a16:creationId xmlns:a16="http://schemas.microsoft.com/office/drawing/2014/main" id="{0E23D8AA-E767-46E9-982A-737DC3CC7A59}"/>
                </a:ext>
              </a:extLst>
            </p:cNvPr>
            <p:cNvSpPr/>
            <p:nvPr/>
          </p:nvSpPr>
          <p:spPr>
            <a:xfrm>
              <a:off x="6810397" y="3926028"/>
              <a:ext cx="1760778" cy="687171"/>
            </a:xfrm>
            <a:prstGeom prst="round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AABE57AB-455E-4809-A9FA-5CD8CBDAE2A0}"/>
                </a:ext>
              </a:extLst>
            </p:cNvPr>
            <p:cNvSpPr txBox="1"/>
            <p:nvPr/>
          </p:nvSpPr>
          <p:spPr>
            <a:xfrm>
              <a:off x="6959065" y="4008689"/>
              <a:ext cx="1564653" cy="523220"/>
            </a:xfrm>
            <a:prstGeom prst="rect">
              <a:avLst/>
            </a:prstGeom>
            <a:noFill/>
          </p:spPr>
          <p:txBody>
            <a:bodyPr wrap="square" rtlCol="0">
              <a:spAutoFit/>
            </a:bodyPr>
            <a:lstStyle/>
            <a:p>
              <a:pPr algn="ctr"/>
              <a:r>
                <a:rPr lang="en-US" sz="2800" dirty="0">
                  <a:latin typeface="Pond Free Me" pitchFamily="2" charset="0"/>
                </a:rPr>
                <a:t>Vacation</a:t>
              </a:r>
            </a:p>
          </p:txBody>
        </p:sp>
      </p:grpSp>
      <p:pic>
        <p:nvPicPr>
          <p:cNvPr id="39" name="Picture 38">
            <a:extLst>
              <a:ext uri="{FF2B5EF4-FFF2-40B4-BE49-F238E27FC236}">
                <a16:creationId xmlns:a16="http://schemas.microsoft.com/office/drawing/2014/main" id="{F1B8A552-E621-4473-90C0-88A6F1D7DDF8}"/>
              </a:ext>
            </a:extLst>
          </p:cNvPr>
          <p:cNvPicPr>
            <a:picLocks noChangeAspect="1"/>
          </p:cNvPicPr>
          <p:nvPr/>
        </p:nvPicPr>
        <p:blipFill rotWithShape="1">
          <a:blip r:embed="rId3">
            <a:extLst>
              <a:ext uri="{28A0092B-C50C-407E-A947-70E740481C1C}">
                <a14:useLocalDpi xmlns:a14="http://schemas.microsoft.com/office/drawing/2010/main" val="0"/>
              </a:ext>
            </a:extLst>
          </a:blip>
          <a:srcRect l="72725" t="51969" r="465" b="609"/>
          <a:stretch/>
        </p:blipFill>
        <p:spPr>
          <a:xfrm>
            <a:off x="3480369" y="2813233"/>
            <a:ext cx="1742166" cy="2651907"/>
          </a:xfrm>
          <a:prstGeom prst="rect">
            <a:avLst/>
          </a:prstGeom>
        </p:spPr>
      </p:pic>
    </p:spTree>
    <p:extLst>
      <p:ext uri="{BB962C8B-B14F-4D97-AF65-F5344CB8AC3E}">
        <p14:creationId xmlns:p14="http://schemas.microsoft.com/office/powerpoint/2010/main" val="6751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38599"/>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633905" y="131357"/>
            <a:ext cx="4484914" cy="830997"/>
          </a:xfrm>
          <a:prstGeom prst="rect">
            <a:avLst/>
          </a:prstGeom>
          <a:noFill/>
        </p:spPr>
        <p:txBody>
          <a:bodyPr wrap="square" rtlCol="0">
            <a:spAutoFit/>
          </a:bodyPr>
          <a:lstStyle/>
          <a:p>
            <a:r>
              <a:rPr lang="en-US" sz="4800" dirty="0">
                <a:latin typeface="Pond Free Me" pitchFamily="2" charset="0"/>
              </a:rPr>
              <a:t>Your Money</a:t>
            </a:r>
          </a:p>
        </p:txBody>
      </p:sp>
      <p:sp>
        <p:nvSpPr>
          <p:cNvPr id="6" name="TextBox 5">
            <a:extLst>
              <a:ext uri="{FF2B5EF4-FFF2-40B4-BE49-F238E27FC236}">
                <a16:creationId xmlns:a16="http://schemas.microsoft.com/office/drawing/2014/main" id="{F192CA89-E0B1-4B56-87D1-B9AE02C30131}"/>
              </a:ext>
            </a:extLst>
          </p:cNvPr>
          <p:cNvSpPr txBox="1"/>
          <p:nvPr/>
        </p:nvSpPr>
        <p:spPr>
          <a:xfrm>
            <a:off x="500195" y="5368671"/>
            <a:ext cx="2631366" cy="1015663"/>
          </a:xfrm>
          <a:prstGeom prst="rect">
            <a:avLst/>
          </a:prstGeom>
          <a:noFill/>
        </p:spPr>
        <p:txBody>
          <a:bodyPr wrap="square" rtlCol="0">
            <a:spAutoFit/>
          </a:bodyPr>
          <a:lstStyle/>
          <a:p>
            <a:r>
              <a:rPr lang="en-US" sz="2000" dirty="0">
                <a:latin typeface="Pond Free Me" pitchFamily="2" charset="0"/>
              </a:rPr>
              <a:t>Save money for larger purchases, for college, and to invest.</a:t>
            </a:r>
          </a:p>
        </p:txBody>
      </p:sp>
      <p:sp>
        <p:nvSpPr>
          <p:cNvPr id="20" name="TextBox 19">
            <a:extLst>
              <a:ext uri="{FF2B5EF4-FFF2-40B4-BE49-F238E27FC236}">
                <a16:creationId xmlns:a16="http://schemas.microsoft.com/office/drawing/2014/main" id="{7CE11D8D-F896-4BDB-A962-641C1EC9D8CB}"/>
              </a:ext>
            </a:extLst>
          </p:cNvPr>
          <p:cNvSpPr txBox="1"/>
          <p:nvPr/>
        </p:nvSpPr>
        <p:spPr>
          <a:xfrm>
            <a:off x="3449215" y="5368673"/>
            <a:ext cx="2187049" cy="1015662"/>
          </a:xfrm>
          <a:prstGeom prst="rect">
            <a:avLst/>
          </a:prstGeom>
          <a:noFill/>
        </p:spPr>
        <p:txBody>
          <a:bodyPr wrap="square" rtlCol="0">
            <a:spAutoFit/>
          </a:bodyPr>
          <a:lstStyle/>
          <a:p>
            <a:r>
              <a:rPr lang="en-US" sz="2000" dirty="0">
                <a:latin typeface="Pond Free Me" pitchFamily="2" charset="0"/>
              </a:rPr>
              <a:t>Give money to help others who are in need.</a:t>
            </a:r>
          </a:p>
        </p:txBody>
      </p:sp>
      <p:pic>
        <p:nvPicPr>
          <p:cNvPr id="22" name="Picture 21">
            <a:extLst>
              <a:ext uri="{FF2B5EF4-FFF2-40B4-BE49-F238E27FC236}">
                <a16:creationId xmlns:a16="http://schemas.microsoft.com/office/drawing/2014/main" id="{A54B1658-DB34-428D-8E1D-3B8F791B9615}"/>
              </a:ext>
            </a:extLst>
          </p:cNvPr>
          <p:cNvPicPr>
            <a:picLocks noChangeAspect="1"/>
          </p:cNvPicPr>
          <p:nvPr/>
        </p:nvPicPr>
        <p:blipFill rotWithShape="1">
          <a:blip r:embed="rId3">
            <a:extLst>
              <a:ext uri="{28A0092B-C50C-407E-A947-70E740481C1C}">
                <a14:useLocalDpi xmlns:a14="http://schemas.microsoft.com/office/drawing/2010/main" val="0"/>
              </a:ext>
            </a:extLst>
          </a:blip>
          <a:srcRect l="2807" t="51449" r="72678" b="3598"/>
          <a:stretch/>
        </p:blipFill>
        <p:spPr>
          <a:xfrm>
            <a:off x="3562876" y="2608028"/>
            <a:ext cx="1497985" cy="2363790"/>
          </a:xfrm>
          <a:prstGeom prst="rect">
            <a:avLst/>
          </a:prstGeom>
        </p:spPr>
      </p:pic>
      <p:pic>
        <p:nvPicPr>
          <p:cNvPr id="23" name="Picture 22">
            <a:extLst>
              <a:ext uri="{FF2B5EF4-FFF2-40B4-BE49-F238E27FC236}">
                <a16:creationId xmlns:a16="http://schemas.microsoft.com/office/drawing/2014/main" id="{FAFAE1FF-FDAE-40F4-B353-02D226EC040F}"/>
              </a:ext>
            </a:extLst>
          </p:cNvPr>
          <p:cNvPicPr>
            <a:picLocks noChangeAspect="1"/>
          </p:cNvPicPr>
          <p:nvPr/>
        </p:nvPicPr>
        <p:blipFill rotWithShape="1">
          <a:blip r:embed="rId3">
            <a:extLst>
              <a:ext uri="{28A0092B-C50C-407E-A947-70E740481C1C}">
                <a14:useLocalDpi xmlns:a14="http://schemas.microsoft.com/office/drawing/2010/main" val="0"/>
              </a:ext>
            </a:extLst>
          </a:blip>
          <a:srcRect l="72725" t="51969" r="465" b="609"/>
          <a:stretch/>
        </p:blipFill>
        <p:spPr>
          <a:xfrm>
            <a:off x="797275" y="2449541"/>
            <a:ext cx="1742166" cy="2651907"/>
          </a:xfrm>
          <a:prstGeom prst="rect">
            <a:avLst/>
          </a:prstGeom>
        </p:spPr>
      </p:pic>
      <p:sp>
        <p:nvSpPr>
          <p:cNvPr id="15" name="TextBox 14">
            <a:extLst>
              <a:ext uri="{FF2B5EF4-FFF2-40B4-BE49-F238E27FC236}">
                <a16:creationId xmlns:a16="http://schemas.microsoft.com/office/drawing/2014/main" id="{7DF2CC82-5856-44F6-9268-6685A69BF640}"/>
              </a:ext>
            </a:extLst>
          </p:cNvPr>
          <p:cNvSpPr txBox="1"/>
          <p:nvPr/>
        </p:nvSpPr>
        <p:spPr>
          <a:xfrm>
            <a:off x="159532" y="4821914"/>
            <a:ext cx="2972029" cy="461665"/>
          </a:xfrm>
          <a:prstGeom prst="rect">
            <a:avLst/>
          </a:prstGeom>
          <a:noFill/>
        </p:spPr>
        <p:txBody>
          <a:bodyPr wrap="square" rtlCol="0">
            <a:spAutoFit/>
          </a:bodyPr>
          <a:lstStyle/>
          <a:p>
            <a:pPr algn="ctr"/>
            <a:r>
              <a:rPr lang="en-US" sz="2400" dirty="0">
                <a:latin typeface="KG Red Hands" panose="02000505000000020004" pitchFamily="2" charset="0"/>
              </a:rPr>
              <a:t>Saving</a:t>
            </a:r>
          </a:p>
        </p:txBody>
      </p:sp>
      <p:sp>
        <p:nvSpPr>
          <p:cNvPr id="18" name="TextBox 17">
            <a:extLst>
              <a:ext uri="{FF2B5EF4-FFF2-40B4-BE49-F238E27FC236}">
                <a16:creationId xmlns:a16="http://schemas.microsoft.com/office/drawing/2014/main" id="{C559E8C7-4288-40C7-99BD-AE3EFBEA8FA7}"/>
              </a:ext>
            </a:extLst>
          </p:cNvPr>
          <p:cNvSpPr txBox="1"/>
          <p:nvPr/>
        </p:nvSpPr>
        <p:spPr>
          <a:xfrm>
            <a:off x="3034878" y="4821914"/>
            <a:ext cx="2557408" cy="461665"/>
          </a:xfrm>
          <a:prstGeom prst="rect">
            <a:avLst/>
          </a:prstGeom>
          <a:noFill/>
        </p:spPr>
        <p:txBody>
          <a:bodyPr wrap="square" rtlCol="0">
            <a:spAutoFit/>
          </a:bodyPr>
          <a:lstStyle/>
          <a:p>
            <a:pPr algn="ctr"/>
            <a:r>
              <a:rPr lang="en-US" sz="2400" dirty="0">
                <a:latin typeface="KG Red Hands" panose="02000505000000020004" pitchFamily="2" charset="0"/>
              </a:rPr>
              <a:t>Sharing</a:t>
            </a:r>
          </a:p>
        </p:txBody>
      </p:sp>
      <p:sp>
        <p:nvSpPr>
          <p:cNvPr id="33" name="TextBox 32">
            <a:extLst>
              <a:ext uri="{FF2B5EF4-FFF2-40B4-BE49-F238E27FC236}">
                <a16:creationId xmlns:a16="http://schemas.microsoft.com/office/drawing/2014/main" id="{0450DDFD-0A42-4263-B76D-24DD99ADF00D}"/>
              </a:ext>
            </a:extLst>
          </p:cNvPr>
          <p:cNvSpPr txBox="1"/>
          <p:nvPr/>
        </p:nvSpPr>
        <p:spPr>
          <a:xfrm>
            <a:off x="389448" y="1251255"/>
            <a:ext cx="7957277" cy="646331"/>
          </a:xfrm>
          <a:prstGeom prst="rect">
            <a:avLst/>
          </a:prstGeom>
          <a:noFill/>
        </p:spPr>
        <p:txBody>
          <a:bodyPr wrap="square" rtlCol="0">
            <a:spAutoFit/>
          </a:bodyPr>
          <a:lstStyle/>
          <a:p>
            <a:r>
              <a:rPr lang="en-US" sz="3600" dirty="0">
                <a:latin typeface="Pond Free Me" pitchFamily="2" charset="0"/>
              </a:rPr>
              <a:t>The next category to consider is…</a:t>
            </a:r>
          </a:p>
        </p:txBody>
      </p:sp>
      <p:sp>
        <p:nvSpPr>
          <p:cNvPr id="17" name="Speech Bubble: Rectangle with Corners Rounded 16">
            <a:extLst>
              <a:ext uri="{FF2B5EF4-FFF2-40B4-BE49-F238E27FC236}">
                <a16:creationId xmlns:a16="http://schemas.microsoft.com/office/drawing/2014/main" id="{64CDFA9E-367C-481E-AD2B-7A24257C95C9}"/>
              </a:ext>
            </a:extLst>
          </p:cNvPr>
          <p:cNvSpPr/>
          <p:nvPr/>
        </p:nvSpPr>
        <p:spPr>
          <a:xfrm>
            <a:off x="5755146" y="2489826"/>
            <a:ext cx="3125367" cy="3116919"/>
          </a:xfrm>
          <a:prstGeom prst="wedgeRoundRectCallout">
            <a:avLst/>
          </a:prstGeom>
          <a:solidFill>
            <a:srgbClr val="A5DFE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E14A617-8CBC-44F0-9A86-EF3EB0723B79}"/>
              </a:ext>
            </a:extLst>
          </p:cNvPr>
          <p:cNvSpPr txBox="1"/>
          <p:nvPr/>
        </p:nvSpPr>
        <p:spPr>
          <a:xfrm>
            <a:off x="5975903" y="2729034"/>
            <a:ext cx="2832088" cy="2554545"/>
          </a:xfrm>
          <a:prstGeom prst="rect">
            <a:avLst/>
          </a:prstGeom>
          <a:noFill/>
        </p:spPr>
        <p:txBody>
          <a:bodyPr wrap="square" rtlCol="0">
            <a:spAutoFit/>
          </a:bodyPr>
          <a:lstStyle/>
          <a:p>
            <a:r>
              <a:rPr lang="en-US" sz="4000" dirty="0">
                <a:latin typeface="Pond Free Me" pitchFamily="2" charset="0"/>
              </a:rPr>
              <a:t>Let’s talk about what your sharing jar can do!</a:t>
            </a:r>
          </a:p>
        </p:txBody>
      </p:sp>
    </p:spTree>
    <p:extLst>
      <p:ext uri="{BB962C8B-B14F-4D97-AF65-F5344CB8AC3E}">
        <p14:creationId xmlns:p14="http://schemas.microsoft.com/office/powerpoint/2010/main" val="124524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p:bldP spid="33" grpId="0"/>
      <p:bldP spid="17" grpId="0" animBg="1"/>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4484914" cy="670541"/>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43918" y="137239"/>
            <a:ext cx="4326889" cy="830997"/>
          </a:xfrm>
          <a:prstGeom prst="rect">
            <a:avLst/>
          </a:prstGeom>
          <a:noFill/>
        </p:spPr>
        <p:txBody>
          <a:bodyPr wrap="square" rtlCol="0">
            <a:spAutoFit/>
          </a:bodyPr>
          <a:lstStyle/>
          <a:p>
            <a:pPr algn="ctr"/>
            <a:r>
              <a:rPr lang="en-US" sz="4800" dirty="0">
                <a:latin typeface="Pond Free Me" pitchFamily="2" charset="0"/>
              </a:rPr>
              <a:t>Sharing</a:t>
            </a:r>
          </a:p>
        </p:txBody>
      </p:sp>
      <p:sp>
        <p:nvSpPr>
          <p:cNvPr id="40" name="TextBox 39">
            <a:extLst>
              <a:ext uri="{FF2B5EF4-FFF2-40B4-BE49-F238E27FC236}">
                <a16:creationId xmlns:a16="http://schemas.microsoft.com/office/drawing/2014/main" id="{E271F4E8-C5C7-418E-BF84-26B47895767D}"/>
              </a:ext>
            </a:extLst>
          </p:cNvPr>
          <p:cNvSpPr txBox="1"/>
          <p:nvPr/>
        </p:nvSpPr>
        <p:spPr>
          <a:xfrm>
            <a:off x="435540" y="1077740"/>
            <a:ext cx="3847431" cy="1077218"/>
          </a:xfrm>
          <a:prstGeom prst="rect">
            <a:avLst/>
          </a:prstGeom>
          <a:noFill/>
        </p:spPr>
        <p:txBody>
          <a:bodyPr wrap="square" rtlCol="0">
            <a:spAutoFit/>
          </a:bodyPr>
          <a:lstStyle/>
          <a:p>
            <a:r>
              <a:rPr lang="en-US" sz="3200" dirty="0">
                <a:latin typeface="Pond Free Me" pitchFamily="2" charset="0"/>
              </a:rPr>
              <a:t>Why should I give money to others?</a:t>
            </a:r>
          </a:p>
        </p:txBody>
      </p:sp>
      <p:sp>
        <p:nvSpPr>
          <p:cNvPr id="3" name="TextBox 2">
            <a:extLst>
              <a:ext uri="{FF2B5EF4-FFF2-40B4-BE49-F238E27FC236}">
                <a16:creationId xmlns:a16="http://schemas.microsoft.com/office/drawing/2014/main" id="{A118B9D2-5ECF-4A60-9AA5-E75F1819C450}"/>
              </a:ext>
            </a:extLst>
          </p:cNvPr>
          <p:cNvSpPr txBox="1"/>
          <p:nvPr/>
        </p:nvSpPr>
        <p:spPr>
          <a:xfrm>
            <a:off x="404204" y="2641748"/>
            <a:ext cx="7942521" cy="3847207"/>
          </a:xfrm>
          <a:prstGeom prst="rect">
            <a:avLst/>
          </a:prstGeom>
          <a:noFill/>
        </p:spPr>
        <p:txBody>
          <a:bodyPr wrap="square" rtlCol="0">
            <a:spAutoFit/>
          </a:bodyPr>
          <a:lstStyle/>
          <a:p>
            <a:r>
              <a:rPr lang="en-US" sz="3200" dirty="0">
                <a:latin typeface="KG Red Hands" panose="02000505000000020004" pitchFamily="2" charset="0"/>
              </a:rPr>
              <a:t>You can change others lives!!!</a:t>
            </a:r>
          </a:p>
          <a:p>
            <a:endParaRPr lang="en-US" dirty="0">
              <a:latin typeface="Pond Free Me" pitchFamily="2" charset="0"/>
            </a:endParaRPr>
          </a:p>
          <a:p>
            <a:r>
              <a:rPr lang="en-US" sz="3200" dirty="0">
                <a:latin typeface="Pond Free Me" pitchFamily="2" charset="0"/>
              </a:rPr>
              <a:t>You don’t have to look far to find someone who has a need that they can’t meet alone.  We don’t live in a perfect world, and at one time or another we all need help in some way.  Being part of a community means helping when you can.</a:t>
            </a:r>
            <a:endParaRPr lang="en-US" dirty="0">
              <a:latin typeface="Pond Free Me" pitchFamily="2" charset="0"/>
            </a:endParaRPr>
          </a:p>
        </p:txBody>
      </p:sp>
      <p:pic>
        <p:nvPicPr>
          <p:cNvPr id="5" name="Picture 4">
            <a:extLst>
              <a:ext uri="{FF2B5EF4-FFF2-40B4-BE49-F238E27FC236}">
                <a16:creationId xmlns:a16="http://schemas.microsoft.com/office/drawing/2014/main" id="{4554D148-ECD2-444F-85AF-9B9CF8AF7DCC}"/>
              </a:ext>
            </a:extLst>
          </p:cNvPr>
          <p:cNvPicPr>
            <a:picLocks noChangeAspect="1"/>
          </p:cNvPicPr>
          <p:nvPr/>
        </p:nvPicPr>
        <p:blipFill rotWithShape="1">
          <a:blip r:embed="rId3">
            <a:extLst>
              <a:ext uri="{28A0092B-C50C-407E-A947-70E740481C1C}">
                <a14:useLocalDpi xmlns:a14="http://schemas.microsoft.com/office/drawing/2010/main" val="0"/>
              </a:ext>
            </a:extLst>
          </a:blip>
          <a:srcRect l="1" r="-1325" b="23092"/>
          <a:stretch/>
        </p:blipFill>
        <p:spPr>
          <a:xfrm>
            <a:off x="4809191" y="246744"/>
            <a:ext cx="4148719" cy="2099318"/>
          </a:xfrm>
          <a:prstGeom prst="rect">
            <a:avLst/>
          </a:prstGeom>
        </p:spPr>
      </p:pic>
    </p:spTree>
    <p:extLst>
      <p:ext uri="{BB962C8B-B14F-4D97-AF65-F5344CB8AC3E}">
        <p14:creationId xmlns:p14="http://schemas.microsoft.com/office/powerpoint/2010/main" val="419941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906" y="6115085"/>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5" y="246743"/>
            <a:ext cx="7788487" cy="716532"/>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7315" y="176680"/>
            <a:ext cx="7788488" cy="830997"/>
          </a:xfrm>
          <a:prstGeom prst="rect">
            <a:avLst/>
          </a:prstGeom>
          <a:noFill/>
        </p:spPr>
        <p:txBody>
          <a:bodyPr wrap="square" rtlCol="0">
            <a:spAutoFit/>
          </a:bodyPr>
          <a:lstStyle/>
          <a:p>
            <a:pPr algn="ctr"/>
            <a:r>
              <a:rPr lang="en-US" sz="4800" dirty="0">
                <a:latin typeface="Pond Free Me" pitchFamily="2" charset="0"/>
              </a:rPr>
              <a:t>Sharing: Habitat for Humanity</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8362488" cy="584775"/>
          </a:xfrm>
          <a:prstGeom prst="rect">
            <a:avLst/>
          </a:prstGeom>
          <a:noFill/>
        </p:spPr>
        <p:txBody>
          <a:bodyPr wrap="square" rtlCol="0">
            <a:spAutoFit/>
          </a:bodyPr>
          <a:lstStyle/>
          <a:p>
            <a:r>
              <a:rPr lang="en-US" sz="3200" dirty="0">
                <a:latin typeface="Pond Free Me" pitchFamily="2" charset="0"/>
              </a:rPr>
              <a:t>How is this organization helping others?</a:t>
            </a:r>
          </a:p>
        </p:txBody>
      </p:sp>
      <p:sp>
        <p:nvSpPr>
          <p:cNvPr id="3" name="TextBox 2">
            <a:extLst>
              <a:ext uri="{FF2B5EF4-FFF2-40B4-BE49-F238E27FC236}">
                <a16:creationId xmlns:a16="http://schemas.microsoft.com/office/drawing/2014/main" id="{A118B9D2-5ECF-4A60-9AA5-E75F1819C450}"/>
              </a:ext>
            </a:extLst>
          </p:cNvPr>
          <p:cNvSpPr txBox="1"/>
          <p:nvPr/>
        </p:nvSpPr>
        <p:spPr>
          <a:xfrm>
            <a:off x="280726" y="1769480"/>
            <a:ext cx="5301245" cy="4001095"/>
          </a:xfrm>
          <a:prstGeom prst="rect">
            <a:avLst/>
          </a:prstGeom>
          <a:noFill/>
        </p:spPr>
        <p:txBody>
          <a:bodyPr wrap="square" rtlCol="0">
            <a:spAutoFit/>
          </a:bodyPr>
          <a:lstStyle/>
          <a:p>
            <a:r>
              <a:rPr lang="en-US" sz="2000" dirty="0">
                <a:latin typeface="Century Gothic" panose="020B0502020202020204" pitchFamily="34" charset="0"/>
              </a:rPr>
              <a:t>Habitat for Humanity helps provide housing for families who don’t have a home.  People in need can apply for home ownership through Habitat for Humanity. If selected, they will invest hundreds of hours of their own labor, called sweat equity, while they work alongside volunteers to build their home.  When it is complete, the homeowners pay back an affordable mortgage (often less than their previous rent) to cover some of the cost to build their home.  </a:t>
            </a:r>
          </a:p>
          <a:p>
            <a:endParaRPr lang="en-US" sz="1400" dirty="0">
              <a:latin typeface="Pond Free Me" pitchFamily="2" charset="0"/>
            </a:endParaRPr>
          </a:p>
        </p:txBody>
      </p:sp>
      <p:sp>
        <p:nvSpPr>
          <p:cNvPr id="4" name="TextBox 3">
            <a:extLst>
              <a:ext uri="{FF2B5EF4-FFF2-40B4-BE49-F238E27FC236}">
                <a16:creationId xmlns:a16="http://schemas.microsoft.com/office/drawing/2014/main" id="{BEA1396A-F73C-4D74-AA4E-B84406D3AC90}"/>
              </a:ext>
            </a:extLst>
          </p:cNvPr>
          <p:cNvSpPr txBox="1"/>
          <p:nvPr/>
        </p:nvSpPr>
        <p:spPr>
          <a:xfrm>
            <a:off x="350914" y="5876956"/>
            <a:ext cx="6898827" cy="734301"/>
          </a:xfrm>
          <a:prstGeom prst="rect">
            <a:avLst/>
          </a:prstGeom>
          <a:noFill/>
        </p:spPr>
        <p:txBody>
          <a:bodyPr wrap="square" rtlCol="0">
            <a:spAutoFit/>
          </a:bodyPr>
          <a:lstStyle/>
          <a:p>
            <a:r>
              <a:rPr lang="en-US" sz="2000" dirty="0">
                <a:latin typeface="Pond Free Me" pitchFamily="2" charset="0"/>
              </a:rPr>
              <a:t>Want to read a first hand story of how this organization changed the direction of someone’s life?  Click </a:t>
            </a:r>
            <a:r>
              <a:rPr lang="en-US" sz="2000" dirty="0">
                <a:latin typeface="Pond Free Me" pitchFamily="2" charset="0"/>
                <a:hlinkClick r:id="rId3"/>
              </a:rPr>
              <a:t>HERE</a:t>
            </a:r>
            <a:r>
              <a:rPr lang="en-US" sz="2000" dirty="0">
                <a:latin typeface="Pond Free Me" pitchFamily="2" charset="0"/>
              </a:rPr>
              <a:t>.</a:t>
            </a:r>
          </a:p>
        </p:txBody>
      </p:sp>
      <p:pic>
        <p:nvPicPr>
          <p:cNvPr id="6" name="Picture 5">
            <a:extLst>
              <a:ext uri="{FF2B5EF4-FFF2-40B4-BE49-F238E27FC236}">
                <a16:creationId xmlns:a16="http://schemas.microsoft.com/office/drawing/2014/main" id="{8A695269-C96F-475A-A0B4-6C7D7C3D7439}"/>
              </a:ext>
            </a:extLst>
          </p:cNvPr>
          <p:cNvPicPr>
            <a:picLocks noChangeAspect="1"/>
          </p:cNvPicPr>
          <p:nvPr/>
        </p:nvPicPr>
        <p:blipFill rotWithShape="1">
          <a:blip r:embed="rId4">
            <a:extLst>
              <a:ext uri="{28A0092B-C50C-407E-A947-70E740481C1C}">
                <a14:useLocalDpi xmlns:a14="http://schemas.microsoft.com/office/drawing/2010/main" val="0"/>
              </a:ext>
            </a:extLst>
          </a:blip>
          <a:srcRect t="-1" r="42543" b="-1773"/>
          <a:stretch/>
        </p:blipFill>
        <p:spPr>
          <a:xfrm>
            <a:off x="5775610" y="1760811"/>
            <a:ext cx="2898366" cy="3422566"/>
          </a:xfrm>
          <a:prstGeom prst="rect">
            <a:avLst/>
          </a:prstGeom>
        </p:spPr>
      </p:pic>
      <p:sp>
        <p:nvSpPr>
          <p:cNvPr id="7" name="TextBox 6">
            <a:extLst>
              <a:ext uri="{FF2B5EF4-FFF2-40B4-BE49-F238E27FC236}">
                <a16:creationId xmlns:a16="http://schemas.microsoft.com/office/drawing/2014/main" id="{2B6B95AD-C1AC-485B-816B-4F8F7D842188}"/>
              </a:ext>
            </a:extLst>
          </p:cNvPr>
          <p:cNvSpPr txBox="1"/>
          <p:nvPr/>
        </p:nvSpPr>
        <p:spPr>
          <a:xfrm>
            <a:off x="5596601" y="5140975"/>
            <a:ext cx="3356041" cy="523220"/>
          </a:xfrm>
          <a:prstGeom prst="rect">
            <a:avLst/>
          </a:prstGeom>
          <a:noFill/>
        </p:spPr>
        <p:txBody>
          <a:bodyPr wrap="square" rtlCol="0">
            <a:spAutoFit/>
          </a:bodyPr>
          <a:lstStyle/>
          <a:p>
            <a:r>
              <a:rPr lang="en-US" sz="1400" dirty="0">
                <a:latin typeface="Century Gothic" panose="020B0502020202020204" pitchFamily="34" charset="0"/>
              </a:rPr>
              <a:t>Michelle, a Habitat for Humanity volunteer lays tile in a Habitat house.</a:t>
            </a:r>
          </a:p>
        </p:txBody>
      </p:sp>
    </p:spTree>
    <p:extLst>
      <p:ext uri="{BB962C8B-B14F-4D97-AF65-F5344CB8AC3E}">
        <p14:creationId xmlns:p14="http://schemas.microsoft.com/office/powerpoint/2010/main" val="154433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806" y="23438"/>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6112386" cy="751232"/>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166521" y="187109"/>
            <a:ext cx="5894996" cy="830997"/>
          </a:xfrm>
          <a:prstGeom prst="rect">
            <a:avLst/>
          </a:prstGeom>
          <a:noFill/>
        </p:spPr>
        <p:txBody>
          <a:bodyPr wrap="square" rtlCol="0">
            <a:spAutoFit/>
          </a:bodyPr>
          <a:lstStyle/>
          <a:p>
            <a:pPr algn="ctr"/>
            <a:r>
              <a:rPr lang="en-US" sz="4800" dirty="0">
                <a:latin typeface="Pond Free Me" pitchFamily="2" charset="0"/>
              </a:rPr>
              <a:t>Sharing: The Red Cross</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8362488" cy="584775"/>
          </a:xfrm>
          <a:prstGeom prst="rect">
            <a:avLst/>
          </a:prstGeom>
          <a:noFill/>
        </p:spPr>
        <p:txBody>
          <a:bodyPr wrap="square" rtlCol="0">
            <a:spAutoFit/>
          </a:bodyPr>
          <a:lstStyle/>
          <a:p>
            <a:r>
              <a:rPr lang="en-US" sz="3200" dirty="0">
                <a:latin typeface="Pond Free Me" pitchFamily="2" charset="0"/>
              </a:rPr>
              <a:t>How is this organization helping others?</a:t>
            </a:r>
          </a:p>
        </p:txBody>
      </p:sp>
      <p:sp>
        <p:nvSpPr>
          <p:cNvPr id="3" name="TextBox 2">
            <a:extLst>
              <a:ext uri="{FF2B5EF4-FFF2-40B4-BE49-F238E27FC236}">
                <a16:creationId xmlns:a16="http://schemas.microsoft.com/office/drawing/2014/main" id="{A118B9D2-5ECF-4A60-9AA5-E75F1819C450}"/>
              </a:ext>
            </a:extLst>
          </p:cNvPr>
          <p:cNvSpPr txBox="1"/>
          <p:nvPr/>
        </p:nvSpPr>
        <p:spPr>
          <a:xfrm>
            <a:off x="280725" y="1679807"/>
            <a:ext cx="4696791" cy="4001095"/>
          </a:xfrm>
          <a:prstGeom prst="rect">
            <a:avLst/>
          </a:prstGeom>
          <a:noFill/>
        </p:spPr>
        <p:txBody>
          <a:bodyPr wrap="square" rtlCol="0">
            <a:spAutoFit/>
          </a:bodyPr>
          <a:lstStyle/>
          <a:p>
            <a:r>
              <a:rPr lang="en-US" sz="2000" dirty="0">
                <a:latin typeface="Century Gothic" panose="020B0502020202020204" pitchFamily="34" charset="0"/>
              </a:rPr>
              <a:t>The American Red Cross helps families in need because of a disaster.  90% of the disasters the Red Cross responds to are home fires, but they are also well known for helping families affected by hurricanes, floods and wildfires.  The Red Cross works with local partners (usually cities and churches) to open shelters, provide meals, and help families rebuild after a disaster has taken everything from them.</a:t>
            </a:r>
          </a:p>
          <a:p>
            <a:endParaRPr lang="en-US" sz="1400" dirty="0">
              <a:latin typeface="Pond Free Me" pitchFamily="2" charset="0"/>
            </a:endParaRPr>
          </a:p>
        </p:txBody>
      </p:sp>
      <p:sp>
        <p:nvSpPr>
          <p:cNvPr id="4" name="TextBox 3">
            <a:extLst>
              <a:ext uri="{FF2B5EF4-FFF2-40B4-BE49-F238E27FC236}">
                <a16:creationId xmlns:a16="http://schemas.microsoft.com/office/drawing/2014/main" id="{BEA1396A-F73C-4D74-AA4E-B84406D3AC90}"/>
              </a:ext>
            </a:extLst>
          </p:cNvPr>
          <p:cNvSpPr txBox="1"/>
          <p:nvPr/>
        </p:nvSpPr>
        <p:spPr>
          <a:xfrm>
            <a:off x="288677" y="5655228"/>
            <a:ext cx="4231627" cy="1015663"/>
          </a:xfrm>
          <a:prstGeom prst="rect">
            <a:avLst/>
          </a:prstGeom>
          <a:noFill/>
        </p:spPr>
        <p:txBody>
          <a:bodyPr wrap="square" rtlCol="0">
            <a:spAutoFit/>
          </a:bodyPr>
          <a:lstStyle/>
          <a:p>
            <a:r>
              <a:rPr lang="en-US" sz="2000" dirty="0">
                <a:latin typeface="Pond Free Me" pitchFamily="2" charset="0"/>
              </a:rPr>
              <a:t>How many meals did the Red Cross provide to families after Hurricane Harvey hit Texas? Click </a:t>
            </a:r>
            <a:r>
              <a:rPr lang="en-US" sz="2000" dirty="0">
                <a:latin typeface="Pond Free Me" pitchFamily="2" charset="0"/>
                <a:hlinkClick r:id="rId3"/>
              </a:rPr>
              <a:t>HERE</a:t>
            </a:r>
            <a:r>
              <a:rPr lang="en-US" sz="2000" dirty="0">
                <a:latin typeface="Pond Free Me" pitchFamily="2" charset="0"/>
              </a:rPr>
              <a:t> to find out.</a:t>
            </a:r>
          </a:p>
        </p:txBody>
      </p:sp>
      <p:sp>
        <p:nvSpPr>
          <p:cNvPr id="7" name="TextBox 6">
            <a:extLst>
              <a:ext uri="{FF2B5EF4-FFF2-40B4-BE49-F238E27FC236}">
                <a16:creationId xmlns:a16="http://schemas.microsoft.com/office/drawing/2014/main" id="{2B6B95AD-C1AC-485B-816B-4F8F7D842188}"/>
              </a:ext>
            </a:extLst>
          </p:cNvPr>
          <p:cNvSpPr txBox="1"/>
          <p:nvPr/>
        </p:nvSpPr>
        <p:spPr>
          <a:xfrm>
            <a:off x="5128592" y="3332236"/>
            <a:ext cx="3805986" cy="461665"/>
          </a:xfrm>
          <a:prstGeom prst="rect">
            <a:avLst/>
          </a:prstGeom>
          <a:noFill/>
        </p:spPr>
        <p:txBody>
          <a:bodyPr wrap="square" rtlCol="0">
            <a:spAutoFit/>
          </a:bodyPr>
          <a:lstStyle/>
          <a:p>
            <a:r>
              <a:rPr lang="en-US" sz="1200" dirty="0">
                <a:latin typeface="Century Gothic" panose="020B0502020202020204" pitchFamily="34" charset="0"/>
              </a:rPr>
              <a:t>Volunteers deliver supplies to help with clean-up in Tivoli Texas, a town hit by Hurricane Harvey.</a:t>
            </a:r>
          </a:p>
        </p:txBody>
      </p:sp>
      <p:pic>
        <p:nvPicPr>
          <p:cNvPr id="10" name="Picture 9">
            <a:extLst>
              <a:ext uri="{FF2B5EF4-FFF2-40B4-BE49-F238E27FC236}">
                <a16:creationId xmlns:a16="http://schemas.microsoft.com/office/drawing/2014/main" id="{0A8C913E-9D7F-40F8-97D1-AD5A9B7655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8068" y="1691987"/>
            <a:ext cx="2850558" cy="1636875"/>
          </a:xfrm>
          <a:prstGeom prst="rect">
            <a:avLst/>
          </a:prstGeom>
        </p:spPr>
      </p:pic>
      <p:sp>
        <p:nvSpPr>
          <p:cNvPr id="14" name="TextBox 13">
            <a:extLst>
              <a:ext uri="{FF2B5EF4-FFF2-40B4-BE49-F238E27FC236}">
                <a16:creationId xmlns:a16="http://schemas.microsoft.com/office/drawing/2014/main" id="{F01FF006-598C-444D-B15D-E315A508EBE1}"/>
              </a:ext>
            </a:extLst>
          </p:cNvPr>
          <p:cNvSpPr txBox="1"/>
          <p:nvPr/>
        </p:nvSpPr>
        <p:spPr>
          <a:xfrm>
            <a:off x="5179107" y="5650047"/>
            <a:ext cx="3809454" cy="646331"/>
          </a:xfrm>
          <a:prstGeom prst="rect">
            <a:avLst/>
          </a:prstGeom>
          <a:noFill/>
        </p:spPr>
        <p:txBody>
          <a:bodyPr wrap="square" rtlCol="0">
            <a:spAutoFit/>
          </a:bodyPr>
          <a:lstStyle/>
          <a:p>
            <a:r>
              <a:rPr lang="en-US" sz="1200" dirty="0">
                <a:latin typeface="Century Gothic" panose="020B0502020202020204" pitchFamily="34" charset="0"/>
              </a:rPr>
              <a:t>A woman and her dog stay at a Red Cross shelter in Corpus Christi after her home was destroyed by Hurricane Harvey.</a:t>
            </a:r>
          </a:p>
        </p:txBody>
      </p:sp>
      <p:pic>
        <p:nvPicPr>
          <p:cNvPr id="15" name="Picture 14">
            <a:extLst>
              <a:ext uri="{FF2B5EF4-FFF2-40B4-BE49-F238E27FC236}">
                <a16:creationId xmlns:a16="http://schemas.microsoft.com/office/drawing/2014/main" id="{CDAD4D3F-1AD6-463E-AE57-5A196EBBF3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8069" y="3950946"/>
            <a:ext cx="2850557" cy="1636875"/>
          </a:xfrm>
          <a:prstGeom prst="rect">
            <a:avLst/>
          </a:prstGeom>
        </p:spPr>
      </p:pic>
    </p:spTree>
    <p:extLst>
      <p:ext uri="{BB962C8B-B14F-4D97-AF65-F5344CB8AC3E}">
        <p14:creationId xmlns:p14="http://schemas.microsoft.com/office/powerpoint/2010/main" val="102946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F81FE99-D7B7-40E7-8529-706689371B5A}"/>
              </a:ext>
            </a:extLst>
          </p:cNvPr>
          <p:cNvSpPr/>
          <p:nvPr/>
        </p:nvSpPr>
        <p:spPr>
          <a:xfrm>
            <a:off x="87086" y="85168"/>
            <a:ext cx="8969828" cy="66960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B9EAEB47-1F0B-4BE9-8AB9-E6611C535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7806" y="23438"/>
            <a:ext cx="1941639" cy="605816"/>
          </a:xfrm>
          <a:prstGeom prst="rect">
            <a:avLst/>
          </a:prstGeom>
        </p:spPr>
      </p:pic>
      <p:sp>
        <p:nvSpPr>
          <p:cNvPr id="9" name="TextBox 8">
            <a:extLst>
              <a:ext uri="{FF2B5EF4-FFF2-40B4-BE49-F238E27FC236}">
                <a16:creationId xmlns:a16="http://schemas.microsoft.com/office/drawing/2014/main" id="{254174B8-1EC1-4BB4-B6F4-FEF9DE623469}"/>
              </a:ext>
            </a:extLst>
          </p:cNvPr>
          <p:cNvSpPr txBox="1"/>
          <p:nvPr/>
        </p:nvSpPr>
        <p:spPr>
          <a:xfrm>
            <a:off x="7375906" y="6600942"/>
            <a:ext cx="1760779" cy="200055"/>
          </a:xfrm>
          <a:prstGeom prst="rect">
            <a:avLst/>
          </a:prstGeom>
          <a:noFill/>
        </p:spPr>
        <p:txBody>
          <a:bodyPr wrap="square" rtlCol="0">
            <a:spAutoFit/>
          </a:bodyPr>
          <a:lstStyle/>
          <a:p>
            <a:r>
              <a:rPr lang="en-US" sz="700" dirty="0"/>
              <a:t>©Melissa Johnson  www.Marvel</a:t>
            </a:r>
            <a:r>
              <a:rPr lang="en-US" sz="100" dirty="0"/>
              <a:t> </a:t>
            </a:r>
            <a:r>
              <a:rPr lang="en-US" sz="700" dirty="0"/>
              <a:t>Math.com</a:t>
            </a:r>
          </a:p>
        </p:txBody>
      </p:sp>
      <p:sp>
        <p:nvSpPr>
          <p:cNvPr id="8" name="Rectangle 7">
            <a:extLst>
              <a:ext uri="{FF2B5EF4-FFF2-40B4-BE49-F238E27FC236}">
                <a16:creationId xmlns:a16="http://schemas.microsoft.com/office/drawing/2014/main" id="{389A80CD-78EA-4A79-92C5-CD2F4CAF8B67}"/>
              </a:ext>
            </a:extLst>
          </p:cNvPr>
          <p:cNvSpPr/>
          <p:nvPr/>
        </p:nvSpPr>
        <p:spPr>
          <a:xfrm>
            <a:off x="57826" y="246743"/>
            <a:ext cx="6112386" cy="751232"/>
          </a:xfrm>
          <a:prstGeom prst="rect">
            <a:avLst/>
          </a:prstGeom>
          <a:solidFill>
            <a:srgbClr val="64C9D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223FAC-F56E-4112-9408-A7B299D3F8E2}"/>
              </a:ext>
            </a:extLst>
          </p:cNvPr>
          <p:cNvSpPr txBox="1"/>
          <p:nvPr/>
        </p:nvSpPr>
        <p:spPr>
          <a:xfrm>
            <a:off x="166521" y="187109"/>
            <a:ext cx="5894996" cy="830997"/>
          </a:xfrm>
          <a:prstGeom prst="rect">
            <a:avLst/>
          </a:prstGeom>
          <a:noFill/>
        </p:spPr>
        <p:txBody>
          <a:bodyPr wrap="square" rtlCol="0">
            <a:spAutoFit/>
          </a:bodyPr>
          <a:lstStyle/>
          <a:p>
            <a:pPr algn="ctr"/>
            <a:r>
              <a:rPr lang="en-US" sz="4800" dirty="0">
                <a:latin typeface="Pond Free Me" pitchFamily="2" charset="0"/>
              </a:rPr>
              <a:t>Sharing: World Vision</a:t>
            </a:r>
          </a:p>
        </p:txBody>
      </p:sp>
      <p:sp>
        <p:nvSpPr>
          <p:cNvPr id="40" name="TextBox 39">
            <a:extLst>
              <a:ext uri="{FF2B5EF4-FFF2-40B4-BE49-F238E27FC236}">
                <a16:creationId xmlns:a16="http://schemas.microsoft.com/office/drawing/2014/main" id="{E271F4E8-C5C7-418E-BF84-26B47895767D}"/>
              </a:ext>
            </a:extLst>
          </p:cNvPr>
          <p:cNvSpPr txBox="1"/>
          <p:nvPr/>
        </p:nvSpPr>
        <p:spPr>
          <a:xfrm>
            <a:off x="186089" y="963275"/>
            <a:ext cx="8362488" cy="584775"/>
          </a:xfrm>
          <a:prstGeom prst="rect">
            <a:avLst/>
          </a:prstGeom>
          <a:noFill/>
        </p:spPr>
        <p:txBody>
          <a:bodyPr wrap="square" rtlCol="0">
            <a:spAutoFit/>
          </a:bodyPr>
          <a:lstStyle/>
          <a:p>
            <a:r>
              <a:rPr lang="en-US" sz="3200" dirty="0">
                <a:latin typeface="Pond Free Me" pitchFamily="2" charset="0"/>
              </a:rPr>
              <a:t>How is this organization helping others?</a:t>
            </a:r>
          </a:p>
        </p:txBody>
      </p:sp>
      <p:sp>
        <p:nvSpPr>
          <p:cNvPr id="3" name="TextBox 2">
            <a:extLst>
              <a:ext uri="{FF2B5EF4-FFF2-40B4-BE49-F238E27FC236}">
                <a16:creationId xmlns:a16="http://schemas.microsoft.com/office/drawing/2014/main" id="{A118B9D2-5ECF-4A60-9AA5-E75F1819C450}"/>
              </a:ext>
            </a:extLst>
          </p:cNvPr>
          <p:cNvSpPr txBox="1"/>
          <p:nvPr/>
        </p:nvSpPr>
        <p:spPr>
          <a:xfrm>
            <a:off x="280725" y="1788016"/>
            <a:ext cx="4696791" cy="3693319"/>
          </a:xfrm>
          <a:prstGeom prst="rect">
            <a:avLst/>
          </a:prstGeom>
          <a:noFill/>
        </p:spPr>
        <p:txBody>
          <a:bodyPr wrap="square" rtlCol="0">
            <a:spAutoFit/>
          </a:bodyPr>
          <a:lstStyle/>
          <a:p>
            <a:r>
              <a:rPr lang="en-US" sz="2000" dirty="0">
                <a:latin typeface="Century Gothic" panose="020B0502020202020204" pitchFamily="34" charset="0"/>
              </a:rPr>
              <a:t>World vision is an organization focused on changing communities, especially the lives of children.  They focus on the poorest areas of the world and use sustainable projects to bring lasting change.  Rather than giving food, they give a family a means to supply food that will continue.  This helps maintain the dignity of those they help and has a greater long-term impact.</a:t>
            </a:r>
          </a:p>
          <a:p>
            <a:endParaRPr lang="en-US" sz="1400" dirty="0">
              <a:latin typeface="Pond Free Me" pitchFamily="2" charset="0"/>
            </a:endParaRPr>
          </a:p>
        </p:txBody>
      </p:sp>
      <p:sp>
        <p:nvSpPr>
          <p:cNvPr id="4" name="TextBox 3">
            <a:extLst>
              <a:ext uri="{FF2B5EF4-FFF2-40B4-BE49-F238E27FC236}">
                <a16:creationId xmlns:a16="http://schemas.microsoft.com/office/drawing/2014/main" id="{BEA1396A-F73C-4D74-AA4E-B84406D3AC90}"/>
              </a:ext>
            </a:extLst>
          </p:cNvPr>
          <p:cNvSpPr txBox="1"/>
          <p:nvPr/>
        </p:nvSpPr>
        <p:spPr>
          <a:xfrm>
            <a:off x="280725" y="5467291"/>
            <a:ext cx="4231627" cy="1015663"/>
          </a:xfrm>
          <a:prstGeom prst="rect">
            <a:avLst/>
          </a:prstGeom>
          <a:noFill/>
        </p:spPr>
        <p:txBody>
          <a:bodyPr wrap="square" rtlCol="0">
            <a:spAutoFit/>
          </a:bodyPr>
          <a:lstStyle/>
          <a:p>
            <a:r>
              <a:rPr lang="en-US" sz="2000" dirty="0">
                <a:latin typeface="Pond Free Me" pitchFamily="2" charset="0"/>
              </a:rPr>
              <a:t>Want to know how donating money to buy a goat can completely change a families’ life? Watch the video </a:t>
            </a:r>
            <a:r>
              <a:rPr lang="en-US" sz="2000" dirty="0">
                <a:latin typeface="Pond Free Me" pitchFamily="2" charset="0"/>
                <a:hlinkClick r:id="rId3"/>
              </a:rPr>
              <a:t>HERE</a:t>
            </a:r>
            <a:r>
              <a:rPr lang="en-US" sz="2000" dirty="0">
                <a:latin typeface="Pond Free Me" pitchFamily="2" charset="0"/>
              </a:rPr>
              <a:t>.</a:t>
            </a:r>
          </a:p>
        </p:txBody>
      </p:sp>
      <p:sp>
        <p:nvSpPr>
          <p:cNvPr id="14" name="TextBox 13">
            <a:extLst>
              <a:ext uri="{FF2B5EF4-FFF2-40B4-BE49-F238E27FC236}">
                <a16:creationId xmlns:a16="http://schemas.microsoft.com/office/drawing/2014/main" id="{F01FF006-598C-444D-B15D-E315A508EBE1}"/>
              </a:ext>
            </a:extLst>
          </p:cNvPr>
          <p:cNvSpPr txBox="1"/>
          <p:nvPr/>
        </p:nvSpPr>
        <p:spPr>
          <a:xfrm>
            <a:off x="5430742" y="4992668"/>
            <a:ext cx="3432533" cy="1384995"/>
          </a:xfrm>
          <a:prstGeom prst="rect">
            <a:avLst/>
          </a:prstGeom>
          <a:noFill/>
        </p:spPr>
        <p:txBody>
          <a:bodyPr wrap="square" rtlCol="0">
            <a:spAutoFit/>
          </a:bodyPr>
          <a:lstStyle/>
          <a:p>
            <a:r>
              <a:rPr lang="en-US" sz="1200" dirty="0">
                <a:latin typeface="Century Gothic" panose="020B0502020202020204" pitchFamily="34" charset="0"/>
              </a:rPr>
              <a:t>A girl holds a duck given to her family through World Vision.  Her family can’t afford to buy enough food.  This duck will produce several hundred protein-rich eggs every year to feed her.  Extra eggs can be sold to buy shoes, medicine and school supplies.</a:t>
            </a:r>
          </a:p>
        </p:txBody>
      </p:sp>
      <p:pic>
        <p:nvPicPr>
          <p:cNvPr id="6" name="Picture 5">
            <a:extLst>
              <a:ext uri="{FF2B5EF4-FFF2-40B4-BE49-F238E27FC236}">
                <a16:creationId xmlns:a16="http://schemas.microsoft.com/office/drawing/2014/main" id="{D1553822-7375-4DF8-98EF-8EA8E62BF4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443" y="1841114"/>
            <a:ext cx="3047134" cy="3047134"/>
          </a:xfrm>
          <a:prstGeom prst="rect">
            <a:avLst/>
          </a:prstGeom>
        </p:spPr>
      </p:pic>
    </p:spTree>
    <p:extLst>
      <p:ext uri="{BB962C8B-B14F-4D97-AF65-F5344CB8AC3E}">
        <p14:creationId xmlns:p14="http://schemas.microsoft.com/office/powerpoint/2010/main" val="297770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1876</TotalTime>
  <Words>1231</Words>
  <Application>Microsoft Office PowerPoint</Application>
  <PresentationFormat>On-screen Show (4:3)</PresentationFormat>
  <Paragraphs>120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AGShowYourDangWork</vt:lpstr>
      <vt:lpstr>Arial</vt:lpstr>
      <vt:lpstr>Calibri</vt:lpstr>
      <vt:lpstr>Calibri Light</vt:lpstr>
      <vt:lpstr>Century Gothic</vt:lpstr>
      <vt:lpstr>KG Red Hands</vt:lpstr>
      <vt:lpstr>Pond Free 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Johnson</dc:creator>
  <cp:lastModifiedBy>Ashlee DeDuijtsche</cp:lastModifiedBy>
  <cp:revision>27</cp:revision>
  <dcterms:created xsi:type="dcterms:W3CDTF">2019-04-09T16:46:45Z</dcterms:created>
  <dcterms:modified xsi:type="dcterms:W3CDTF">2024-05-20T12:52:24Z</dcterms:modified>
</cp:coreProperties>
</file>